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80" r:id="rId3"/>
    <p:sldId id="281" r:id="rId4"/>
    <p:sldId id="282" r:id="rId5"/>
    <p:sldId id="283" r:id="rId6"/>
    <p:sldId id="284" r:id="rId7"/>
    <p:sldId id="285" r:id="rId8"/>
    <p:sldId id="286" r:id="rId9"/>
    <p:sldId id="287" r:id="rId10"/>
    <p:sldId id="268" r:id="rId11"/>
    <p:sldId id="269" r:id="rId12"/>
    <p:sldId id="270" r:id="rId13"/>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pos="5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5"/>
    <a:srgbClr val="0053A5"/>
    <a:srgbClr val="005BA1"/>
    <a:srgbClr val="0066B3"/>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535" autoAdjust="0"/>
  </p:normalViewPr>
  <p:slideViewPr>
    <p:cSldViewPr snapToGrid="0" snapToObjects="1">
      <p:cViewPr varScale="1">
        <p:scale>
          <a:sx n="46" d="100"/>
          <a:sy n="46" d="100"/>
        </p:scale>
        <p:origin x="1844" y="40"/>
      </p:cViewPr>
      <p:guideLst>
        <p:guide orient="horz" pos="4125"/>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C565C7-E7D9-2945-B8BD-8088C92F08A6}" type="datetimeFigureOut">
              <a:rPr lang="sv-SE" smtClean="0"/>
              <a:t>2024-01-17</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47AF89-486C-6B48-BC25-2234EDAED7E3}" type="slidenum">
              <a:rPr lang="sv-SE" smtClean="0"/>
              <a:t>‹#›</a:t>
            </a:fld>
            <a:endParaRPr lang="sv-SE"/>
          </a:p>
        </p:txBody>
      </p:sp>
    </p:spTree>
    <p:extLst>
      <p:ext uri="{BB962C8B-B14F-4D97-AF65-F5344CB8AC3E}">
        <p14:creationId xmlns:p14="http://schemas.microsoft.com/office/powerpoint/2010/main" val="390942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E373B-E9E0-834F-8AE0-56CDEFA1F367}" type="datetimeFigureOut">
              <a:rPr lang="sv-SE" smtClean="0"/>
              <a:t>2024-01-17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B1FA7-9B20-E148-866A-4BB8AEA063A1}" type="slidenum">
              <a:rPr lang="sv-SE" smtClean="0"/>
              <a:t>‹#›</a:t>
            </a:fld>
            <a:endParaRPr lang="sv-SE"/>
          </a:p>
        </p:txBody>
      </p:sp>
    </p:spTree>
    <p:extLst>
      <p:ext uri="{BB962C8B-B14F-4D97-AF65-F5344CB8AC3E}">
        <p14:creationId xmlns:p14="http://schemas.microsoft.com/office/powerpoint/2010/main" val="3440976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a:t>
            </a:fld>
            <a:endParaRPr lang="sv-SE"/>
          </a:p>
        </p:txBody>
      </p:sp>
    </p:spTree>
    <p:extLst>
      <p:ext uri="{BB962C8B-B14F-4D97-AF65-F5344CB8AC3E}">
        <p14:creationId xmlns:p14="http://schemas.microsoft.com/office/powerpoint/2010/main" val="393183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t>I</a:t>
            </a:r>
            <a:r>
              <a:rPr lang="sv-SE" altLang="sv-SE" baseline="0" dirty="0"/>
              <a:t> de fall en person skickas in till akutmottagningen via Kommunens hemsjukvård ska sjuksköterskan i hemsjukvården skicka ett Inmeddelande till akutmottagningen med kontaktuppgifter och relevant information.</a:t>
            </a:r>
          </a:p>
          <a:p>
            <a:endParaRPr lang="sv-SE" altLang="sv-SE" baseline="0" dirty="0"/>
          </a:p>
          <a:p>
            <a:endParaRPr lang="sv-SE" alt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baseline="0" dirty="0"/>
              <a:t>Akutmottagningen ska ha kontinuerlig kontroll på Ärendeöversikten i Link samt ha rutin för att ta emot och förmedla den information som inkommer till berörd personal.</a:t>
            </a:r>
          </a:p>
        </p:txBody>
      </p:sp>
      <p:sp>
        <p:nvSpPr>
          <p:cNvPr id="3277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1127125" indent="-433388">
              <a:defRPr>
                <a:solidFill>
                  <a:schemeClr val="tx1"/>
                </a:solidFill>
                <a:latin typeface="Arial" panose="020B0604020202020204" pitchFamily="34" charset="0"/>
                <a:cs typeface="Arial" panose="020B0604020202020204" pitchFamily="34" charset="0"/>
              </a:defRPr>
            </a:lvl2pPr>
            <a:lvl3pPr marL="1733550" indent="-346075">
              <a:defRPr>
                <a:solidFill>
                  <a:schemeClr val="tx1"/>
                </a:solidFill>
                <a:latin typeface="Arial" panose="020B0604020202020204" pitchFamily="34" charset="0"/>
                <a:cs typeface="Arial" panose="020B0604020202020204" pitchFamily="34" charset="0"/>
              </a:defRPr>
            </a:lvl3pPr>
            <a:lvl4pPr marL="2427288" indent="-346075">
              <a:defRPr>
                <a:solidFill>
                  <a:schemeClr val="tx1"/>
                </a:solidFill>
                <a:latin typeface="Arial" panose="020B0604020202020204" pitchFamily="34" charset="0"/>
                <a:cs typeface="Arial" panose="020B0604020202020204" pitchFamily="34" charset="0"/>
              </a:defRPr>
            </a:lvl4pPr>
            <a:lvl5pPr marL="3121025" indent="-346075">
              <a:defRPr>
                <a:solidFill>
                  <a:schemeClr val="tx1"/>
                </a:solidFill>
                <a:latin typeface="Arial" panose="020B0604020202020204" pitchFamily="34" charset="0"/>
                <a:cs typeface="Arial" panose="020B0604020202020204" pitchFamily="34" charset="0"/>
              </a:defRPr>
            </a:lvl5pPr>
            <a:lvl6pPr marL="3578225" indent="-3460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35425" indent="-3460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492625" indent="-3460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949825" indent="-3460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697BFE-BBAD-41C7-9835-7D342828207C}" type="slidenum">
              <a:rPr lang="sv-SE" altLang="sv-SE">
                <a:latin typeface="Calibri" panose="020F0502020204030204" pitchFamily="34" charset="0"/>
              </a:rPr>
              <a:pPr/>
              <a:t>10</a:t>
            </a:fld>
            <a:endParaRPr lang="sv-SE" altLang="sv-SE">
              <a:latin typeface="Calibri" panose="020F0502020204030204" pitchFamily="34" charset="0"/>
            </a:endParaRPr>
          </a:p>
        </p:txBody>
      </p:sp>
    </p:spTree>
    <p:extLst>
      <p:ext uri="{BB962C8B-B14F-4D97-AF65-F5344CB8AC3E}">
        <p14:creationId xmlns:p14="http://schemas.microsoft.com/office/powerpoint/2010/main" val="1637829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baseline="0" dirty="0"/>
              <a:t>När personen lämnar akutmottagningen ska </a:t>
            </a:r>
            <a:r>
              <a:rPr lang="sv-SE" altLang="sv-SE" baseline="0" dirty="0" err="1"/>
              <a:t>inmeddelandet</a:t>
            </a:r>
            <a:r>
              <a:rPr lang="sv-SE" altLang="sv-SE" baseline="0" dirty="0"/>
              <a:t> besvaras med information om fortsatt planering för patienten, om patienten blir inlagd, återvänder till hemmet eller avlidit. Ingen övrig information bör förmedlas här.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baseline="0" dirty="0"/>
              <a:t>I de fall personen åker hem från akutmottagningen ska telefonkontakt tas för att säkerställa att personen får det stöd den behöver vid hemgång.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11</a:t>
            </a:fld>
            <a:endParaRPr lang="sv-SE"/>
          </a:p>
        </p:txBody>
      </p:sp>
    </p:spTree>
    <p:extLst>
      <p:ext uri="{BB962C8B-B14F-4D97-AF65-F5344CB8AC3E}">
        <p14:creationId xmlns:p14="http://schemas.microsoft.com/office/powerpoint/2010/main" val="236335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Akutmottagningen svarar</a:t>
            </a:r>
            <a:r>
              <a:rPr lang="sv-SE" baseline="0" dirty="0"/>
              <a:t> på </a:t>
            </a:r>
            <a:r>
              <a:rPr lang="sv-SE" baseline="0" dirty="0" err="1"/>
              <a:t>Inmeddelandet</a:t>
            </a:r>
            <a:r>
              <a:rPr lang="sv-SE" baseline="0" dirty="0"/>
              <a:t> och tar därefter bort sig som aktör i ärendet för att inte få fler meddelanden.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12</a:t>
            </a:fld>
            <a:endParaRPr lang="sv-SE"/>
          </a:p>
        </p:txBody>
      </p:sp>
    </p:spTree>
    <p:extLst>
      <p:ext uri="{BB962C8B-B14F-4D97-AF65-F5344CB8AC3E}">
        <p14:creationId xmlns:p14="http://schemas.microsoft.com/office/powerpoint/2010/main" val="149659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194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11D412-DAFA-4EF5-A84E-4AC886F2A585}" type="slidenum">
              <a:rPr lang="sv-SE" altLang="sv-SE" smtClean="0">
                <a:latin typeface="Calibri" panose="020F0502020204030204" pitchFamily="34" charset="0"/>
              </a:rPr>
              <a:pPr/>
              <a:t>2</a:t>
            </a:fld>
            <a:endParaRPr lang="sv-SE" altLang="sv-SE">
              <a:latin typeface="Calibri" panose="020F0502020204030204" pitchFamily="34" charset="0"/>
            </a:endParaRPr>
          </a:p>
        </p:txBody>
      </p:sp>
    </p:spTree>
    <p:extLst>
      <p:ext uri="{BB962C8B-B14F-4D97-AF65-F5344CB8AC3E}">
        <p14:creationId xmlns:p14="http://schemas.microsoft.com/office/powerpoint/2010/main" val="10060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b="1" dirty="0"/>
          </a:p>
          <a:p>
            <a:r>
              <a:rPr lang="sv-SE" altLang="sv-SE" b="1" dirty="0"/>
              <a:t>Fliken Fast vårdkontakt</a:t>
            </a:r>
          </a:p>
          <a:p>
            <a:r>
              <a:rPr lang="sv-SE" altLang="sv-SE" dirty="0"/>
              <a:t>När patienten har utsedd fast vårdkontakt ska detta registreras under fliken </a:t>
            </a:r>
            <a:r>
              <a:rPr lang="sv-SE" altLang="sv-SE" b="1" dirty="0"/>
              <a:t>Fast vårdkontakt </a:t>
            </a:r>
            <a:r>
              <a:rPr lang="sv-SE" altLang="sv-SE" dirty="0"/>
              <a:t>i patientkortet. När en fast vårdkontakt finns registrerad i patientkortet kommer den föreslås som mottagare när ett samordningsärende skapas. För att kunna lägga till en fast vårdkontakt i ett samordningsärende i Link måste registrering av fast vårdkontakt vara gjord i Patientkortet. </a:t>
            </a:r>
          </a:p>
          <a:p>
            <a:endParaRPr lang="sv-SE" altLang="sv-SE" dirty="0"/>
          </a:p>
          <a:p>
            <a:endParaRPr lang="sv-SE" altLang="sv-SE" dirty="0"/>
          </a:p>
          <a:p>
            <a:r>
              <a:rPr lang="sv-SE" altLang="sv-SE" b="1" dirty="0"/>
              <a:t>Enhetskopplingar</a:t>
            </a:r>
            <a:endParaRPr lang="sv-SE" altLang="sv-SE" b="1" dirty="0">
              <a:solidFill>
                <a:srgbClr val="FF0000"/>
              </a:solidFill>
            </a:endParaRPr>
          </a:p>
          <a:p>
            <a:r>
              <a:rPr lang="sv-SE" altLang="sv-SE" dirty="0"/>
              <a:t>Används av kommunen för att hantera en patients olika kopplingar till kommunenheter, t.ex. hemsjukvård, biståndsenhet m.fl. </a:t>
            </a:r>
          </a:p>
        </p:txBody>
      </p:sp>
      <p:sp>
        <p:nvSpPr>
          <p:cNvPr id="2150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54CB22-6854-4594-9470-5EC4AB20BC05}" type="slidenum">
              <a:rPr lang="sv-SE" altLang="sv-SE" smtClean="0">
                <a:latin typeface="Calibri" panose="020F0502020204030204" pitchFamily="34" charset="0"/>
              </a:rPr>
              <a:pPr/>
              <a:t>3</a:t>
            </a:fld>
            <a:endParaRPr lang="sv-SE" altLang="sv-SE">
              <a:latin typeface="Calibri" panose="020F0502020204030204" pitchFamily="34" charset="0"/>
            </a:endParaRPr>
          </a:p>
        </p:txBody>
      </p:sp>
    </p:spTree>
    <p:extLst>
      <p:ext uri="{BB962C8B-B14F-4D97-AF65-F5344CB8AC3E}">
        <p14:creationId xmlns:p14="http://schemas.microsoft.com/office/powerpoint/2010/main" val="117457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t>Informationen i Link hanteras i två fönster. </a:t>
            </a:r>
          </a:p>
          <a:p>
            <a:endParaRPr lang="sv-SE" altLang="sv-SE" dirty="0"/>
          </a:p>
          <a:p>
            <a:r>
              <a:rPr lang="sv-SE" altLang="sv-SE" dirty="0"/>
              <a:t>Fönstret </a:t>
            </a:r>
            <a:r>
              <a:rPr lang="sv-SE" altLang="sv-SE" b="1" dirty="0"/>
              <a:t>Ärendeöversikt </a:t>
            </a:r>
            <a:r>
              <a:rPr lang="sv-SE" altLang="sv-SE" dirty="0"/>
              <a:t>presenterar pågående och avslutande samordningsärenden samt ger åtkomst till </a:t>
            </a:r>
            <a:r>
              <a:rPr lang="sv-SE" altLang="sv-SE" b="1" dirty="0"/>
              <a:t>Patientens ärendefönster  </a:t>
            </a:r>
            <a:r>
              <a:rPr lang="sv-SE" altLang="sv-SE" dirty="0"/>
              <a:t>som innehåller patientspecifika detaljer. </a:t>
            </a:r>
          </a:p>
          <a:p>
            <a:endParaRPr lang="sv-SE" altLang="sv-SE" dirty="0"/>
          </a:p>
          <a:p>
            <a:r>
              <a:rPr lang="sv-SE" altLang="sv-SE" dirty="0"/>
              <a:t>Alla aktörer i Link utgår från dessa fönster när olika vårdinsatser för patienten planeras.  </a:t>
            </a:r>
          </a:p>
          <a:p>
            <a:endParaRPr lang="sv-SE" altLang="sv-SE" dirty="0"/>
          </a:p>
          <a:p>
            <a:r>
              <a:rPr lang="sv-SE" altLang="sv-SE" dirty="0"/>
              <a:t>I patientlisten visas en ikon med två händer som symbol för att patienten har ett pågående samordningsärende.  </a:t>
            </a:r>
          </a:p>
          <a:p>
            <a:r>
              <a:rPr lang="sv-SE" altLang="sv-SE" dirty="0"/>
              <a:t>Genom ”</a:t>
            </a:r>
            <a:r>
              <a:rPr lang="sv-SE" altLang="sv-SE" dirty="0" err="1"/>
              <a:t>tooltip</a:t>
            </a:r>
            <a:r>
              <a:rPr lang="sv-SE" altLang="sv-SE" dirty="0"/>
              <a:t>” (ställa muspekaren på ikonen) visas information om när samordningsärendet startades och vilka aktörer som är inblandade.  Genom att klicka på händerna kan man också öppna upp patientens ärendefönster om man har behörighet till Link. </a:t>
            </a:r>
          </a:p>
        </p:txBody>
      </p:sp>
      <p:sp>
        <p:nvSpPr>
          <p:cNvPr id="2355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CE874C-6207-4829-B407-C88A45D420B7}" type="slidenum">
              <a:rPr lang="sv-SE" altLang="sv-SE" smtClean="0">
                <a:latin typeface="Calibri" panose="020F0502020204030204" pitchFamily="34" charset="0"/>
              </a:rPr>
              <a:pPr/>
              <a:t>4</a:t>
            </a:fld>
            <a:endParaRPr lang="sv-SE" altLang="sv-SE">
              <a:latin typeface="Calibri" panose="020F0502020204030204" pitchFamily="34" charset="0"/>
            </a:endParaRPr>
          </a:p>
        </p:txBody>
      </p:sp>
    </p:spTree>
    <p:extLst>
      <p:ext uri="{BB962C8B-B14F-4D97-AF65-F5344CB8AC3E}">
        <p14:creationId xmlns:p14="http://schemas.microsoft.com/office/powerpoint/2010/main" val="360595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sv-SE" altLang="sv-SE" dirty="0"/>
              <a:t>Ärendeöversikten ger en överblick över enhetens alla ärenden. </a:t>
            </a:r>
          </a:p>
          <a:p>
            <a:pPr eaLnBrk="1" hangingPunct="1">
              <a:spcBef>
                <a:spcPct val="0"/>
              </a:spcBef>
            </a:pPr>
            <a:r>
              <a:rPr lang="sv-SE" altLang="sv-SE" dirty="0"/>
              <a:t>Det finns två flikar,  Pågående ärende samt Avslutade ärenden. Det finns olika grupperings- samt sorteringsmöjligheter i flikarna.</a:t>
            </a:r>
          </a:p>
          <a:p>
            <a:pPr eaLnBrk="1" hangingPunct="1">
              <a:spcBef>
                <a:spcPct val="0"/>
              </a:spcBef>
            </a:pPr>
            <a:endParaRPr lang="sv-SE" altLang="sv-SE" dirty="0"/>
          </a:p>
          <a:p>
            <a:pPr eaLnBrk="1" hangingPunct="1">
              <a:spcBef>
                <a:spcPct val="0"/>
              </a:spcBef>
            </a:pPr>
            <a:r>
              <a:rPr lang="sv-SE" altLang="sv-SE" dirty="0"/>
              <a:t>Kolumnernas innehåll: </a:t>
            </a:r>
          </a:p>
          <a:p>
            <a:pPr eaLnBrk="1" hangingPunct="1">
              <a:spcBef>
                <a:spcPct val="0"/>
              </a:spcBef>
            </a:pPr>
            <a:r>
              <a:rPr lang="sv-SE" altLang="sv-SE" dirty="0"/>
              <a:t>Kolumnen längst till vänster visas en orange</a:t>
            </a:r>
            <a:r>
              <a:rPr lang="sv-SE" altLang="sv-SE" baseline="0" dirty="0"/>
              <a:t> </a:t>
            </a:r>
            <a:r>
              <a:rPr lang="sv-SE" altLang="sv-SE" dirty="0"/>
              <a:t>markering om något </a:t>
            </a:r>
            <a:r>
              <a:rPr lang="sv-SE" altLang="sv-SE" b="1" dirty="0"/>
              <a:t>samtycke</a:t>
            </a:r>
            <a:r>
              <a:rPr lang="sv-SE" altLang="sv-SE" dirty="0"/>
              <a:t> saknas.</a:t>
            </a:r>
          </a:p>
          <a:p>
            <a:pPr eaLnBrk="1" hangingPunct="1">
              <a:spcBef>
                <a:spcPct val="0"/>
              </a:spcBef>
            </a:pPr>
            <a:r>
              <a:rPr lang="sv-SE" altLang="sv-SE" dirty="0"/>
              <a:t>Kolumner med patientinformation: </a:t>
            </a:r>
            <a:r>
              <a:rPr lang="sv-SE" altLang="sv-SE" b="1" dirty="0"/>
              <a:t>personnummer och namn.</a:t>
            </a:r>
          </a:p>
          <a:p>
            <a:pPr eaLnBrk="1" hangingPunct="1">
              <a:spcBef>
                <a:spcPct val="0"/>
              </a:spcBef>
            </a:pPr>
            <a:r>
              <a:rPr lang="sv-SE" altLang="sv-SE" dirty="0"/>
              <a:t>Kolumnen </a:t>
            </a:r>
            <a:r>
              <a:rPr lang="sv-SE" altLang="sv-SE" b="1" dirty="0"/>
              <a:t>Senaste meddelande </a:t>
            </a:r>
            <a:r>
              <a:rPr lang="sv-SE" altLang="sv-SE" dirty="0"/>
              <a:t>visar senaste meddelandet för varje ärende och vilket datum det skrevs. . Fet stil visas om meddelandet inte är öppnat på min enhet.  </a:t>
            </a:r>
          </a:p>
          <a:p>
            <a:pPr eaLnBrk="1" hangingPunct="1">
              <a:spcBef>
                <a:spcPct val="0"/>
              </a:spcBef>
            </a:pPr>
            <a:r>
              <a:rPr lang="sv-SE" altLang="sv-SE" dirty="0"/>
              <a:t>Kolumnen</a:t>
            </a:r>
            <a:r>
              <a:rPr lang="sv-SE" altLang="sv-SE" baseline="0" dirty="0"/>
              <a:t> </a:t>
            </a:r>
            <a:r>
              <a:rPr lang="sv-SE" altLang="sv-SE" b="1" dirty="0"/>
              <a:t>Läst</a:t>
            </a:r>
            <a:r>
              <a:rPr lang="sv-SE" altLang="sv-SE" dirty="0"/>
              <a:t> – visar med en blå bock om någon har läst det aktuella meddelandet. Genom att ställa muspekaren på den blå bocken ser man även namn på samtliga enheter  om läst meddelandet. </a:t>
            </a:r>
          </a:p>
          <a:p>
            <a:pPr eaLnBrk="1" hangingPunct="1">
              <a:spcBef>
                <a:spcPct val="0"/>
              </a:spcBef>
            </a:pPr>
            <a:r>
              <a:rPr lang="sv-SE" altLang="sv-SE" dirty="0"/>
              <a:t>Kolumnen </a:t>
            </a:r>
            <a:r>
              <a:rPr lang="sv-SE" altLang="sv-SE" b="1" dirty="0"/>
              <a:t>Utskrivning</a:t>
            </a:r>
            <a:r>
              <a:rPr lang="sv-SE" altLang="sv-SE" dirty="0"/>
              <a:t> –visar planerat datum för utskrivning.</a:t>
            </a:r>
          </a:p>
          <a:p>
            <a:pPr eaLnBrk="1" hangingPunct="1">
              <a:spcBef>
                <a:spcPct val="0"/>
              </a:spcBef>
            </a:pPr>
            <a:r>
              <a:rPr lang="sv-SE" altLang="sv-SE" dirty="0"/>
              <a:t>Kolumnerna </a:t>
            </a:r>
            <a:r>
              <a:rPr lang="sv-SE" altLang="sv-SE" b="1" dirty="0"/>
              <a:t>Slutenvårdskontakter, </a:t>
            </a:r>
            <a:r>
              <a:rPr lang="sv-SE" altLang="sv-SE" b="1" dirty="0" err="1"/>
              <a:t>Kommunennheter</a:t>
            </a:r>
            <a:r>
              <a:rPr lang="sv-SE" altLang="sv-SE" b="1" dirty="0"/>
              <a:t> </a:t>
            </a:r>
            <a:r>
              <a:rPr lang="sv-SE" altLang="sv-SE" dirty="0"/>
              <a:t>och </a:t>
            </a:r>
            <a:r>
              <a:rPr lang="sv-SE" altLang="sv-SE" b="1" dirty="0"/>
              <a:t>Öppenvårdskontakter</a:t>
            </a:r>
            <a:r>
              <a:rPr lang="sv-SE" altLang="sv-SE" dirty="0"/>
              <a:t> visar enheter som är involverade i ärendet. </a:t>
            </a:r>
          </a:p>
          <a:p>
            <a:pPr eaLnBrk="1" hangingPunct="1">
              <a:spcBef>
                <a:spcPct val="0"/>
              </a:spcBef>
            </a:pPr>
            <a:r>
              <a:rPr lang="sv-SE" altLang="sv-SE" dirty="0"/>
              <a:t>Kolumnerna </a:t>
            </a:r>
            <a:r>
              <a:rPr lang="sv-SE" altLang="sv-SE" b="1" dirty="0"/>
              <a:t>I, K och U </a:t>
            </a:r>
            <a:r>
              <a:rPr lang="sv-SE" altLang="sv-SE" dirty="0"/>
              <a:t>visar status för Inskrivningsmeddelande (I), Kallelse till vårdplanering (K) samt Meddelande om utskrivningsklar (U) </a:t>
            </a:r>
          </a:p>
          <a:p>
            <a:pPr eaLnBrk="1" hangingPunct="1">
              <a:spcBef>
                <a:spcPct val="0"/>
              </a:spcBef>
            </a:pPr>
            <a:r>
              <a:rPr lang="sv-SE" altLang="sv-SE" dirty="0"/>
              <a:t>Kolumnen </a:t>
            </a:r>
            <a:r>
              <a:rPr lang="sv-SE" altLang="sv-SE" b="1" dirty="0"/>
              <a:t>Plan </a:t>
            </a:r>
            <a:r>
              <a:rPr lang="sv-SE" altLang="sv-SE" dirty="0"/>
              <a:t>visar status för Utskrivningsplan och SIP. </a:t>
            </a:r>
          </a:p>
          <a:p>
            <a:pPr eaLnBrk="1" hangingPunct="1">
              <a:spcBef>
                <a:spcPct val="0"/>
              </a:spcBef>
            </a:pPr>
            <a:endParaRPr lang="sv-SE" altLang="sv-SE" dirty="0"/>
          </a:p>
          <a:p>
            <a:endParaRPr lang="sv-SE" altLang="sv-SE" dirty="0"/>
          </a:p>
          <a:p>
            <a:r>
              <a:rPr lang="sv-SE" altLang="sv-SE" dirty="0"/>
              <a:t>I </a:t>
            </a:r>
            <a:r>
              <a:rPr lang="sv-SE" altLang="sv-SE" dirty="0" err="1"/>
              <a:t>Patientlisten</a:t>
            </a:r>
            <a:r>
              <a:rPr lang="sv-SE" altLang="sv-SE" dirty="0"/>
              <a:t> visas symbolen med händer som gör en handskakning om det finns ett påbörjat samordningsärende för patienten.</a:t>
            </a:r>
          </a:p>
          <a:p>
            <a:endParaRPr lang="sv-SE" altLang="sv-SE" dirty="0"/>
          </a:p>
          <a:p>
            <a:endParaRPr lang="sv-SE" altLang="sv-SE" dirty="0"/>
          </a:p>
        </p:txBody>
      </p:sp>
      <p:sp>
        <p:nvSpPr>
          <p:cNvPr id="2560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BCCE9F-D477-4513-BCA8-888E703F84C1}" type="slidenum">
              <a:rPr lang="sv-SE" altLang="sv-SE" smtClean="0">
                <a:latin typeface="Calibri" panose="020F0502020204030204" pitchFamily="34" charset="0"/>
              </a:rPr>
              <a:pPr/>
              <a:t>5</a:t>
            </a:fld>
            <a:endParaRPr lang="sv-SE" altLang="sv-SE">
              <a:latin typeface="Calibri" panose="020F0502020204030204" pitchFamily="34" charset="0"/>
            </a:endParaRPr>
          </a:p>
        </p:txBody>
      </p:sp>
    </p:spTree>
    <p:extLst>
      <p:ext uri="{BB962C8B-B14F-4D97-AF65-F5344CB8AC3E}">
        <p14:creationId xmlns:p14="http://schemas.microsoft.com/office/powerpoint/2010/main" val="128797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marL="90488">
              <a:defRPr/>
            </a:pPr>
            <a:r>
              <a:rPr lang="sv-SE" dirty="0"/>
              <a:t>Varje patient har en rad i Ärendeöversikten. </a:t>
            </a:r>
          </a:p>
          <a:p>
            <a:pPr marL="90488">
              <a:defRPr/>
            </a:pPr>
            <a:r>
              <a:rPr lang="sv-SE" dirty="0"/>
              <a:t>Vid högerklick på en rad visas olika val.</a:t>
            </a:r>
          </a:p>
          <a:p>
            <a:pPr marL="90488">
              <a:defRPr/>
            </a:pPr>
            <a:endParaRPr lang="sv-SE" dirty="0"/>
          </a:p>
          <a:p>
            <a:pPr marL="90488">
              <a:defRPr/>
            </a:pPr>
            <a:r>
              <a:rPr lang="sv-SE" dirty="0"/>
              <a:t>Man kan </a:t>
            </a:r>
            <a:r>
              <a:rPr lang="sv-SE" b="1" dirty="0"/>
              <a:t>Öppna ärendet</a:t>
            </a:r>
            <a:r>
              <a:rPr lang="sv-SE" dirty="0"/>
              <a:t>. (se mer information i nästa bild) </a:t>
            </a:r>
          </a:p>
          <a:p>
            <a:pPr marL="90488">
              <a:defRPr/>
            </a:pPr>
            <a:r>
              <a:rPr lang="sv-SE" dirty="0"/>
              <a:t>Valet </a:t>
            </a:r>
            <a:r>
              <a:rPr lang="sv-SE" b="1" dirty="0"/>
              <a:t>Visa mer </a:t>
            </a:r>
            <a:r>
              <a:rPr lang="sv-SE" dirty="0"/>
              <a:t>ger snabb information om vilka meddelanden som skickats i ärendet. </a:t>
            </a:r>
          </a:p>
          <a:p>
            <a:pPr marL="90488">
              <a:defRPr/>
            </a:pPr>
            <a:r>
              <a:rPr lang="sv-SE" b="1" dirty="0"/>
              <a:t>Avsluta samordningsärendet  </a:t>
            </a:r>
            <a:r>
              <a:rPr lang="sv-SE" dirty="0"/>
              <a:t>är aktuellt för öppenvård och kommun.  För slutenvården försvinner ärendet från ärendeöversikten i samma stund som patienten skrivs ut från i Cosmic. Slutenvården är då inte längre en part i patientens samordningsärende.. </a:t>
            </a:r>
          </a:p>
          <a:p>
            <a:pPr marL="90488">
              <a:defRPr/>
            </a:pPr>
            <a:r>
              <a:rPr lang="sv-SE" b="1" dirty="0"/>
              <a:t>Makulera ärendet </a:t>
            </a:r>
            <a:r>
              <a:rPr lang="sv-SE" dirty="0"/>
              <a:t>– om ett ärende har startats felaktigt tex registrerats på fel patient kan man makulera detta. </a:t>
            </a:r>
          </a:p>
          <a:p>
            <a:pPr marL="90488">
              <a:defRPr/>
            </a:pPr>
            <a:endParaRPr lang="sv-SE" dirty="0"/>
          </a:p>
          <a:p>
            <a:pPr marL="90488">
              <a:defRPr/>
            </a:pPr>
            <a:endParaRPr lang="sv-SE" dirty="0"/>
          </a:p>
          <a:p>
            <a:pPr>
              <a:defRPr/>
            </a:pPr>
            <a:endParaRPr lang="sv-SE" dirty="0"/>
          </a:p>
        </p:txBody>
      </p:sp>
      <p:sp>
        <p:nvSpPr>
          <p:cNvPr id="2765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706476-B73E-4305-B892-8CD4557C82A1}" type="slidenum">
              <a:rPr lang="sv-SE" altLang="sv-SE" smtClean="0">
                <a:latin typeface="Calibri" panose="020F0502020204030204" pitchFamily="34" charset="0"/>
              </a:rPr>
              <a:pPr/>
              <a:t>6</a:t>
            </a:fld>
            <a:endParaRPr lang="sv-SE" altLang="sv-SE">
              <a:latin typeface="Calibri" panose="020F0502020204030204" pitchFamily="34" charset="0"/>
            </a:endParaRPr>
          </a:p>
        </p:txBody>
      </p:sp>
    </p:spTree>
    <p:extLst>
      <p:ext uri="{BB962C8B-B14F-4D97-AF65-F5344CB8AC3E}">
        <p14:creationId xmlns:p14="http://schemas.microsoft.com/office/powerpoint/2010/main" val="152093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a:t>Patientens ärende kan öppnas från patientlisten eller från ärendeöversikten.</a:t>
            </a:r>
          </a:p>
          <a:p>
            <a:endParaRPr lang="sv-SE" altLang="sv-SE"/>
          </a:p>
          <a:p>
            <a:r>
              <a:rPr lang="sv-SE" altLang="sv-SE"/>
              <a:t>Från patientlisten genom att klicka på ikonen med händerna i patientlisten</a:t>
            </a:r>
          </a:p>
          <a:p>
            <a:r>
              <a:rPr lang="sv-SE" altLang="sv-SE"/>
              <a:t> </a:t>
            </a:r>
          </a:p>
          <a:p>
            <a:r>
              <a:rPr lang="sv-SE" altLang="sv-SE"/>
              <a:t>Från ärendeöversikten genom att:  </a:t>
            </a:r>
            <a:r>
              <a:rPr lang="sv-SE" altLang="sv-SE" b="1"/>
              <a:t>Dubbelklicka </a:t>
            </a:r>
            <a:r>
              <a:rPr lang="sv-SE" altLang="sv-SE"/>
              <a:t>på patientens rad i ärendeöversikten </a:t>
            </a:r>
            <a:r>
              <a:rPr lang="sv-SE" altLang="sv-SE" i="1"/>
              <a:t>eller</a:t>
            </a:r>
            <a:r>
              <a:rPr lang="sv-SE" altLang="sv-SE"/>
              <a:t> </a:t>
            </a:r>
            <a:r>
              <a:rPr lang="sv-SE" altLang="sv-SE" b="1"/>
              <a:t>Högerklicka </a:t>
            </a:r>
            <a:r>
              <a:rPr lang="sv-SE" altLang="sv-SE"/>
              <a:t>och välja  </a:t>
            </a:r>
            <a:r>
              <a:rPr lang="sv-SE" altLang="sv-SE" b="1"/>
              <a:t>Öppna ärende </a:t>
            </a:r>
            <a:r>
              <a:rPr lang="sv-SE" altLang="sv-SE" i="1"/>
              <a:t>eller </a:t>
            </a:r>
            <a:r>
              <a:rPr lang="sv-SE" altLang="sv-SE"/>
              <a:t>Genom knappen </a:t>
            </a:r>
            <a:r>
              <a:rPr lang="sv-SE" altLang="sv-SE" b="1"/>
              <a:t>Öppna</a:t>
            </a:r>
            <a:r>
              <a:rPr lang="sv-SE" altLang="sv-SE"/>
              <a:t> </a:t>
            </a:r>
            <a:r>
              <a:rPr lang="sv-SE" altLang="sv-SE" b="1"/>
              <a:t>ärende </a:t>
            </a:r>
            <a:r>
              <a:rPr lang="sv-SE" altLang="sv-SE"/>
              <a:t>längst ner till höger i fönstret</a:t>
            </a:r>
          </a:p>
        </p:txBody>
      </p:sp>
      <p:sp>
        <p:nvSpPr>
          <p:cNvPr id="2970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72FAFE-E59D-46FE-828D-5906024D452A}" type="slidenum">
              <a:rPr lang="sv-SE" altLang="sv-SE" smtClean="0">
                <a:latin typeface="Calibri" panose="020F0502020204030204" pitchFamily="34" charset="0"/>
              </a:rPr>
              <a:pPr/>
              <a:t>7</a:t>
            </a:fld>
            <a:endParaRPr lang="sv-SE" altLang="sv-SE">
              <a:latin typeface="Calibri" panose="020F0502020204030204" pitchFamily="34" charset="0"/>
            </a:endParaRPr>
          </a:p>
        </p:txBody>
      </p:sp>
    </p:spTree>
    <p:extLst>
      <p:ext uri="{BB962C8B-B14F-4D97-AF65-F5344CB8AC3E}">
        <p14:creationId xmlns:p14="http://schemas.microsoft.com/office/powerpoint/2010/main" val="17790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t>Patientens ärendefönster visar specifika uppgifter för samordningsärendet. </a:t>
            </a:r>
          </a:p>
          <a:p>
            <a:endParaRPr lang="sv-SE" altLang="sv-SE" dirty="0"/>
          </a:p>
          <a:p>
            <a:r>
              <a:rPr lang="sv-SE" altLang="sv-SE" dirty="0"/>
              <a:t>Här kan man navigera med hjälp av flikarna för att hantera meddelanden, ta del av patientinformation, aktörer, planer och för att visa journalanteckningar och läkemedelslista. </a:t>
            </a:r>
          </a:p>
          <a:p>
            <a:r>
              <a:rPr lang="sv-SE" altLang="sv-SE" b="1" dirty="0"/>
              <a:t>Vänster kolumn: </a:t>
            </a:r>
            <a:r>
              <a:rPr lang="sv-SE" altLang="sv-SE" dirty="0"/>
              <a:t>Visar lista med meddelanden som skickats och mottagits: Alla meddelanden visas med datum- och tidsstämpel. Oöppnade meddelanden indikeras i fetstil. Lästa meddelanden visas med en blå bock . </a:t>
            </a:r>
          </a:p>
          <a:p>
            <a:endParaRPr lang="sv-SE" altLang="sv-SE" dirty="0"/>
          </a:p>
          <a:p>
            <a:r>
              <a:rPr lang="sv-SE" altLang="sv-SE" b="1" dirty="0"/>
              <a:t>Mitten kolumn: </a:t>
            </a:r>
            <a:r>
              <a:rPr lang="sv-SE" altLang="sv-SE" dirty="0"/>
              <a:t>Genom att klicka på ett meddelande öppnas det upp och kan hanteras här. När  meddelandet öppnats upp visas uppgift om avsändare och mottagare. Meddelandet kan besvaras, återkallas eller skrivas ut.  Inskrivningsmeddelande har även valet avvisas. Nya meddelanden skickas via knappen </a:t>
            </a:r>
            <a:r>
              <a:rPr lang="sv-SE" altLang="sv-SE" b="1" dirty="0"/>
              <a:t>Nytt meddelande</a:t>
            </a:r>
            <a:r>
              <a:rPr lang="sv-SE" altLang="sv-SE" dirty="0"/>
              <a:t>. </a:t>
            </a:r>
          </a:p>
          <a:p>
            <a:endParaRPr lang="sv-SE" altLang="sv-SE" dirty="0"/>
          </a:p>
          <a:p>
            <a:r>
              <a:rPr lang="sv-SE" altLang="sv-SE" b="1" dirty="0"/>
              <a:t>Höger kolumn: </a:t>
            </a:r>
            <a:r>
              <a:rPr lang="sv-SE" altLang="sv-SE" dirty="0"/>
              <a:t>Visar patientinformation och aktörer: </a:t>
            </a:r>
          </a:p>
          <a:p>
            <a:endParaRPr lang="sv-SE" altLang="sv-SE" dirty="0"/>
          </a:p>
          <a:p>
            <a:r>
              <a:rPr lang="sv-SE" altLang="sv-SE" u="sng" dirty="0"/>
              <a:t>Patientinformation</a:t>
            </a:r>
            <a:r>
              <a:rPr lang="sv-SE" altLang="sv-SE" b="1" dirty="0"/>
              <a:t>: </a:t>
            </a:r>
            <a:r>
              <a:rPr lang="sv-SE" altLang="sv-SE" dirty="0"/>
              <a:t>Visar information om patientens samtycke till informationsdelning mellan hälso- och sjukvård och socialtjänst samt patientens samtycke till samordnad individuell planering. Samtycke till informationsdelning är en förutsättning för att användaren ska få tillgång till innehållet i flikarna </a:t>
            </a:r>
            <a:r>
              <a:rPr lang="sv-SE" altLang="sv-SE" b="1" dirty="0"/>
              <a:t>Journal </a:t>
            </a:r>
            <a:r>
              <a:rPr lang="sv-SE" altLang="sv-SE" dirty="0"/>
              <a:t>och </a:t>
            </a:r>
            <a:r>
              <a:rPr lang="sv-SE" altLang="sv-SE" b="1" dirty="0"/>
              <a:t>Läkemedelslista </a:t>
            </a:r>
            <a:r>
              <a:rPr lang="sv-SE" altLang="sv-SE" dirty="0"/>
              <a:t>samt att få upprätta en utskrivningsplan. Samtycke till samordnad individuell planering är en förutsättning för att Öppen vården  ska kunna skicka en kallelse till SIP. Uppdatering av patientinformationen sker genom att klicka på knappen </a:t>
            </a:r>
            <a:r>
              <a:rPr lang="sv-SE" altLang="sv-SE" b="1" dirty="0"/>
              <a:t>Ändra</a:t>
            </a:r>
            <a:r>
              <a:rPr lang="sv-SE" altLang="sv-SE" dirty="0"/>
              <a:t>. </a:t>
            </a:r>
          </a:p>
          <a:p>
            <a:endParaRPr lang="sv-SE" altLang="sv-SE" dirty="0"/>
          </a:p>
          <a:p>
            <a:r>
              <a:rPr lang="sv-SE" altLang="sv-SE" u="sng" dirty="0"/>
              <a:t>Aktörer: </a:t>
            </a:r>
            <a:r>
              <a:rPr lang="sv-SE" altLang="sv-SE" dirty="0"/>
              <a:t>Består av information om aktuella aktörer såsom fasta vårdkontakter och enheter (kommun, öppen och sluten vård) samt externa aktörer, t.ex. Försäkringskassan. </a:t>
            </a:r>
          </a:p>
          <a:p>
            <a:r>
              <a:rPr lang="sv-SE" altLang="sv-SE" dirty="0"/>
              <a:t>Då ett ärende är öppet kan en användare klicka på knappen </a:t>
            </a:r>
            <a:r>
              <a:rPr lang="sv-SE" altLang="sv-SE" b="1" dirty="0"/>
              <a:t>Ändra </a:t>
            </a:r>
            <a:r>
              <a:rPr lang="sv-SE" altLang="sv-SE" dirty="0"/>
              <a:t>för att lägga till/ta bort aktörer  samt bemanna roller och fylla i en aktörs telefonnummer. En patient kan ha en eller flera fasta vårdkontakter. Dessa läggs till respektive tas bort i fliken </a:t>
            </a:r>
            <a:r>
              <a:rPr lang="sv-SE" altLang="sv-SE" b="1" dirty="0"/>
              <a:t>Fast vårdkontakt </a:t>
            </a:r>
            <a:r>
              <a:rPr lang="sv-SE" altLang="sv-SE" dirty="0"/>
              <a:t>i fönstret </a:t>
            </a:r>
            <a:r>
              <a:rPr lang="sv-SE" altLang="sv-SE" b="1" dirty="0"/>
              <a:t>Patientkort i Cosmic</a:t>
            </a:r>
            <a:r>
              <a:rPr lang="sv-SE" altLang="sv-SE" dirty="0"/>
              <a:t>. Att en fast vårdkontakt har angetts i patientkortet är en förutsättning för att kunna lägga till den i ett samordningsärende. Om patienten har flera fasta vårdkontakter kan en av dem utses som samordningsansvarig i ärendet och det markeras i aktörslistan genom en gul stjärnikon. </a:t>
            </a:r>
          </a:p>
          <a:p>
            <a:endParaRPr lang="sv-SE" altLang="sv-SE" b="1" dirty="0"/>
          </a:p>
          <a:p>
            <a:r>
              <a:rPr lang="sv-SE" altLang="sv-SE" u="sng" dirty="0"/>
              <a:t>Tidigare aktörer: </a:t>
            </a:r>
            <a:r>
              <a:rPr lang="sv-SE" altLang="sv-SE" dirty="0"/>
              <a:t>Visar en lista över aktörer som tagits bort och som ej längre är involverade i ärendet. </a:t>
            </a:r>
          </a:p>
          <a:p>
            <a:endParaRPr lang="sv-SE" altLang="sv-SE" dirty="0"/>
          </a:p>
          <a:p>
            <a:r>
              <a:rPr lang="sv-SE" altLang="sv-SE" dirty="0"/>
              <a:t>Se manual för Cosmic Link hur man lägger till och tar bort aktörer.</a:t>
            </a:r>
          </a:p>
          <a:p>
            <a:endParaRPr lang="sv-SE" altLang="sv-SE" dirty="0"/>
          </a:p>
          <a:p>
            <a:endParaRPr lang="sv-SE" altLang="sv-SE" dirty="0"/>
          </a:p>
        </p:txBody>
      </p:sp>
      <p:sp>
        <p:nvSpPr>
          <p:cNvPr id="3174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D74D39-35FF-41D9-B63E-CE207A74513E}" type="slidenum">
              <a:rPr lang="sv-SE" altLang="sv-SE" smtClean="0">
                <a:latin typeface="Calibri" panose="020F0502020204030204" pitchFamily="34" charset="0"/>
              </a:rPr>
              <a:pPr/>
              <a:t>8</a:t>
            </a:fld>
            <a:endParaRPr lang="sv-SE" altLang="sv-SE">
              <a:latin typeface="Calibri" panose="020F0502020204030204" pitchFamily="34" charset="0"/>
            </a:endParaRPr>
          </a:p>
        </p:txBody>
      </p:sp>
    </p:spTree>
    <p:extLst>
      <p:ext uri="{BB962C8B-B14F-4D97-AF65-F5344CB8AC3E}">
        <p14:creationId xmlns:p14="http://schemas.microsoft.com/office/powerpoint/2010/main" val="1058370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b="1" dirty="0"/>
              <a:t>I LINK </a:t>
            </a:r>
            <a:r>
              <a:rPr lang="sv-SE" altLang="sv-SE" dirty="0"/>
              <a:t> finns två olika typer av planer som nås via fliken Planer i ärendefönstret</a:t>
            </a:r>
          </a:p>
          <a:p>
            <a:endParaRPr lang="sv-SE" altLang="sv-SE" dirty="0"/>
          </a:p>
          <a:p>
            <a:r>
              <a:rPr lang="sv-SE" altLang="sv-SE" b="1" dirty="0"/>
              <a:t>Samordnad Individuell Plan (SIP) </a:t>
            </a:r>
            <a:r>
              <a:rPr lang="sv-SE" altLang="sv-SE" dirty="0"/>
              <a:t>Används när samordning mellan olika aktörer behövs, förutsatt att patienten har lämnat sitt samtycke till samordnad individuell planering. </a:t>
            </a:r>
          </a:p>
          <a:p>
            <a:r>
              <a:rPr lang="sv-SE" altLang="sv-SE" dirty="0"/>
              <a:t>Samtliga aktörer som är deltagare vid SIP dokumenterar i SIP mallen. När det är gjort godkänns versionen av den fasta vårdkontakten som även skriver ut och överlämnar ett exemplar av SIP till patienten. Uppföljning och fortsatt samordning dokumenteras i en ny version. En SIP avslutas när ingen ytterligare samordning för dokumenterat behov krävs. </a:t>
            </a:r>
          </a:p>
          <a:p>
            <a:endParaRPr lang="sv-SE" altLang="sv-SE" b="1" dirty="0"/>
          </a:p>
          <a:p>
            <a:r>
              <a:rPr lang="sv-SE" altLang="sv-SE" b="1" dirty="0"/>
              <a:t>Utskrivningsplan </a:t>
            </a:r>
            <a:r>
              <a:rPr lang="sv-SE" altLang="sv-SE" dirty="0"/>
              <a:t>Används vid utskrivning av patienten och ska innehålla information till patienten om vad som har planerats under vårdtiden. En utskrivningsplan kan bara skapas om patienten har samtyckt till att information får delas mellan socialtjänst och hälso-och sjukvård. De inblandade aktörerna dokumentera sina delar i utskrivningsplanen. Planen skrivs ut och lämnas till patienten innan utskrivning från slutenvård. </a:t>
            </a:r>
          </a:p>
          <a:p>
            <a:endParaRPr lang="sv-SE" altLang="sv-SE" dirty="0"/>
          </a:p>
        </p:txBody>
      </p:sp>
      <p:sp>
        <p:nvSpPr>
          <p:cNvPr id="3379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4F1F65-12CA-42FA-9F24-17BD8584A34D}" type="slidenum">
              <a:rPr lang="sv-SE" altLang="sv-SE" smtClean="0">
                <a:latin typeface="Calibri" panose="020F0502020204030204" pitchFamily="34" charset="0"/>
              </a:rPr>
              <a:pPr/>
              <a:t>9</a:t>
            </a:fld>
            <a:endParaRPr lang="sv-SE" altLang="sv-SE">
              <a:latin typeface="Calibri" panose="020F0502020204030204" pitchFamily="34" charset="0"/>
            </a:endParaRPr>
          </a:p>
        </p:txBody>
      </p:sp>
    </p:spTree>
    <p:extLst>
      <p:ext uri="{BB962C8B-B14F-4D97-AF65-F5344CB8AC3E}">
        <p14:creationId xmlns:p14="http://schemas.microsoft.com/office/powerpoint/2010/main" val="3010477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npassad layout">
    <p:spTree>
      <p:nvGrpSpPr>
        <p:cNvPr id="1" name=""/>
        <p:cNvGrpSpPr/>
        <p:nvPr/>
      </p:nvGrpSpPr>
      <p:grpSpPr>
        <a:xfrm>
          <a:off x="0" y="0"/>
          <a:ext cx="0" cy="0"/>
          <a:chOff x="0" y="0"/>
          <a:chExt cx="0" cy="0"/>
        </a:xfrm>
      </p:grpSpPr>
      <p:sp>
        <p:nvSpPr>
          <p:cNvPr id="15" name="Rektangel 14"/>
          <p:cNvSpPr/>
          <p:nvPr userDrawn="1"/>
        </p:nvSpPr>
        <p:spPr>
          <a:xfrm>
            <a:off x="-7559" y="2321"/>
            <a:ext cx="9151559" cy="6855679"/>
          </a:xfrm>
          <a:prstGeom prst="rect">
            <a:avLst/>
          </a:prstGeom>
          <a:solidFill>
            <a:srgbClr val="0050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Platshållare för text 12"/>
          <p:cNvSpPr>
            <a:spLocks noGrp="1"/>
          </p:cNvSpPr>
          <p:nvPr>
            <p:ph type="body" sz="quarter" idx="12" hasCustomPrompt="1"/>
          </p:nvPr>
        </p:nvSpPr>
        <p:spPr>
          <a:xfrm>
            <a:off x="7559" y="1346201"/>
            <a:ext cx="9144000" cy="1763788"/>
          </a:xfrm>
          <a:prstGeom prst="rect">
            <a:avLst/>
          </a:prstGeom>
        </p:spPr>
        <p:txBody>
          <a:bodyPr vert="horz" anchor="b" anchorCtr="0"/>
          <a:lstStyle>
            <a:lvl1pPr marL="90488" indent="0" algn="ctr">
              <a:lnSpc>
                <a:spcPct val="80000"/>
              </a:lnSpc>
              <a:buNone/>
              <a:tabLst>
                <a:tab pos="4305300" algn="l"/>
              </a:tabLst>
              <a:defRPr sz="5000" baseline="0">
                <a:solidFill>
                  <a:srgbClr val="FFFFFF"/>
                </a:solidFill>
                <a:latin typeface="Georgia"/>
                <a:cs typeface="Georgia"/>
              </a:defRPr>
            </a:lvl1pPr>
          </a:lstStyle>
          <a:p>
            <a:pPr lvl="0"/>
            <a:r>
              <a:rPr lang="sv-SE" dirty="0"/>
              <a:t>Dagens rubrik</a:t>
            </a:r>
          </a:p>
        </p:txBody>
      </p:sp>
      <p:sp>
        <p:nvSpPr>
          <p:cNvPr id="7" name="Platshållare för text 12"/>
          <p:cNvSpPr>
            <a:spLocks noGrp="1"/>
          </p:cNvSpPr>
          <p:nvPr>
            <p:ph type="body" sz="quarter" idx="13" hasCustomPrompt="1"/>
          </p:nvPr>
        </p:nvSpPr>
        <p:spPr>
          <a:xfrm>
            <a:off x="0" y="3251200"/>
            <a:ext cx="9144000" cy="837199"/>
          </a:xfrm>
          <a:prstGeom prst="rect">
            <a:avLst/>
          </a:prstGeom>
        </p:spPr>
        <p:txBody>
          <a:bodyPr vert="horz"/>
          <a:lstStyle>
            <a:lvl1pPr marL="90488" indent="0" algn="ctr">
              <a:lnSpc>
                <a:spcPct val="80000"/>
              </a:lnSpc>
              <a:buNone/>
              <a:defRPr sz="2400">
                <a:solidFill>
                  <a:srgbClr val="FFFFFF"/>
                </a:solidFill>
                <a:latin typeface="Tahoma"/>
                <a:cs typeface="Tahoma"/>
              </a:defRPr>
            </a:lvl1pPr>
          </a:lstStyle>
          <a:p>
            <a:pPr lvl="0"/>
            <a:r>
              <a:rPr lang="sv-SE" dirty="0"/>
              <a:t>Underrubrik</a:t>
            </a:r>
          </a:p>
        </p:txBody>
      </p:sp>
      <p:pic>
        <p:nvPicPr>
          <p:cNvPr id="10" name="Bildobjekt 9" descr="pp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649" y="6145193"/>
            <a:ext cx="1705356" cy="457200"/>
          </a:xfrm>
          <a:prstGeom prst="rect">
            <a:avLst/>
          </a:prstGeom>
        </p:spPr>
      </p:pic>
      <p:sp>
        <p:nvSpPr>
          <p:cNvPr id="8" name="Platshållare för sidfot 4"/>
          <p:cNvSpPr>
            <a:spLocks noGrp="1"/>
          </p:cNvSpPr>
          <p:nvPr>
            <p:ph type="ftr" sz="quarter" idx="11"/>
          </p:nvPr>
        </p:nvSpPr>
        <p:spPr>
          <a:xfrm>
            <a:off x="165570" y="6281627"/>
            <a:ext cx="5595459" cy="365125"/>
          </a:xfrm>
          <a:prstGeom prst="rect">
            <a:avLst/>
          </a:prstGeom>
        </p:spPr>
        <p:txBody>
          <a:bodyPr/>
          <a:lstStyle>
            <a:lvl1pPr>
              <a:defRPr sz="1500">
                <a:solidFill>
                  <a:schemeClr val="tx2"/>
                </a:solidFill>
              </a:defRPr>
            </a:lvl1pPr>
          </a:lstStyle>
          <a:p>
            <a:r>
              <a:rPr lang="sv-SE"/>
              <a:t>Dagens tema, 2015-01-01, Förnamn Efternamn</a:t>
            </a:r>
            <a:endParaRPr lang="sv-SE" dirty="0"/>
          </a:p>
        </p:txBody>
      </p:sp>
    </p:spTree>
    <p:extLst>
      <p:ext uri="{BB962C8B-B14F-4D97-AF65-F5344CB8AC3E}">
        <p14:creationId xmlns:p14="http://schemas.microsoft.com/office/powerpoint/2010/main" val="36197095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410539"/>
            <a:ext cx="802484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39373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2394224"/>
            <a:ext cx="3833849" cy="3600000"/>
          </a:xfrm>
          <a:prstGeom prst="rect">
            <a:avLst/>
          </a:prstGeom>
        </p:spPr>
        <p:txBody>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2394224"/>
            <a:ext cx="3833849" cy="3600000"/>
          </a:xfrm>
          <a:prstGeom prst="rect">
            <a:avLst/>
          </a:prstGeom>
        </p:spPr>
        <p:txBody>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8"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0"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37036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2415173"/>
            <a:ext cx="3835517" cy="639762"/>
          </a:xfrm>
          <a:prstGeom prst="rect">
            <a:avLst/>
          </a:prstGeom>
        </p:spPr>
        <p:txBody>
          <a:bodyPr anchor="b">
            <a:noAutofit/>
          </a:bodyPr>
          <a:lstStyle>
            <a:lvl1pPr marL="0" indent="0">
              <a:buNone/>
              <a:defRPr sz="2200" b="1">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4" name="Platshållare för innehåll 3"/>
          <p:cNvSpPr>
            <a:spLocks noGrp="1"/>
          </p:cNvSpPr>
          <p:nvPr>
            <p:ph sz="half" idx="2"/>
          </p:nvPr>
        </p:nvSpPr>
        <p:spPr>
          <a:xfrm>
            <a:off x="457200" y="3054939"/>
            <a:ext cx="3835517"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5026" y="2415173"/>
            <a:ext cx="3837024" cy="639762"/>
          </a:xfrm>
          <a:prstGeom prst="rect">
            <a:avLst/>
          </a:prstGeom>
        </p:spPr>
        <p:txBody>
          <a:bodyPr anchor="b">
            <a:noAutofit/>
          </a:bodyPr>
          <a:lstStyle>
            <a:lvl1pPr marL="0" indent="0">
              <a:buNone/>
              <a:defRPr sz="2200" b="1" baseline="0">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6" name="Platshållare för innehåll 5"/>
          <p:cNvSpPr>
            <a:spLocks noGrp="1"/>
          </p:cNvSpPr>
          <p:nvPr>
            <p:ph sz="quarter" idx="4"/>
          </p:nvPr>
        </p:nvSpPr>
        <p:spPr>
          <a:xfrm>
            <a:off x="4645026" y="3054939"/>
            <a:ext cx="3837024"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10"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12"/>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75881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5"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6"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294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6282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792288" y="689418"/>
            <a:ext cx="5783466" cy="4114800"/>
          </a:xfrm>
          <a:prstGeom prst="rect">
            <a:avLst/>
          </a:prstGeom>
        </p:spPr>
        <p:txBody>
          <a:bodyPr/>
          <a:lstStyle>
            <a:lvl1pPr marL="0" indent="0">
              <a:buNone/>
              <a:defRPr sz="2200">
                <a:latin typeface="Tahoma"/>
                <a:cs typeface="Tahom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1792288" y="4905023"/>
            <a:ext cx="5783466" cy="1267177"/>
          </a:xfrm>
          <a:prstGeom prst="rect">
            <a:avLst/>
          </a:prstGeom>
        </p:spPr>
        <p:txBody>
          <a:bodyPr>
            <a:noAutofit/>
          </a:bodyPr>
          <a:lstStyle>
            <a:lvl1pPr marL="0" indent="0">
              <a:buNone/>
              <a:defRPr sz="2200">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1244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pPr>
              <a:defRPr/>
            </a:pPr>
            <a:fld id="{2C7EB830-AD17-432C-8728-0E2B87C97B7F}" type="datetimeFigureOut">
              <a:rPr lang="sv-SE" altLang="sv-SE"/>
              <a:pPr>
                <a:defRPr/>
              </a:pPr>
              <a:t>2024-01-17</a:t>
            </a:fld>
            <a:endParaRPr lang="sv-SE" altLang="sv-SE"/>
          </a:p>
        </p:txBody>
      </p:sp>
      <p:sp>
        <p:nvSpPr>
          <p:cNvPr id="5" name="Platshållare för sidfot 4"/>
          <p:cNvSpPr>
            <a:spLocks noGrp="1"/>
          </p:cNvSpPr>
          <p:nvPr>
            <p:ph type="ftr" sz="quarter" idx="11"/>
          </p:nvPr>
        </p:nvSpPr>
        <p:spPr/>
        <p:txBody>
          <a:bodyPr/>
          <a:lstStyle>
            <a:lvl1pPr>
              <a:defRPr/>
            </a:lvl1pPr>
          </a:lstStyle>
          <a:p>
            <a:pPr>
              <a:defRPr/>
            </a:pPr>
            <a:endParaRPr lang="sv-SE" altLang="sv-SE"/>
          </a:p>
        </p:txBody>
      </p:sp>
      <p:sp>
        <p:nvSpPr>
          <p:cNvPr id="6" name="Platshållare för bildnummer 5"/>
          <p:cNvSpPr>
            <a:spLocks noGrp="1"/>
          </p:cNvSpPr>
          <p:nvPr>
            <p:ph type="sldNum" sz="quarter" idx="12"/>
          </p:nvPr>
        </p:nvSpPr>
        <p:spPr/>
        <p:txBody>
          <a:bodyPr/>
          <a:lstStyle>
            <a:lvl1pPr>
              <a:defRPr/>
            </a:lvl1pPr>
          </a:lstStyle>
          <a:p>
            <a:pPr>
              <a:defRPr/>
            </a:pPr>
            <a:fld id="{B84D0C38-BD14-4230-961F-598187B40AED}" type="slidenum">
              <a:rPr lang="sv-SE" altLang="sv-SE"/>
              <a:pPr>
                <a:defRPr/>
              </a:pPr>
              <a:t>‹#›</a:t>
            </a:fld>
            <a:endParaRPr lang="sv-SE" altLang="sv-SE"/>
          </a:p>
        </p:txBody>
      </p:sp>
    </p:spTree>
    <p:extLst>
      <p:ext uri="{BB962C8B-B14F-4D97-AF65-F5344CB8AC3E}">
        <p14:creationId xmlns:p14="http://schemas.microsoft.com/office/powerpoint/2010/main" val="123966168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latshållare för bildnummer 5"/>
          <p:cNvSpPr>
            <a:spLocks noGrp="1"/>
          </p:cNvSpPr>
          <p:nvPr>
            <p:ph type="sldNum" sz="quarter" idx="4"/>
          </p:nvPr>
        </p:nvSpPr>
        <p:spPr>
          <a:xfrm>
            <a:off x="146850" y="6333644"/>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461492071"/>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 id="2147483655" r:id="rId6"/>
    <p:sldLayoutId id="2147483657" r:id="rId7"/>
    <p:sldLayoutId id="2147483659" r:id="rId8"/>
  </p:sldLayoutIdLst>
  <p:hf hdr="0" ftr="0" dt="0"/>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442913" indent="-352425"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Utbildarhandledning</a:t>
            </a:r>
          </a:p>
          <a:p>
            <a:r>
              <a:rPr lang="sv-SE" dirty="0"/>
              <a:t>Link </a:t>
            </a:r>
          </a:p>
          <a:p>
            <a:r>
              <a:rPr lang="sv-SE" dirty="0"/>
              <a:t>Akutmottagning</a:t>
            </a:r>
          </a:p>
        </p:txBody>
      </p:sp>
      <p:sp>
        <p:nvSpPr>
          <p:cNvPr id="3" name="Platshållare för text 2"/>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76489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ubrik 1"/>
          <p:cNvSpPr>
            <a:spLocks noGrp="1"/>
          </p:cNvSpPr>
          <p:nvPr>
            <p:ph type="title"/>
          </p:nvPr>
        </p:nvSpPr>
        <p:spPr>
          <a:xfrm>
            <a:off x="457200" y="274638"/>
            <a:ext cx="8229600" cy="1576387"/>
          </a:xfrm>
        </p:spPr>
        <p:txBody>
          <a:bodyPr/>
          <a:lstStyle/>
          <a:p>
            <a:r>
              <a:rPr lang="sv-SE" altLang="sv-SE" sz="3600" dirty="0"/>
              <a:t>Akutmottagning</a:t>
            </a:r>
            <a:r>
              <a:rPr lang="sv-SE" altLang="sv-SE" sz="3200" dirty="0"/>
              <a:t>ens uppdrag </a:t>
            </a:r>
            <a:br>
              <a:rPr lang="sv-SE" altLang="sv-SE" sz="3200" dirty="0"/>
            </a:br>
            <a:r>
              <a:rPr lang="sv-SE" altLang="sv-SE" sz="2400" dirty="0"/>
              <a:t>– kontinuerlig kontroll i Ärendeöversikt </a:t>
            </a:r>
          </a:p>
        </p:txBody>
      </p:sp>
      <p:sp>
        <p:nvSpPr>
          <p:cNvPr id="31747" name="Platshållare för bildnumm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DB58D8-06E6-44B8-ABF3-77025D5A6421}" type="slidenum">
              <a:rPr lang="sv-SE" altLang="sv-SE" sz="1200">
                <a:solidFill>
                  <a:srgbClr val="898989"/>
                </a:solidFill>
              </a:rPr>
              <a:pPr>
                <a:spcBef>
                  <a:spcPct val="0"/>
                </a:spcBef>
                <a:buFontTx/>
                <a:buNone/>
              </a:pPr>
              <a:t>10</a:t>
            </a:fld>
            <a:endParaRPr lang="sv-SE" altLang="sv-SE" sz="1200">
              <a:solidFill>
                <a:srgbClr val="898989"/>
              </a:solidFill>
            </a:endParaRP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r="25529" b="-4291"/>
          <a:stretch>
            <a:fillRect/>
          </a:stretch>
        </p:blipFill>
        <p:spPr bwMode="auto">
          <a:xfrm>
            <a:off x="257175" y="2173288"/>
            <a:ext cx="8094663" cy="296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med rundade hörn 1"/>
          <p:cNvSpPr/>
          <p:nvPr/>
        </p:nvSpPr>
        <p:spPr>
          <a:xfrm>
            <a:off x="3122613" y="2173288"/>
            <a:ext cx="288925"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med rundade hörn 5"/>
          <p:cNvSpPr/>
          <p:nvPr/>
        </p:nvSpPr>
        <p:spPr>
          <a:xfrm>
            <a:off x="312738" y="3752850"/>
            <a:ext cx="5541962" cy="3841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 name="textruta 2"/>
          <p:cNvSpPr txBox="1"/>
          <p:nvPr/>
        </p:nvSpPr>
        <p:spPr>
          <a:xfrm>
            <a:off x="1246188" y="5383213"/>
            <a:ext cx="5667375" cy="923925"/>
          </a:xfrm>
          <a:prstGeom prst="rect">
            <a:avLst/>
          </a:prstGeom>
          <a:noFill/>
        </p:spPr>
        <p:txBody>
          <a:bodyPr>
            <a:spAutoFit/>
          </a:bodyPr>
          <a:lstStyle/>
          <a:p>
            <a:pPr>
              <a:defRPr/>
            </a:pPr>
            <a:r>
              <a:rPr lang="sv-SE" dirty="0">
                <a:latin typeface="Arial" charset="0"/>
                <a:cs typeface="Arial" charset="0"/>
              </a:rPr>
              <a:t>För att ta del av ärendet:</a:t>
            </a:r>
          </a:p>
          <a:p>
            <a:pPr marL="285750" indent="-285750">
              <a:buFont typeface="Arial" panose="020B0604020202020204" pitchFamily="34" charset="0"/>
              <a:buChar char="•"/>
              <a:defRPr/>
            </a:pPr>
            <a:r>
              <a:rPr lang="sv-SE" dirty="0">
                <a:latin typeface="Arial" charset="0"/>
                <a:cs typeface="Arial" charset="0"/>
              </a:rPr>
              <a:t>dubbelklicka på patienten i ärendeöversikten eller </a:t>
            </a:r>
          </a:p>
          <a:p>
            <a:pPr marL="285750" indent="-285750">
              <a:buFont typeface="Arial" panose="020B0604020202020204" pitchFamily="34" charset="0"/>
              <a:buChar char="•"/>
              <a:defRPr/>
            </a:pPr>
            <a:r>
              <a:rPr lang="sv-SE" dirty="0">
                <a:latin typeface="Arial" charset="0"/>
                <a:cs typeface="Arial" charset="0"/>
              </a:rPr>
              <a:t>klicka på händerna  </a:t>
            </a:r>
          </a:p>
        </p:txBody>
      </p:sp>
    </p:spTree>
    <p:extLst>
      <p:ext uri="{BB962C8B-B14F-4D97-AF65-F5344CB8AC3E}">
        <p14:creationId xmlns:p14="http://schemas.microsoft.com/office/powerpoint/2010/main" val="1566316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ubrik 1"/>
          <p:cNvSpPr>
            <a:spLocks noGrp="1"/>
          </p:cNvSpPr>
          <p:nvPr>
            <p:ph type="title"/>
          </p:nvPr>
        </p:nvSpPr>
        <p:spPr/>
        <p:txBody>
          <a:bodyPr/>
          <a:lstStyle/>
          <a:p>
            <a:r>
              <a:rPr lang="sv-SE" altLang="sv-SE" sz="3600"/>
              <a:t>Akutmottagning </a:t>
            </a:r>
            <a:br>
              <a:rPr lang="sv-SE" altLang="sv-SE" sz="3600"/>
            </a:br>
            <a:r>
              <a:rPr lang="sv-SE" altLang="sv-SE" sz="3600"/>
              <a:t>- </a:t>
            </a:r>
            <a:r>
              <a:rPr lang="sv-SE" altLang="sv-SE" sz="2400"/>
              <a:t>Öppnar inmeddelande, tar del av och förmedlar informationen, svara sedan</a:t>
            </a:r>
          </a:p>
        </p:txBody>
      </p:sp>
      <p:sp>
        <p:nvSpPr>
          <p:cNvPr id="33795" name="Platshållare för bildnumm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AB7E38-9C80-4A86-82D3-062474D0C9F6}" type="slidenum">
              <a:rPr lang="sv-SE" altLang="sv-SE" sz="1200">
                <a:solidFill>
                  <a:srgbClr val="898989"/>
                </a:solidFill>
              </a:rPr>
              <a:pPr>
                <a:spcBef>
                  <a:spcPct val="0"/>
                </a:spcBef>
                <a:buFontTx/>
                <a:buNone/>
              </a:pPr>
              <a:t>11</a:t>
            </a:fld>
            <a:endParaRPr lang="sv-SE" altLang="sv-SE" sz="1200">
              <a:solidFill>
                <a:srgbClr val="898989"/>
              </a:solidFill>
            </a:endParaRPr>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941513"/>
            <a:ext cx="802005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7" name="textruta 3"/>
          <p:cNvSpPr txBox="1">
            <a:spLocks noChangeArrowheads="1"/>
          </p:cNvSpPr>
          <p:nvPr/>
        </p:nvSpPr>
        <p:spPr bwMode="auto">
          <a:xfrm>
            <a:off x="1655763" y="5092700"/>
            <a:ext cx="573246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Klicka på Inmeddelandet</a:t>
            </a:r>
          </a:p>
          <a:p>
            <a:pPr>
              <a:spcBef>
                <a:spcPct val="0"/>
              </a:spcBef>
              <a:buFontTx/>
              <a:buNone/>
            </a:pPr>
            <a:r>
              <a:rPr lang="sv-SE" altLang="sv-SE" sz="1800">
                <a:latin typeface="Arial" panose="020B0604020202020204" pitchFamily="34" charset="0"/>
              </a:rPr>
              <a:t>Ta del av informationen</a:t>
            </a:r>
          </a:p>
          <a:p>
            <a:pPr>
              <a:spcBef>
                <a:spcPct val="0"/>
              </a:spcBef>
              <a:buFontTx/>
              <a:buNone/>
            </a:pPr>
            <a:r>
              <a:rPr lang="sv-SE" altLang="sv-SE" sz="1800">
                <a:latin typeface="Arial" panose="020B0604020202020204" pitchFamily="34" charset="0"/>
              </a:rPr>
              <a:t>Svara med fortsatt planering för patienten</a:t>
            </a:r>
          </a:p>
          <a:p>
            <a:pPr>
              <a:spcBef>
                <a:spcPct val="0"/>
              </a:spcBef>
              <a:buFontTx/>
              <a:buNone/>
            </a:pPr>
            <a:r>
              <a:rPr lang="sv-SE" altLang="sv-SE" sz="1400" i="1">
                <a:latin typeface="Arial" panose="020B0604020202020204" pitchFamily="34" charset="0"/>
              </a:rPr>
              <a:t>Om patienten har behov av stöd vid hemgång från akutmottagning tas telefonkontakt</a:t>
            </a:r>
            <a:r>
              <a:rPr lang="sv-SE" altLang="sv-SE" sz="1400">
                <a:latin typeface="Arial" panose="020B0604020202020204" pitchFamily="34" charset="0"/>
              </a:rPr>
              <a:t> </a:t>
            </a:r>
          </a:p>
        </p:txBody>
      </p:sp>
      <p:sp>
        <p:nvSpPr>
          <p:cNvPr id="6" name="Rektangel med rundade hörn 5"/>
          <p:cNvSpPr/>
          <p:nvPr/>
        </p:nvSpPr>
        <p:spPr>
          <a:xfrm>
            <a:off x="5078413" y="2701925"/>
            <a:ext cx="622300" cy="2698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8" name="Rektangel med rundade hörn 7"/>
          <p:cNvSpPr/>
          <p:nvPr/>
        </p:nvSpPr>
        <p:spPr>
          <a:xfrm>
            <a:off x="458788" y="2347913"/>
            <a:ext cx="2079625" cy="3540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extLst>
      <p:ext uri="{BB962C8B-B14F-4D97-AF65-F5344CB8AC3E}">
        <p14:creationId xmlns:p14="http://schemas.microsoft.com/office/powerpoint/2010/main" val="64628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ubrik 1"/>
          <p:cNvSpPr>
            <a:spLocks noGrp="1"/>
          </p:cNvSpPr>
          <p:nvPr>
            <p:ph type="title"/>
          </p:nvPr>
        </p:nvSpPr>
        <p:spPr/>
        <p:txBody>
          <a:bodyPr/>
          <a:lstStyle/>
          <a:p>
            <a:r>
              <a:rPr lang="sv-SE" altLang="sv-SE" sz="3600"/>
              <a:t>Akutmottagning </a:t>
            </a:r>
            <a:br>
              <a:rPr lang="sv-SE" altLang="sv-SE" sz="3600"/>
            </a:br>
            <a:r>
              <a:rPr lang="sv-SE" altLang="sv-SE" sz="2800"/>
              <a:t>– svara på ärende och ta bort sig som aktör</a:t>
            </a:r>
          </a:p>
        </p:txBody>
      </p:sp>
      <p:sp>
        <p:nvSpPr>
          <p:cNvPr id="34819" name="Platshållare för bildnumm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58459D-2495-438F-A88F-698F8DB9569A}" type="slidenum">
              <a:rPr lang="sv-SE" altLang="sv-SE" sz="1200">
                <a:solidFill>
                  <a:srgbClr val="898989"/>
                </a:solidFill>
              </a:rPr>
              <a:pPr>
                <a:spcBef>
                  <a:spcPct val="0"/>
                </a:spcBef>
                <a:buFontTx/>
                <a:buNone/>
              </a:pPr>
              <a:t>12</a:t>
            </a:fld>
            <a:endParaRPr lang="sv-SE" altLang="sv-SE" sz="1200">
              <a:solidFill>
                <a:srgbClr val="898989"/>
              </a:solidFill>
            </a:endParaRP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606550"/>
            <a:ext cx="4160838" cy="215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1592263"/>
            <a:ext cx="272097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2" name="textruta 3"/>
          <p:cNvSpPr txBox="1">
            <a:spLocks noChangeArrowheads="1"/>
          </p:cNvSpPr>
          <p:nvPr/>
        </p:nvSpPr>
        <p:spPr bwMode="auto">
          <a:xfrm>
            <a:off x="747713" y="4079875"/>
            <a:ext cx="3055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Svara på ärendet med fortsatt planering för patienten. </a:t>
            </a:r>
          </a:p>
        </p:txBody>
      </p:sp>
      <p:sp>
        <p:nvSpPr>
          <p:cNvPr id="5" name="Rektangel med rundade hörn 4"/>
          <p:cNvSpPr/>
          <p:nvPr/>
        </p:nvSpPr>
        <p:spPr>
          <a:xfrm>
            <a:off x="7716838" y="2682875"/>
            <a:ext cx="384175" cy="35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 name="Rektangel med rundade hörn 1"/>
          <p:cNvSpPr/>
          <p:nvPr/>
        </p:nvSpPr>
        <p:spPr>
          <a:xfrm>
            <a:off x="612775" y="2682875"/>
            <a:ext cx="3044825" cy="11699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4825" name="textruta 2"/>
          <p:cNvSpPr txBox="1">
            <a:spLocks noChangeArrowheads="1"/>
          </p:cNvSpPr>
          <p:nvPr/>
        </p:nvSpPr>
        <p:spPr bwMode="auto">
          <a:xfrm>
            <a:off x="3657600" y="5008563"/>
            <a:ext cx="40306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När svaret är skickat, ta bort Akutmottagningen som aktör i ärendet.</a:t>
            </a:r>
          </a:p>
          <a:p>
            <a:pPr>
              <a:spcBef>
                <a:spcPct val="0"/>
              </a:spcBef>
              <a:buFontTx/>
              <a:buNone/>
            </a:pPr>
            <a:r>
              <a:rPr lang="sv-SE" altLang="sv-SE" sz="1800">
                <a:latin typeface="Arial" panose="020B0604020202020204" pitchFamily="34" charset="0"/>
              </a:rPr>
              <a:t>Välj               </a:t>
            </a:r>
          </a:p>
          <a:p>
            <a:pPr>
              <a:spcBef>
                <a:spcPct val="0"/>
              </a:spcBef>
              <a:buFontTx/>
              <a:buNone/>
            </a:pPr>
            <a:r>
              <a:rPr lang="sv-SE" altLang="sv-SE" sz="1800">
                <a:latin typeface="Arial" panose="020B0604020202020204" pitchFamily="34" charset="0"/>
              </a:rPr>
              <a:t>klicka på papperskorgen efter Akutmott vid aktörer</a:t>
            </a:r>
          </a:p>
        </p:txBody>
      </p:sp>
      <p:pic>
        <p:nvPicPr>
          <p:cNvPr id="3482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5822950"/>
            <a:ext cx="661987"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48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820863"/>
            <a:ext cx="8024813" cy="4189412"/>
          </a:xfrm>
        </p:spPr>
        <p:txBody>
          <a:bodyPr>
            <a:normAutofit/>
          </a:bodyPr>
          <a:lstStyle/>
          <a:p>
            <a:pPr marL="90488" indent="0">
              <a:buFont typeface="Arial" panose="020B0604020202020204" pitchFamily="34" charset="0"/>
              <a:buNone/>
              <a:defRPr/>
            </a:pPr>
            <a:r>
              <a:rPr lang="sv-SE" dirty="0"/>
              <a:t>Cosmic Link är en funktion för att stödja processer och rutiner kring patienter som kräver samordnade insatser från hälso- och sjukvården, kommunal hemsjukvård samt socialtjänsten.</a:t>
            </a:r>
          </a:p>
          <a:p>
            <a:pPr marL="90488" indent="0">
              <a:buFont typeface="Arial" panose="020B0604020202020204" pitchFamily="34" charset="0"/>
              <a:buNone/>
              <a:defRPr/>
            </a:pPr>
            <a:r>
              <a:rPr lang="sv-SE" dirty="0"/>
              <a:t>Behörigheter styr vad man ser och kan göra i Cosmic Link.</a:t>
            </a:r>
          </a:p>
          <a:p>
            <a:pPr marL="90488" indent="0">
              <a:buFont typeface="Arial" panose="020B0604020202020204" pitchFamily="34" charset="0"/>
              <a:buNone/>
              <a:defRPr/>
            </a:pPr>
            <a:endParaRPr lang="sv-SE" dirty="0"/>
          </a:p>
          <a:p>
            <a:pPr marL="90488" indent="0">
              <a:buFont typeface="Arial" panose="020B0604020202020204" pitchFamily="34" charset="0"/>
              <a:buNone/>
              <a:defRPr/>
            </a:pPr>
            <a:r>
              <a:rPr lang="sv-SE" dirty="0"/>
              <a:t>När en patient kräver samordnade insatser skapas ett samordningsärende bestående av information och kommunikation kring pågående och planerade aktiviteter. Delaktiga aktörer samarbetar och utbyter meddelanden samt upprättar olika planer utifrån patientens behov.</a:t>
            </a:r>
          </a:p>
          <a:p>
            <a:pPr marL="90488" indent="0">
              <a:buFont typeface="Arial" panose="020B0604020202020204" pitchFamily="34" charset="0"/>
              <a:buNone/>
              <a:defRPr/>
            </a:pPr>
            <a:endParaRPr lang="sv-SE" dirty="0"/>
          </a:p>
          <a:p>
            <a:pPr marL="90488" indent="0">
              <a:buFont typeface="Arial" panose="020B0604020202020204" pitchFamily="34" charset="0"/>
              <a:buNone/>
              <a:defRPr/>
            </a:pPr>
            <a:endParaRPr lang="sv-SE" dirty="0"/>
          </a:p>
        </p:txBody>
      </p:sp>
      <p:sp>
        <p:nvSpPr>
          <p:cNvPr id="18435" name="Rubrik 2"/>
          <p:cNvSpPr>
            <a:spLocks noGrp="1"/>
          </p:cNvSpPr>
          <p:nvPr>
            <p:ph type="title"/>
          </p:nvPr>
        </p:nvSpPr>
        <p:spPr>
          <a:xfrm>
            <a:off x="457200" y="411163"/>
            <a:ext cx="7720013" cy="1409700"/>
          </a:xfrm>
        </p:spPr>
        <p:txBody>
          <a:bodyPr/>
          <a:lstStyle/>
          <a:p>
            <a:br>
              <a:rPr lang="sv-SE" altLang="sv-SE"/>
            </a:br>
            <a:r>
              <a:rPr lang="sv-SE" altLang="sv-SE" sz="3600" b="1"/>
              <a:t>Inledning</a:t>
            </a:r>
            <a:br>
              <a:rPr lang="sv-SE" altLang="sv-SE" sz="3600" b="1"/>
            </a:br>
            <a:endParaRPr lang="sv-SE" altLang="sv-SE"/>
          </a:p>
        </p:txBody>
      </p:sp>
    </p:spTree>
    <p:extLst>
      <p:ext uri="{BB962C8B-B14F-4D97-AF65-F5344CB8AC3E}">
        <p14:creationId xmlns:p14="http://schemas.microsoft.com/office/powerpoint/2010/main" val="184363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p:txBody>
          <a:bodyPr/>
          <a:lstStyle/>
          <a:p>
            <a:r>
              <a:rPr lang="sv-SE" altLang="sv-SE" dirty="0">
                <a:latin typeface="Georgia" panose="02040502050405020303" pitchFamily="18" charset="0"/>
              </a:rPr>
              <a:t>Flikar i patientkortet</a:t>
            </a:r>
          </a:p>
        </p:txBody>
      </p:sp>
      <p:sp>
        <p:nvSpPr>
          <p:cNvPr id="20483" name="Platshållare för bild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1DE7F69-2C65-4AC7-B89B-2F7CF5A356ED}" type="slidenum">
              <a:rPr lang="sv-SE" altLang="sv-SE" sz="1200" smtClean="0">
                <a:solidFill>
                  <a:srgbClr val="898989"/>
                </a:solidFill>
              </a:rPr>
              <a:pPr>
                <a:spcBef>
                  <a:spcPct val="0"/>
                </a:spcBef>
                <a:buFontTx/>
                <a:buNone/>
              </a:pPr>
              <a:t>3</a:t>
            </a:fld>
            <a:endParaRPr lang="sv-SE" altLang="sv-SE" sz="1200">
              <a:solidFill>
                <a:srgbClr val="898989"/>
              </a:solidFill>
            </a:endParaRPr>
          </a:p>
        </p:txBody>
      </p:sp>
      <p:pic>
        <p:nvPicPr>
          <p:cNvPr id="20484"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rcRect r="288" b="52959"/>
          <a:stretch>
            <a:fillRect/>
          </a:stretch>
        </p:blipFill>
        <p:spPr>
          <a:xfrm>
            <a:off x="769938" y="2319338"/>
            <a:ext cx="7364412" cy="2130425"/>
          </a:xfrm>
        </p:spPr>
      </p:pic>
    </p:spTree>
    <p:extLst>
      <p:ext uri="{BB962C8B-B14F-4D97-AF65-F5344CB8AC3E}">
        <p14:creationId xmlns:p14="http://schemas.microsoft.com/office/powerpoint/2010/main" val="175505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ubrik 8"/>
          <p:cNvSpPr>
            <a:spLocks noGrp="1"/>
          </p:cNvSpPr>
          <p:nvPr>
            <p:ph type="title"/>
          </p:nvPr>
        </p:nvSpPr>
        <p:spPr>
          <a:xfrm>
            <a:off x="457200" y="274638"/>
            <a:ext cx="8550275" cy="1143000"/>
          </a:xfrm>
        </p:spPr>
        <p:txBody>
          <a:bodyPr/>
          <a:lstStyle/>
          <a:p>
            <a:r>
              <a:rPr lang="sv-SE" altLang="sv-SE" sz="3200">
                <a:latin typeface="Georgia" panose="02040502050405020303" pitchFamily="18" charset="0"/>
              </a:rPr>
              <a:t>Öppna Link – Ärendeöversikt och Ärendefönster</a:t>
            </a:r>
          </a:p>
        </p:txBody>
      </p:sp>
      <p:sp>
        <p:nvSpPr>
          <p:cNvPr id="22531" name="Platshållare för innehåll 9"/>
          <p:cNvSpPr>
            <a:spLocks noGrp="1"/>
          </p:cNvSpPr>
          <p:nvPr>
            <p:ph idx="1"/>
          </p:nvPr>
        </p:nvSpPr>
        <p:spPr>
          <a:xfrm>
            <a:off x="388938" y="1600200"/>
            <a:ext cx="4360862" cy="2740025"/>
          </a:xfrm>
        </p:spPr>
        <p:txBody>
          <a:bodyPr/>
          <a:lstStyle/>
          <a:p>
            <a:pPr marL="0" indent="0">
              <a:buFont typeface="Arial" panose="020B0604020202020204" pitchFamily="34" charset="0"/>
              <a:buNone/>
            </a:pPr>
            <a:r>
              <a:rPr lang="sv-SE" altLang="sv-SE" sz="2000"/>
              <a:t>Informationen i Link hanteras i två fönster. </a:t>
            </a:r>
          </a:p>
          <a:p>
            <a:pPr marL="0" indent="0">
              <a:buFont typeface="Arial" panose="020B0604020202020204" pitchFamily="34" charset="0"/>
              <a:buNone/>
            </a:pPr>
            <a:r>
              <a:rPr lang="sv-SE" altLang="sv-SE" sz="2000"/>
              <a:t>Fönstret </a:t>
            </a:r>
            <a:r>
              <a:rPr lang="sv-SE" altLang="sv-SE" sz="2000" b="1"/>
              <a:t>Ärendeöversikt </a:t>
            </a:r>
            <a:r>
              <a:rPr lang="sv-SE" altLang="sv-SE" sz="2000"/>
              <a:t>presenterar pågående och avslutande samordningsärenden samt ger åtkomst till </a:t>
            </a:r>
          </a:p>
          <a:p>
            <a:pPr marL="0" indent="0">
              <a:buFont typeface="Arial" panose="020B0604020202020204" pitchFamily="34" charset="0"/>
              <a:buNone/>
            </a:pPr>
            <a:r>
              <a:rPr lang="sv-SE" altLang="sv-SE" sz="2000" b="1"/>
              <a:t>Patientens ärendefönster  </a:t>
            </a:r>
            <a:r>
              <a:rPr lang="sv-SE" altLang="sv-SE" sz="2000"/>
              <a:t>som innehåller patientspecifika detaljer. </a:t>
            </a:r>
          </a:p>
          <a:p>
            <a:pPr marL="0" indent="0">
              <a:buFont typeface="Arial" panose="020B0604020202020204" pitchFamily="34" charset="0"/>
              <a:buNone/>
            </a:pPr>
            <a:endParaRPr lang="sv-SE" altLang="sv-SE" sz="2000"/>
          </a:p>
          <a:p>
            <a:pPr marL="0" indent="0">
              <a:buFont typeface="Arial" panose="020B0604020202020204" pitchFamily="34" charset="0"/>
              <a:buNone/>
            </a:pPr>
            <a:endParaRPr lang="sv-SE" altLang="sv-SE"/>
          </a:p>
          <a:p>
            <a:pPr marL="0" indent="0">
              <a:buFont typeface="Arial" panose="020B0604020202020204" pitchFamily="34" charset="0"/>
              <a:buNone/>
            </a:pPr>
            <a:endParaRPr lang="sv-SE" altLang="sv-SE"/>
          </a:p>
          <a:p>
            <a:pPr marL="0" indent="0">
              <a:buFont typeface="Arial" panose="020B0604020202020204" pitchFamily="34" charset="0"/>
              <a:buNone/>
            </a:pPr>
            <a:endParaRPr lang="sv-SE" altLang="sv-SE"/>
          </a:p>
        </p:txBody>
      </p:sp>
      <p:sp>
        <p:nvSpPr>
          <p:cNvPr id="22532" name="Platshållare för bildnummer 6"/>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CD62EB-85A8-404F-A845-924045002047}" type="slidenum">
              <a:rPr lang="sv-SE" altLang="sv-SE" sz="1200" smtClean="0">
                <a:solidFill>
                  <a:srgbClr val="898989"/>
                </a:solidFill>
              </a:rPr>
              <a:pPr>
                <a:spcBef>
                  <a:spcPct val="0"/>
                </a:spcBef>
                <a:buFontTx/>
                <a:buNone/>
              </a:pPr>
              <a:t>4</a:t>
            </a:fld>
            <a:endParaRPr lang="sv-SE" altLang="sv-SE" sz="1200">
              <a:solidFill>
                <a:srgbClr val="898989"/>
              </a:solidFill>
            </a:endParaRPr>
          </a:p>
        </p:txBody>
      </p:sp>
      <p:pic>
        <p:nvPicPr>
          <p:cNvPr id="22533" name="Bildobjekt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23988"/>
            <a:ext cx="34909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Bildobjekt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725" y="4975225"/>
            <a:ext cx="49752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4940300" y="4968875"/>
            <a:ext cx="546100" cy="638175"/>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sv-SE"/>
          </a:p>
        </p:txBody>
      </p:sp>
      <p:sp>
        <p:nvSpPr>
          <p:cNvPr id="22536" name="textruta 3"/>
          <p:cNvSpPr txBox="1">
            <a:spLocks noChangeArrowheads="1"/>
          </p:cNvSpPr>
          <p:nvPr/>
        </p:nvSpPr>
        <p:spPr bwMode="auto">
          <a:xfrm flipH="1">
            <a:off x="5930900" y="5102225"/>
            <a:ext cx="3076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Ikonen visar att det finns ett pågående samordningsärende</a:t>
            </a:r>
          </a:p>
        </p:txBody>
      </p:sp>
    </p:spTree>
    <p:extLst>
      <p:ext uri="{BB962C8B-B14F-4D97-AF65-F5344CB8AC3E}">
        <p14:creationId xmlns:p14="http://schemas.microsoft.com/office/powerpoint/2010/main" val="190567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ubrik 1"/>
          <p:cNvSpPr>
            <a:spLocks noGrp="1"/>
          </p:cNvSpPr>
          <p:nvPr>
            <p:ph type="ctrTitle"/>
          </p:nvPr>
        </p:nvSpPr>
        <p:spPr>
          <a:xfrm>
            <a:off x="387350" y="403225"/>
            <a:ext cx="8304213" cy="1084263"/>
          </a:xfrm>
        </p:spPr>
        <p:txBody>
          <a:bodyPr/>
          <a:lstStyle/>
          <a:p>
            <a:pPr algn="l"/>
            <a:r>
              <a:rPr lang="sv-SE" altLang="sv-SE" sz="2800">
                <a:latin typeface="Georgia" panose="02040502050405020303" pitchFamily="18" charset="0"/>
              </a:rPr>
              <a:t>Ärendeöversikten – översikt över enhetens alla aktuella ärenden</a:t>
            </a:r>
          </a:p>
        </p:txBody>
      </p:sp>
      <p:sp>
        <p:nvSpPr>
          <p:cNvPr id="3" name="Underrubrik 2"/>
          <p:cNvSpPr>
            <a:spLocks noGrp="1"/>
          </p:cNvSpPr>
          <p:nvPr>
            <p:ph type="subTitle" idx="1"/>
          </p:nvPr>
        </p:nvSpPr>
        <p:spPr/>
        <p:txBody>
          <a:bodyPr/>
          <a:lstStyle/>
          <a:p>
            <a:pPr>
              <a:defRPr/>
            </a:pPr>
            <a:endParaRPr lang="sv-SE" dirty="0"/>
          </a:p>
        </p:txBody>
      </p:sp>
      <p:pic>
        <p:nvPicPr>
          <p:cNvPr id="24580" name="Bildobjekt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487488"/>
            <a:ext cx="88931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71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1"/>
          <p:cNvSpPr>
            <a:spLocks noGrp="1"/>
          </p:cNvSpPr>
          <p:nvPr>
            <p:ph type="title"/>
          </p:nvPr>
        </p:nvSpPr>
        <p:spPr>
          <a:xfrm>
            <a:off x="139700" y="314325"/>
            <a:ext cx="8547100" cy="1143000"/>
          </a:xfrm>
        </p:spPr>
        <p:txBody>
          <a:bodyPr/>
          <a:lstStyle/>
          <a:p>
            <a:r>
              <a:rPr lang="sv-SE" altLang="sv-SE">
                <a:latin typeface="Georgia" panose="02040502050405020303" pitchFamily="18" charset="0"/>
              </a:rPr>
              <a:t>En rad per patient i Ärendeöversikten</a:t>
            </a:r>
            <a:r>
              <a:rPr lang="sv-SE" altLang="sv-SE"/>
              <a:t> </a:t>
            </a:r>
          </a:p>
        </p:txBody>
      </p:sp>
      <p:pic>
        <p:nvPicPr>
          <p:cNvPr id="26627"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rcRect l="-2" r="-165" b="18298"/>
          <a:stretch>
            <a:fillRect/>
          </a:stretch>
        </p:blipFill>
        <p:spPr>
          <a:xfrm>
            <a:off x="252413" y="1830388"/>
            <a:ext cx="8277225" cy="1949450"/>
          </a:xfrm>
        </p:spPr>
      </p:pic>
      <p:sp>
        <p:nvSpPr>
          <p:cNvPr id="26628" name="Platshållare för bild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9B8AAD-2F7D-44D5-ABA7-09167545DEC5}" type="slidenum">
              <a:rPr lang="sv-SE" altLang="sv-SE" sz="1200" smtClean="0">
                <a:solidFill>
                  <a:srgbClr val="898989"/>
                </a:solidFill>
              </a:rPr>
              <a:pPr>
                <a:spcBef>
                  <a:spcPct val="0"/>
                </a:spcBef>
                <a:buFontTx/>
                <a:buNone/>
              </a:pPr>
              <a:t>6</a:t>
            </a:fld>
            <a:endParaRPr lang="sv-SE" altLang="sv-SE" sz="1200">
              <a:solidFill>
                <a:srgbClr val="898989"/>
              </a:solidFill>
            </a:endParaRPr>
          </a:p>
        </p:txBody>
      </p:sp>
      <p:pic>
        <p:nvPicPr>
          <p:cNvPr id="26629" name="Bildobjekt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35538"/>
            <a:ext cx="68754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ruta 8"/>
          <p:cNvSpPr txBox="1">
            <a:spLocks noChangeArrowheads="1"/>
          </p:cNvSpPr>
          <p:nvPr/>
        </p:nvSpPr>
        <p:spPr bwMode="auto">
          <a:xfrm>
            <a:off x="457200" y="4552950"/>
            <a:ext cx="794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Valet </a:t>
            </a:r>
            <a:r>
              <a:rPr lang="sv-SE" altLang="sv-SE" sz="1800" b="1">
                <a:latin typeface="Arial" panose="020B0604020202020204" pitchFamily="34" charset="0"/>
              </a:rPr>
              <a:t>Visa mer </a:t>
            </a:r>
            <a:r>
              <a:rPr lang="sv-SE" altLang="sv-SE" sz="1800">
                <a:latin typeface="Arial" panose="020B0604020202020204" pitchFamily="34" charset="0"/>
              </a:rPr>
              <a:t>visar alla meddelanden som skickats i samordningsärendet. </a:t>
            </a:r>
            <a:r>
              <a:rPr lang="sv-SE" altLang="sv-SE" sz="1800" b="1">
                <a:latin typeface="Arial" panose="020B0604020202020204" pitchFamily="34" charset="0"/>
              </a:rPr>
              <a:t> </a:t>
            </a:r>
          </a:p>
        </p:txBody>
      </p:sp>
    </p:spTree>
    <p:extLst>
      <p:ext uri="{BB962C8B-B14F-4D97-AF65-F5344CB8AC3E}">
        <p14:creationId xmlns:p14="http://schemas.microsoft.com/office/powerpoint/2010/main" val="255240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ubrik 1"/>
          <p:cNvSpPr>
            <a:spLocks noGrp="1"/>
          </p:cNvSpPr>
          <p:nvPr>
            <p:ph type="title"/>
          </p:nvPr>
        </p:nvSpPr>
        <p:spPr>
          <a:xfrm>
            <a:off x="457200" y="446274"/>
            <a:ext cx="7099170" cy="1265447"/>
          </a:xfrm>
        </p:spPr>
        <p:txBody>
          <a:bodyPr/>
          <a:lstStyle/>
          <a:p>
            <a:r>
              <a:rPr lang="sv-SE" altLang="sv-SE" dirty="0">
                <a:latin typeface="Georgia" panose="02040502050405020303" pitchFamily="18" charset="0"/>
              </a:rPr>
              <a:t>Öppna patientens ärendefönster </a:t>
            </a:r>
          </a:p>
        </p:txBody>
      </p:sp>
      <p:sp>
        <p:nvSpPr>
          <p:cNvPr id="28675" name="Platshållare för bild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DDD68B-151D-4565-9FC6-984937F7E7C9}" type="slidenum">
              <a:rPr lang="sv-SE" altLang="sv-SE" sz="1200" smtClean="0">
                <a:solidFill>
                  <a:srgbClr val="898989"/>
                </a:solidFill>
              </a:rPr>
              <a:pPr>
                <a:spcBef>
                  <a:spcPct val="0"/>
                </a:spcBef>
                <a:buFontTx/>
                <a:buNone/>
              </a:pPr>
              <a:t>7</a:t>
            </a:fld>
            <a:endParaRPr lang="sv-SE" altLang="sv-SE" sz="1200">
              <a:solidFill>
                <a:srgbClr val="898989"/>
              </a:solidFill>
            </a:endParaRPr>
          </a:p>
        </p:txBody>
      </p:sp>
      <p:sp>
        <p:nvSpPr>
          <p:cNvPr id="28676" name="Platshållare för innehåll 6"/>
          <p:cNvSpPr>
            <a:spLocks noGrp="1"/>
          </p:cNvSpPr>
          <p:nvPr>
            <p:ph idx="1"/>
          </p:nvPr>
        </p:nvSpPr>
        <p:spPr/>
        <p:txBody>
          <a:bodyPr/>
          <a:lstStyle/>
          <a:p>
            <a:endParaRPr lang="sv-SE" altLang="sv-SE"/>
          </a:p>
        </p:txBody>
      </p:sp>
      <p:pic>
        <p:nvPicPr>
          <p:cNvPr id="28677" name="Bildobjekt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52263"/>
            <a:ext cx="7712242" cy="466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23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ubrik 1"/>
          <p:cNvSpPr>
            <a:spLocks noGrp="1"/>
          </p:cNvSpPr>
          <p:nvPr>
            <p:ph type="title"/>
          </p:nvPr>
        </p:nvSpPr>
        <p:spPr/>
        <p:txBody>
          <a:bodyPr/>
          <a:lstStyle/>
          <a:p>
            <a:r>
              <a:rPr lang="sv-SE" altLang="sv-SE">
                <a:latin typeface="Georgia" panose="02040502050405020303" pitchFamily="18" charset="0"/>
              </a:rPr>
              <a:t>Patientens ärendefönster</a:t>
            </a:r>
          </a:p>
        </p:txBody>
      </p:sp>
      <p:sp>
        <p:nvSpPr>
          <p:cNvPr id="30723" name="Platshållare för bild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BF6D1C-D240-406B-9900-28DFFEFAB82C}" type="slidenum">
              <a:rPr lang="sv-SE" altLang="sv-SE" sz="1200" smtClean="0">
                <a:solidFill>
                  <a:srgbClr val="898989"/>
                </a:solidFill>
              </a:rPr>
              <a:pPr>
                <a:spcBef>
                  <a:spcPct val="0"/>
                </a:spcBef>
                <a:buFontTx/>
                <a:buNone/>
              </a:pPr>
              <a:t>8</a:t>
            </a:fld>
            <a:endParaRPr lang="sv-SE" altLang="sv-SE" sz="1200">
              <a:solidFill>
                <a:srgbClr val="898989"/>
              </a:solidFill>
            </a:endParaRPr>
          </a:p>
        </p:txBody>
      </p:sp>
      <p:sp>
        <p:nvSpPr>
          <p:cNvPr id="30724" name="Platshållare för innehåll 5"/>
          <p:cNvSpPr>
            <a:spLocks noGrp="1"/>
          </p:cNvSpPr>
          <p:nvPr>
            <p:ph idx="1"/>
          </p:nvPr>
        </p:nvSpPr>
        <p:spPr>
          <a:xfrm>
            <a:off x="323850" y="1600200"/>
            <a:ext cx="8229600" cy="4525963"/>
          </a:xfrm>
        </p:spPr>
        <p:txBody>
          <a:bodyPr/>
          <a:lstStyle/>
          <a:p>
            <a:endParaRPr lang="sv-SE" altLang="sv-SE"/>
          </a:p>
        </p:txBody>
      </p:sp>
      <p:pic>
        <p:nvPicPr>
          <p:cNvPr id="30725" name="Bildobjekt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76375"/>
            <a:ext cx="7843838"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36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rcRect r="-436" b="58405"/>
          <a:stretch>
            <a:fillRect/>
          </a:stretch>
        </p:blipFill>
        <p:spPr>
          <a:xfrm>
            <a:off x="906463" y="1528763"/>
            <a:ext cx="7910512" cy="1882775"/>
          </a:xfrm>
        </p:spPr>
      </p:pic>
      <p:sp>
        <p:nvSpPr>
          <p:cNvPr id="32771" name="Rubrik 1"/>
          <p:cNvSpPr>
            <a:spLocks noGrp="1"/>
          </p:cNvSpPr>
          <p:nvPr>
            <p:ph type="title"/>
          </p:nvPr>
        </p:nvSpPr>
        <p:spPr>
          <a:xfrm>
            <a:off x="663575" y="204788"/>
            <a:ext cx="7572375" cy="1143000"/>
          </a:xfrm>
        </p:spPr>
        <p:txBody>
          <a:bodyPr/>
          <a:lstStyle/>
          <a:p>
            <a:r>
              <a:rPr lang="sv-SE" altLang="sv-SE">
                <a:latin typeface="Georgia" panose="02040502050405020303" pitchFamily="18" charset="0"/>
              </a:rPr>
              <a:t>Planer i Link nås från ärendefönstret</a:t>
            </a:r>
          </a:p>
        </p:txBody>
      </p:sp>
      <p:sp>
        <p:nvSpPr>
          <p:cNvPr id="32772" name="Platshållare för bild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2358C4-D91E-4517-B4C3-8EADE32256AF}" type="slidenum">
              <a:rPr lang="sv-SE" altLang="sv-SE" sz="1200" smtClean="0">
                <a:solidFill>
                  <a:srgbClr val="898989"/>
                </a:solidFill>
              </a:rPr>
              <a:pPr>
                <a:spcBef>
                  <a:spcPct val="0"/>
                </a:spcBef>
                <a:buFontTx/>
                <a:buNone/>
              </a:pPr>
              <a:t>9</a:t>
            </a:fld>
            <a:endParaRPr lang="sv-SE" altLang="sv-SE" sz="1200">
              <a:solidFill>
                <a:srgbClr val="898989"/>
              </a:solidFill>
            </a:endParaRPr>
          </a:p>
        </p:txBody>
      </p:sp>
      <p:sp>
        <p:nvSpPr>
          <p:cNvPr id="32773" name="textruta 5"/>
          <p:cNvSpPr txBox="1">
            <a:spLocks noChangeArrowheads="1"/>
          </p:cNvSpPr>
          <p:nvPr/>
        </p:nvSpPr>
        <p:spPr bwMode="auto">
          <a:xfrm>
            <a:off x="663575" y="3609975"/>
            <a:ext cx="83613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b="1">
                <a:latin typeface="Arial" panose="020B0604020202020204" pitchFamily="34" charset="0"/>
              </a:rPr>
              <a:t>I Link finns två olika typer av planer: </a:t>
            </a:r>
          </a:p>
          <a:p>
            <a:pPr>
              <a:spcBef>
                <a:spcPct val="0"/>
              </a:spcBef>
              <a:buFontTx/>
              <a:buNone/>
            </a:pPr>
            <a:r>
              <a:rPr lang="sv-SE" altLang="sv-SE" sz="1800" b="1">
                <a:latin typeface="Arial" panose="020B0604020202020204" pitchFamily="34" charset="0"/>
              </a:rPr>
              <a:t>SIP- Samordnad individuell plan- </a:t>
            </a:r>
            <a:r>
              <a:rPr lang="sv-SE" altLang="sv-SE" sz="1800">
                <a:latin typeface="Arial" panose="020B0604020202020204" pitchFamily="34" charset="0"/>
              </a:rPr>
              <a:t>när samordning mellan olika aktörer behövs.</a:t>
            </a:r>
          </a:p>
          <a:p>
            <a:pPr>
              <a:spcBef>
                <a:spcPct val="0"/>
              </a:spcBef>
              <a:buFontTx/>
              <a:buNone/>
            </a:pPr>
            <a:r>
              <a:rPr lang="sv-SE" altLang="sv-SE" sz="1800">
                <a:latin typeface="Arial" panose="020B0604020202020204" pitchFamily="34" charset="0"/>
              </a:rPr>
              <a:t>Varje involverad aktör skriver sin del i planen som man kommit överens om vid SIP. Den fasta vårdkontakten godkänner planen i Link och överlämnar planen till patienten.</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b="1">
                <a:latin typeface="Arial" panose="020B0604020202020204" pitchFamily="34" charset="0"/>
              </a:rPr>
              <a:t>Utskrivningsplan- vid utskrivning av patienten från slutenvård. </a:t>
            </a:r>
          </a:p>
          <a:p>
            <a:pPr>
              <a:spcBef>
                <a:spcPct val="0"/>
              </a:spcBef>
              <a:buFontTx/>
              <a:buNone/>
            </a:pPr>
            <a:r>
              <a:rPr lang="sv-SE" altLang="sv-SE" sz="1800">
                <a:latin typeface="Arial" panose="020B0604020202020204" pitchFamily="34" charset="0"/>
              </a:rPr>
              <a:t>Ska innehålla information till patienten om vad som planerats under vårdtiden.</a:t>
            </a:r>
          </a:p>
          <a:p>
            <a:pPr>
              <a:spcBef>
                <a:spcPct val="0"/>
              </a:spcBef>
              <a:buFontTx/>
              <a:buNone/>
            </a:pPr>
            <a:r>
              <a:rPr lang="sv-SE" altLang="sv-SE" sz="1800">
                <a:latin typeface="Arial" panose="020B0604020202020204" pitchFamily="34" charset="0"/>
              </a:rPr>
              <a:t>Varje aktör dokumenterar sin del. Planen skrivs ut och lämnas till patienten vid hemgång.</a:t>
            </a:r>
          </a:p>
        </p:txBody>
      </p:sp>
    </p:spTree>
    <p:extLst>
      <p:ext uri="{BB962C8B-B14F-4D97-AF65-F5344CB8AC3E}">
        <p14:creationId xmlns:p14="http://schemas.microsoft.com/office/powerpoint/2010/main" val="72636313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Ost">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695</TotalTime>
  <Words>1565</Words>
  <Application>Microsoft Office PowerPoint</Application>
  <PresentationFormat>Bildspel på skärmen (4:3)</PresentationFormat>
  <Paragraphs>138</Paragraphs>
  <Slides>12</Slides>
  <Notes>12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Georgia</vt:lpstr>
      <vt:lpstr>Tahoma</vt:lpstr>
      <vt:lpstr>blank</vt:lpstr>
      <vt:lpstr>PowerPoint-presentation</vt:lpstr>
      <vt:lpstr> Inledning </vt:lpstr>
      <vt:lpstr>Flikar i patientkortet</vt:lpstr>
      <vt:lpstr>Öppna Link – Ärendeöversikt och Ärendefönster</vt:lpstr>
      <vt:lpstr>Ärendeöversikten – översikt över enhetens alla aktuella ärenden</vt:lpstr>
      <vt:lpstr>En rad per patient i Ärendeöversikten </vt:lpstr>
      <vt:lpstr>Öppna patientens ärendefönster </vt:lpstr>
      <vt:lpstr>Patientens ärendefönster</vt:lpstr>
      <vt:lpstr>Planer i Link nås från ärendefönstret</vt:lpstr>
      <vt:lpstr>Akutmottagningens uppdrag  – kontinuerlig kontroll i Ärendeöversikt </vt:lpstr>
      <vt:lpstr>Akutmottagning  - Öppnar inmeddelande, tar del av och förmedlar informationen, svara sedan</vt:lpstr>
      <vt:lpstr>Akutmottagning  – svara på ärende och ta bort sig som aktör</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Alex Anna-Karin</dc:creator>
  <cp:lastModifiedBy>Hellman Jessica</cp:lastModifiedBy>
  <cp:revision>14</cp:revision>
  <dcterms:created xsi:type="dcterms:W3CDTF">2019-04-05T12:53:43Z</dcterms:created>
  <dcterms:modified xsi:type="dcterms:W3CDTF">2024-01-17T14:47:19Z</dcterms:modified>
</cp:coreProperties>
</file>