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2" r:id="rId4"/>
    <p:sldId id="265" r:id="rId5"/>
    <p:sldId id="269" r:id="rId6"/>
    <p:sldId id="264" r:id="rId7"/>
    <p:sldId id="266" r:id="rId8"/>
    <p:sldId id="267" r:id="rId9"/>
    <p:sldId id="268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22E"/>
    <a:srgbClr val="9D1E52"/>
    <a:srgbClr val="FB575C"/>
    <a:srgbClr val="D47800"/>
    <a:srgbClr val="092D59"/>
    <a:srgbClr val="4D648A"/>
    <a:srgbClr val="2A6C81"/>
    <a:srgbClr val="BCC811"/>
    <a:srgbClr val="817D0F"/>
    <a:srgbClr val="92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82" autoAdjust="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9B721-CE81-4641-B57E-CC12AC251DD7}" type="datetimeFigureOut">
              <a:rPr lang="sv-SE" smtClean="0"/>
              <a:t>2023-12-12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9D288-C9A2-425A-851F-08FEF707F5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217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9D288-C9A2-425A-851F-08FEF707F5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128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3D89-A40E-487C-9F7E-EB9E42B3529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823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EL/TE – Stanna upp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516F6-8B0B-4F34-B0C0-3CF6E78A748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58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här görs på många enheter. Här ser ni </a:t>
            </a:r>
            <a:r>
              <a:rPr lang="sv-SE" dirty="0" err="1" smtClean="0"/>
              <a:t>exemepel</a:t>
            </a:r>
            <a:r>
              <a:rPr lang="sv-SE" baseline="0" dirty="0" smtClean="0"/>
              <a:t> på BoU-råd som de drivit själva. </a:t>
            </a:r>
            <a:r>
              <a:rPr lang="sv-SE" dirty="0" smtClean="0"/>
              <a:t>De allra flesta har personcentrerade ögonblick i våra system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3D89-A40E-487C-9F7E-EB9E42B35296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074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De mest framgångsrika utbildningarna har vi gjort tillsammans med FRÖ</a:t>
            </a:r>
          </a:p>
          <a:p>
            <a:r>
              <a:rPr lang="sv-SE" baseline="0" dirty="0" smtClean="0"/>
              <a:t>Några kanske hörde Robert Ring på Lite bättre i Motala </a:t>
            </a:r>
            <a:r>
              <a:rPr lang="sv-SE" baseline="0" dirty="0" err="1" smtClean="0"/>
              <a:t>ang</a:t>
            </a:r>
            <a:r>
              <a:rPr lang="sv-SE" baseline="0" dirty="0" smtClean="0"/>
              <a:t> exempel från England där patienter var med i alla beslut?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3D89-A40E-487C-9F7E-EB9E42B3529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319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3D89-A40E-487C-9F7E-EB9E42B35296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231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5139-C3AE-40D9-87FC-738BD1025680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032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75624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97843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81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924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62172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70458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070013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5190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74228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114227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24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9505154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4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5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0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8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9660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48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6601" userDrawn="1">
          <p15:clr>
            <a:srgbClr val="FBAE40"/>
          </p15:clr>
        </p15:guide>
        <p15:guide id="2" orient="horz" pos="1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11964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56659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7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99124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9782743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 smtClean="0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8" r:id="rId9"/>
    <p:sldLayoutId id="2147483699" r:id="rId10"/>
    <p:sldLayoutId id="2147483684" r:id="rId11"/>
    <p:sldLayoutId id="2147483685" r:id="rId12"/>
    <p:sldLayoutId id="2147483694" r:id="rId13"/>
    <p:sldLayoutId id="2147483687" r:id="rId14"/>
    <p:sldLayoutId id="2147483688" r:id="rId15"/>
    <p:sldLayoutId id="2147483695" r:id="rId16"/>
    <p:sldLayoutId id="2147483700" r:id="rId17"/>
    <p:sldLayoutId id="2147483696" r:id="rId18"/>
    <p:sldLayoutId id="2147483702" r:id="rId19"/>
    <p:sldLayoutId id="2147483692" r:id="rId20"/>
    <p:sldLayoutId id="2147483693" r:id="rId21"/>
    <p:sldLayoutId id="2147483701" r:id="rId22"/>
    <p:sldLayoutId id="214748365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32" userDrawn="1">
          <p15:clr>
            <a:srgbClr val="F26B43"/>
          </p15:clr>
        </p15:guide>
        <p15:guide id="3" pos="338" userDrawn="1">
          <p15:clr>
            <a:srgbClr val="F26B43"/>
          </p15:clr>
        </p15:guide>
        <p15:guide id="4" pos="7346" userDrawn="1">
          <p15:clr>
            <a:srgbClr val="F26B43"/>
          </p15:clr>
        </p15:guide>
        <p15:guide id="5" pos="1084" userDrawn="1">
          <p15:clr>
            <a:srgbClr val="F26B43"/>
          </p15:clr>
        </p15:guide>
        <p15:guide id="6" orient="horz" pos="1133" userDrawn="1">
          <p15:clr>
            <a:srgbClr val="F26B43"/>
          </p15:clr>
        </p15:guide>
        <p15:guide id="7" orient="horz" pos="3695" userDrawn="1">
          <p15:clr>
            <a:srgbClr val="F26B43"/>
          </p15:clr>
        </p15:guide>
        <p15:guide id="8" orient="horz" pos="3812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8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evandebibliotek@regionostergotland.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ledsys.lio.se/Document/Document?DocumentNumber=61523" TargetMode="External"/><Relationship Id="rId4" Type="http://schemas.openxmlformats.org/officeDocument/2006/relationships/hyperlink" Target="https://ledsys.lio.se/Document/Document?DocumentNumber=4042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5A503F-55DF-4592-97CA-D0517782DB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Invånar-, patient- och närståendemedverkan inom hälso- och sjukvård i Region Östergötland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D086EDF-7F58-4D7A-9A76-DC9DEA88F6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Levande bibliotek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BC8D4F-F2FB-414C-93E1-B9FB0E3BF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29 november 2023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75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ska vi involvera de som berörs?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2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5609944" y="1822137"/>
            <a:ext cx="8758238" cy="5035863"/>
          </a:xfrm>
        </p:spPr>
        <p:txBody>
          <a:bodyPr/>
          <a:lstStyle/>
          <a:p>
            <a:r>
              <a:rPr lang="sv-SE" sz="1800" dirty="0"/>
              <a:t>Lyfts fram även i HSL, </a:t>
            </a:r>
            <a:r>
              <a:rPr lang="sv-SE" sz="1800" dirty="0" err="1"/>
              <a:t>Patientlagen</a:t>
            </a:r>
            <a:r>
              <a:rPr lang="sv-SE" sz="1800" dirty="0"/>
              <a:t> och </a:t>
            </a:r>
            <a:r>
              <a:rPr lang="sv-SE" sz="1800" dirty="0" err="1"/>
              <a:t>Patiensäkerhetslagen</a:t>
            </a:r>
            <a:endParaRPr lang="sv-SE" sz="1800" dirty="0"/>
          </a:p>
          <a:p>
            <a:r>
              <a:rPr lang="sv-SE" sz="1800" dirty="0"/>
              <a:t>Tydliggör att vården ska </a:t>
            </a:r>
            <a:r>
              <a:rPr lang="sv-SE" sz="1800" dirty="0" err="1"/>
              <a:t>samskapas</a:t>
            </a:r>
            <a:r>
              <a:rPr lang="sv-SE" sz="1800" dirty="0"/>
              <a:t> av de som utför den och </a:t>
            </a:r>
            <a:br>
              <a:rPr lang="sv-SE" sz="1800" dirty="0"/>
            </a:br>
            <a:r>
              <a:rPr lang="sv-SE" sz="1800" dirty="0"/>
              <a:t>de som den är till för</a:t>
            </a:r>
          </a:p>
          <a:p>
            <a:r>
              <a:rPr lang="sv-SE" sz="1800" dirty="0" smtClean="0"/>
              <a:t>Del av kunskapsstyrningen </a:t>
            </a:r>
          </a:p>
          <a:p>
            <a:r>
              <a:rPr lang="sv-SE" sz="1800" dirty="0" smtClean="0"/>
              <a:t>Nationell och regional rutin </a:t>
            </a:r>
            <a:r>
              <a:rPr lang="sv-SE" sz="1800" dirty="0"/>
              <a:t>för </a:t>
            </a:r>
            <a:r>
              <a:rPr lang="sv-SE" sz="1800" dirty="0" smtClean="0"/>
              <a:t>invånar-, </a:t>
            </a:r>
            <a:r>
              <a:rPr lang="sv-SE" sz="1800" dirty="0"/>
              <a:t>patient- och 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närståendemedverkan som även rör arvode</a:t>
            </a:r>
          </a:p>
          <a:p>
            <a:r>
              <a:rPr lang="sv-SE" sz="1800" dirty="0"/>
              <a:t>Medverkan behöver finnas på alla nivåer i hälso- och </a:t>
            </a:r>
            <a:r>
              <a:rPr lang="sv-SE" sz="1800" dirty="0" smtClean="0"/>
              <a:t/>
            </a:r>
            <a:br>
              <a:rPr lang="sv-SE" sz="1800" dirty="0" smtClean="0"/>
            </a:br>
            <a:r>
              <a:rPr lang="sv-SE" sz="1800" dirty="0" smtClean="0"/>
              <a:t>sjukvårdssystemet</a:t>
            </a:r>
            <a:r>
              <a:rPr lang="sv-SE" sz="1800" dirty="0"/>
              <a:t>, även när det gäller strategisk </a:t>
            </a:r>
            <a:r>
              <a:rPr lang="sv-SE" sz="1800" dirty="0" smtClean="0"/>
              <a:t>ledning</a:t>
            </a:r>
            <a:br>
              <a:rPr lang="sv-SE" sz="1800" dirty="0" smtClean="0"/>
            </a:br>
            <a:r>
              <a:rPr lang="sv-SE" sz="1800" dirty="0" smtClean="0"/>
              <a:t>och </a:t>
            </a:r>
            <a:r>
              <a:rPr lang="sv-SE" sz="1800" dirty="0"/>
              <a:t>styrning</a:t>
            </a:r>
            <a:r>
              <a:rPr lang="sv-SE" sz="1800" dirty="0" smtClean="0"/>
              <a:t>.</a:t>
            </a:r>
          </a:p>
          <a:p>
            <a:r>
              <a:rPr lang="sv-SE" sz="1800" dirty="0" smtClean="0"/>
              <a:t>Skapar förutsättningar för en </a:t>
            </a:r>
            <a:r>
              <a:rPr lang="sv-SE" sz="1800" b="1" dirty="0" smtClean="0"/>
              <a:t>personcentrerad</a:t>
            </a:r>
            <a:r>
              <a:rPr lang="sv-SE" sz="1800" dirty="0" smtClean="0"/>
              <a:t> och säker vård</a:t>
            </a:r>
          </a:p>
        </p:txBody>
      </p:sp>
      <p:grpSp>
        <p:nvGrpSpPr>
          <p:cNvPr id="11" name="Grupp 10"/>
          <p:cNvGrpSpPr/>
          <p:nvPr/>
        </p:nvGrpSpPr>
        <p:grpSpPr>
          <a:xfrm>
            <a:off x="-113256" y="1883281"/>
            <a:ext cx="5473519" cy="3963783"/>
            <a:chOff x="-113256" y="1883281"/>
            <a:chExt cx="5473519" cy="3963783"/>
          </a:xfrm>
          <a:blipFill>
            <a:blip r:embed="rId3"/>
            <a:stretch>
              <a:fillRect/>
            </a:stretch>
          </a:blipFill>
        </p:grpSpPr>
        <p:sp>
          <p:nvSpPr>
            <p:cNvPr id="6" name="Rektangel med rundade hörn 5"/>
            <p:cNvSpPr/>
            <p:nvPr/>
          </p:nvSpPr>
          <p:spPr>
            <a:xfrm>
              <a:off x="288000" y="1883281"/>
              <a:ext cx="4712263" cy="68956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  <p:sp>
          <p:nvSpPr>
            <p:cNvPr id="7" name="Rektangel med rundade hörn 6"/>
            <p:cNvSpPr/>
            <p:nvPr/>
          </p:nvSpPr>
          <p:spPr>
            <a:xfrm>
              <a:off x="-113256" y="2708176"/>
              <a:ext cx="4712263" cy="68956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  <p:sp>
          <p:nvSpPr>
            <p:cNvPr id="8" name="Rektangel med rundade hörn 7"/>
            <p:cNvSpPr/>
            <p:nvPr/>
          </p:nvSpPr>
          <p:spPr>
            <a:xfrm>
              <a:off x="468000" y="3507705"/>
              <a:ext cx="4712263" cy="68956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  <p:sp>
          <p:nvSpPr>
            <p:cNvPr id="9" name="Rektangel med rundade hörn 8"/>
            <p:cNvSpPr/>
            <p:nvPr/>
          </p:nvSpPr>
          <p:spPr>
            <a:xfrm>
              <a:off x="133671" y="4355510"/>
              <a:ext cx="4712263" cy="68956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  <p:sp>
          <p:nvSpPr>
            <p:cNvPr id="10" name="Rektangel med rundade hörn 9"/>
            <p:cNvSpPr/>
            <p:nvPr/>
          </p:nvSpPr>
          <p:spPr>
            <a:xfrm>
              <a:off x="648000" y="5157495"/>
              <a:ext cx="4712263" cy="68956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048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Vägledande principer för kvalitet och utveckling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6"/>
          </p:nvPr>
        </p:nvSpPr>
        <p:spPr>
          <a:xfrm>
            <a:off x="539999" y="2367410"/>
            <a:ext cx="3223069" cy="1363280"/>
          </a:xfrm>
        </p:spPr>
        <p:txBody>
          <a:bodyPr/>
          <a:lstStyle/>
          <a:p>
            <a:r>
              <a:rPr lang="sv-SE" sz="2100" dirty="0"/>
              <a:t>Vi skapar kvalitet tillsammans med invånare och patient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7"/>
          </p:nvPr>
        </p:nvSpPr>
        <p:spPr>
          <a:xfrm>
            <a:off x="4303867" y="2367410"/>
            <a:ext cx="3223202" cy="1363280"/>
          </a:xfrm>
        </p:spPr>
        <p:txBody>
          <a:bodyPr/>
          <a:lstStyle/>
          <a:p>
            <a:r>
              <a:rPr lang="sv-SE" sz="2100" dirty="0"/>
              <a:t>Vi skapar kvalitet tillsammans med andra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8"/>
          </p:nvPr>
        </p:nvSpPr>
        <p:spPr>
          <a:xfrm>
            <a:off x="8067867" y="2367410"/>
            <a:ext cx="3223868" cy="1363280"/>
          </a:xfrm>
        </p:spPr>
        <p:txBody>
          <a:bodyPr/>
          <a:lstStyle/>
          <a:p>
            <a:r>
              <a:rPr lang="sv-SE" sz="2100" dirty="0"/>
              <a:t>Vi är alla en del i ett system </a:t>
            </a:r>
          </a:p>
        </p:txBody>
      </p:sp>
      <p:sp>
        <p:nvSpPr>
          <p:cNvPr id="13" name="Platshållare för text 5"/>
          <p:cNvSpPr txBox="1">
            <a:spLocks/>
          </p:cNvSpPr>
          <p:nvPr/>
        </p:nvSpPr>
        <p:spPr>
          <a:xfrm>
            <a:off x="539999" y="4305318"/>
            <a:ext cx="3223069" cy="136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8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0" algn="l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1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Vi har förmåga till och systematik i utveckling</a:t>
            </a:r>
            <a:endParaRPr kumimoji="0" lang="sv-SE" sz="21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5" name="Platshållare för text 6"/>
          <p:cNvSpPr txBox="1">
            <a:spLocks/>
          </p:cNvSpPr>
          <p:nvPr/>
        </p:nvSpPr>
        <p:spPr>
          <a:xfrm>
            <a:off x="4303867" y="4305318"/>
            <a:ext cx="3223202" cy="136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8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0" algn="l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1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Vi är utforskande, modiga och tillitsfulla</a:t>
            </a:r>
            <a:endParaRPr kumimoji="0" lang="sv-SE" sz="21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Platshållare för text 7"/>
          <p:cNvSpPr txBox="1">
            <a:spLocks/>
          </p:cNvSpPr>
          <p:nvPr/>
        </p:nvSpPr>
        <p:spPr>
          <a:xfrm>
            <a:off x="8067867" y="4305318"/>
            <a:ext cx="3223868" cy="1363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485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138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0" algn="l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1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Vi påverkar och påverkas av omvärlden och varandra</a:t>
            </a:r>
            <a:endParaRPr kumimoji="0" lang="sv-SE" sz="21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884B14-DFB0-ECDC-E5E1-2F5B8B382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962" y="147353"/>
            <a:ext cx="1643677" cy="16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0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2073CFA-AD35-4BEF-9543-901369F9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ska vi involvera de som berörs?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0F0D5E-575E-4759-B740-0CBCBCC2B6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0000" y="1686477"/>
            <a:ext cx="8748000" cy="4060800"/>
          </a:xfrm>
        </p:spPr>
        <p:txBody>
          <a:bodyPr/>
          <a:lstStyle/>
          <a:p>
            <a:r>
              <a:rPr lang="sv-SE" sz="1800" dirty="0"/>
              <a:t>Ofta beslut utan att ta med de som berörs</a:t>
            </a:r>
          </a:p>
          <a:p>
            <a:r>
              <a:rPr lang="sv-SE" sz="1800" dirty="0"/>
              <a:t>Bättre </a:t>
            </a:r>
            <a:r>
              <a:rPr lang="sv-SE" sz="1800" dirty="0" smtClean="0"/>
              <a:t>utfall</a:t>
            </a:r>
          </a:p>
          <a:p>
            <a:pPr marL="0" indent="0">
              <a:buNone/>
            </a:pPr>
            <a:endParaRPr lang="sv-SE" sz="1800" dirty="0" smtClean="0"/>
          </a:p>
          <a:p>
            <a:r>
              <a:rPr lang="sv-SE" sz="1800" dirty="0" smtClean="0"/>
              <a:t>Del av ett personcentrerat förhållningssätt</a:t>
            </a:r>
          </a:p>
          <a:p>
            <a:r>
              <a:rPr lang="sv-SE" sz="1800" dirty="0" smtClean="0"/>
              <a:t>Tillvarata </a:t>
            </a:r>
            <a:r>
              <a:rPr lang="sv-SE" sz="1800" dirty="0"/>
              <a:t>resurser – gemensam plan</a:t>
            </a:r>
          </a:p>
          <a:p>
            <a:r>
              <a:rPr lang="sv-SE" sz="1800" dirty="0"/>
              <a:t>Ömsesidigt förtroende - tillit</a:t>
            </a:r>
          </a:p>
          <a:p>
            <a:r>
              <a:rPr lang="sv-SE" sz="1800" dirty="0" smtClean="0"/>
              <a:t>Följsamhet</a:t>
            </a:r>
            <a:r>
              <a:rPr lang="sv-SE" sz="1800" dirty="0"/>
              <a:t>, färre uteblivna besök, kortare vårdtider</a:t>
            </a:r>
          </a:p>
          <a:p>
            <a:r>
              <a:rPr lang="sv-SE" sz="1800" dirty="0"/>
              <a:t>Tryggare individer – egenvård</a:t>
            </a:r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4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8933" y="1237545"/>
            <a:ext cx="5508978" cy="41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Roboto"/>
              </a:rPr>
              <a:t>N</a:t>
            </a:r>
            <a:r>
              <a:rPr lang="sv-SE" dirty="0" smtClean="0">
                <a:latin typeface="Roboto"/>
              </a:rPr>
              <a:t>är involverar vi de som berörs?</a:t>
            </a:r>
            <a:endParaRPr lang="sv-SE" dirty="0">
              <a:latin typeface="Roboto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5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648000" y="1550132"/>
            <a:ext cx="8758238" cy="4067175"/>
          </a:xfrm>
        </p:spPr>
        <p:txBody>
          <a:bodyPr/>
          <a:lstStyle/>
          <a:p>
            <a:r>
              <a:rPr lang="sv-SE" sz="1800" dirty="0" smtClean="0">
                <a:latin typeface="Roboto"/>
              </a:rPr>
              <a:t>Då vi vill testa en idé eller prototyp - tjänstedesign</a:t>
            </a:r>
          </a:p>
          <a:p>
            <a:r>
              <a:rPr lang="sv-SE" sz="1800" dirty="0" smtClean="0">
                <a:latin typeface="Roboto"/>
              </a:rPr>
              <a:t>Unikt perspektiv</a:t>
            </a:r>
          </a:p>
          <a:p>
            <a:endParaRPr lang="sv-SE" sz="1800" dirty="0">
              <a:latin typeface="Roboto"/>
            </a:endParaRPr>
          </a:p>
          <a:p>
            <a:r>
              <a:rPr lang="sv-SE" sz="1800" dirty="0" smtClean="0">
                <a:latin typeface="Roboto"/>
              </a:rPr>
              <a:t>I beslut</a:t>
            </a:r>
          </a:p>
          <a:p>
            <a:r>
              <a:rPr lang="sv-SE" sz="1800" dirty="0" smtClean="0">
                <a:latin typeface="Roboto"/>
              </a:rPr>
              <a:t>Rekrytering</a:t>
            </a:r>
            <a:endParaRPr lang="sv-SE" sz="1800" dirty="0">
              <a:latin typeface="Roboto"/>
            </a:endParaRPr>
          </a:p>
          <a:p>
            <a:r>
              <a:rPr lang="sv-SE" sz="1800" dirty="0">
                <a:latin typeface="Roboto"/>
              </a:rPr>
              <a:t>Workshop</a:t>
            </a:r>
          </a:p>
          <a:p>
            <a:r>
              <a:rPr lang="sv-SE" sz="1800" dirty="0">
                <a:latin typeface="Roboto"/>
              </a:rPr>
              <a:t>Berättelse</a:t>
            </a:r>
          </a:p>
          <a:p>
            <a:r>
              <a:rPr lang="sv-SE" sz="1800" dirty="0" smtClean="0">
                <a:latin typeface="Roboto"/>
              </a:rPr>
              <a:t>Patientreferensgrupp</a:t>
            </a:r>
          </a:p>
          <a:p>
            <a:r>
              <a:rPr lang="sv-SE" sz="1800" dirty="0">
                <a:latin typeface="Roboto"/>
              </a:rPr>
              <a:t>L</a:t>
            </a:r>
            <a:r>
              <a:rPr lang="sv-SE" sz="1800" dirty="0" smtClean="0">
                <a:latin typeface="Roboto"/>
              </a:rPr>
              <a:t>okaler</a:t>
            </a:r>
          </a:p>
          <a:p>
            <a:r>
              <a:rPr lang="sv-SE" sz="1800" dirty="0" smtClean="0">
                <a:latin typeface="Roboto"/>
              </a:rPr>
              <a:t>Utbildningar – för såväl patienter som personal</a:t>
            </a:r>
            <a:endParaRPr lang="sv-SE" sz="1800" dirty="0">
              <a:latin typeface="Roboto"/>
            </a:endParaRPr>
          </a:p>
          <a:p>
            <a:endParaRPr lang="sv-SE" dirty="0"/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36" y="1702902"/>
            <a:ext cx="5485139" cy="426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2073CFA-AD35-4BEF-9543-901369F9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ett Levande bibliotek?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0F0D5E-575E-4759-B740-0CBCBCC2B6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0000" y="1686477"/>
            <a:ext cx="6009636" cy="3781635"/>
          </a:xfrm>
        </p:spPr>
        <p:txBody>
          <a:bodyPr/>
          <a:lstStyle/>
          <a:p>
            <a:r>
              <a:rPr lang="sv-SE" sz="1800" dirty="0" smtClean="0"/>
              <a:t>Stödfunktion för ökad delaktighet</a:t>
            </a:r>
          </a:p>
          <a:p>
            <a:r>
              <a:rPr lang="sv-SE" sz="1800" dirty="0" smtClean="0"/>
              <a:t>Människor istället för böcker</a:t>
            </a:r>
          </a:p>
          <a:p>
            <a:r>
              <a:rPr lang="sv-SE" sz="1800" dirty="0"/>
              <a:t>E</a:t>
            </a:r>
            <a:r>
              <a:rPr lang="sv-SE" sz="1800" dirty="0" smtClean="0"/>
              <a:t>gen </a:t>
            </a:r>
            <a:r>
              <a:rPr lang="sv-SE" sz="1800" dirty="0"/>
              <a:t>erfarenhet </a:t>
            </a:r>
            <a:r>
              <a:rPr lang="sv-SE" sz="1800" dirty="0" smtClean="0"/>
              <a:t>av hälso- och sjukvård</a:t>
            </a:r>
            <a:br>
              <a:rPr lang="sv-SE" sz="1800" dirty="0" smtClean="0"/>
            </a:br>
            <a:endParaRPr lang="sv-SE" sz="1800" dirty="0"/>
          </a:p>
          <a:p>
            <a:r>
              <a:rPr lang="sv-SE" sz="1800" dirty="0" smtClean="0"/>
              <a:t>Idag ca 100 Östgötar som står till vårdens förfogande</a:t>
            </a:r>
          </a:p>
          <a:p>
            <a:r>
              <a:rPr lang="sv-SE" sz="1800" dirty="0" smtClean="0"/>
              <a:t>Aktivt sökt och vill medverka till utveckling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6</a:t>
            </a:fld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6581768" y="379264"/>
            <a:ext cx="5412464" cy="6280727"/>
            <a:chOff x="5300117" y="554182"/>
            <a:chExt cx="6088274" cy="7164052"/>
          </a:xfrm>
          <a:blipFill>
            <a:blip r:embed="rId3"/>
            <a:stretch>
              <a:fillRect/>
            </a:stretch>
          </a:blipFill>
        </p:grpSpPr>
        <p:sp>
          <p:nvSpPr>
            <p:cNvPr id="5" name="Rektangel med rundade hörn 4"/>
            <p:cNvSpPr/>
            <p:nvPr/>
          </p:nvSpPr>
          <p:spPr>
            <a:xfrm>
              <a:off x="5320145" y="628073"/>
              <a:ext cx="1459346" cy="32142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  <p:sp>
          <p:nvSpPr>
            <p:cNvPr id="6" name="Rektangel med rundade hörn 5"/>
            <p:cNvSpPr/>
            <p:nvPr/>
          </p:nvSpPr>
          <p:spPr>
            <a:xfrm>
              <a:off x="8382354" y="3889762"/>
              <a:ext cx="1459346" cy="32142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  <p:sp>
          <p:nvSpPr>
            <p:cNvPr id="7" name="Rektangel med rundade hörn 6"/>
            <p:cNvSpPr/>
            <p:nvPr/>
          </p:nvSpPr>
          <p:spPr>
            <a:xfrm>
              <a:off x="9929045" y="1025127"/>
              <a:ext cx="1459346" cy="32142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  <p:sp>
          <p:nvSpPr>
            <p:cNvPr id="8" name="Rektangel med rundade hörn 7"/>
            <p:cNvSpPr/>
            <p:nvPr/>
          </p:nvSpPr>
          <p:spPr>
            <a:xfrm>
              <a:off x="6835663" y="1085273"/>
              <a:ext cx="1459346" cy="32142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  <p:sp>
          <p:nvSpPr>
            <p:cNvPr id="9" name="Rektangel med rundade hörn 8"/>
            <p:cNvSpPr/>
            <p:nvPr/>
          </p:nvSpPr>
          <p:spPr>
            <a:xfrm>
              <a:off x="8351181" y="554182"/>
              <a:ext cx="1459346" cy="32142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  <p:sp>
          <p:nvSpPr>
            <p:cNvPr id="16" name="Rektangel med rundade hörn 15"/>
            <p:cNvSpPr/>
            <p:nvPr/>
          </p:nvSpPr>
          <p:spPr>
            <a:xfrm>
              <a:off x="6855244" y="4503980"/>
              <a:ext cx="1459346" cy="32142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  <p:sp>
          <p:nvSpPr>
            <p:cNvPr id="17" name="Rektangel med rundade hörn 16"/>
            <p:cNvSpPr/>
            <p:nvPr/>
          </p:nvSpPr>
          <p:spPr>
            <a:xfrm>
              <a:off x="5300117" y="4042162"/>
              <a:ext cx="1459346" cy="32142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467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Samordningsfunktion Levande bibliotek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7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648000" y="1803676"/>
            <a:ext cx="8758238" cy="4067175"/>
          </a:xfrm>
        </p:spPr>
        <p:txBody>
          <a:bodyPr/>
          <a:lstStyle/>
          <a:p>
            <a:r>
              <a:rPr lang="sv-SE" sz="1800" dirty="0" smtClean="0"/>
              <a:t>Stöd i att komma igång</a:t>
            </a:r>
          </a:p>
          <a:p>
            <a:pPr>
              <a:lnSpc>
                <a:spcPct val="150000"/>
              </a:lnSpc>
            </a:pPr>
            <a:r>
              <a:rPr lang="sv-SE" sz="1800" dirty="0" smtClean="0"/>
              <a:t>Rekryterar </a:t>
            </a:r>
            <a:r>
              <a:rPr lang="sv-SE" sz="1800" dirty="0"/>
              <a:t>och hanterar intresseanmälningar från </a:t>
            </a:r>
            <a:r>
              <a:rPr lang="sv-SE" sz="1800" dirty="0" smtClean="0"/>
              <a:t>invånare</a:t>
            </a:r>
            <a:endParaRPr lang="sv-SE" sz="1800" dirty="0"/>
          </a:p>
          <a:p>
            <a:pPr>
              <a:lnSpc>
                <a:spcPct val="150000"/>
              </a:lnSpc>
            </a:pPr>
            <a:r>
              <a:rPr lang="sv-SE" sz="1800" dirty="0"/>
              <a:t>Tar emot och hanterar förfrågningar från verksamheterna </a:t>
            </a:r>
          </a:p>
          <a:p>
            <a:pPr>
              <a:lnSpc>
                <a:spcPct val="150000"/>
              </a:lnSpc>
            </a:pPr>
            <a:r>
              <a:rPr lang="sv-SE" sz="1800" dirty="0"/>
              <a:t>Matchar, koordinerar och ger stöd till verksamheter och deltagande </a:t>
            </a:r>
            <a:r>
              <a:rPr lang="sv-SE" sz="1800" dirty="0" smtClean="0"/>
              <a:t>invånare</a:t>
            </a:r>
          </a:p>
          <a:p>
            <a:pPr>
              <a:lnSpc>
                <a:spcPct val="150000"/>
              </a:lnSpc>
            </a:pPr>
            <a:r>
              <a:rPr lang="sv-SE" sz="1800" dirty="0" smtClean="0"/>
              <a:t>Följer </a:t>
            </a:r>
            <a:r>
              <a:rPr lang="sv-SE" sz="1800" dirty="0"/>
              <a:t>upp de uppdrag som förmedlas</a:t>
            </a:r>
          </a:p>
          <a:p>
            <a:endParaRPr lang="sv-SE" dirty="0"/>
          </a:p>
        </p:txBody>
      </p:sp>
      <p:grpSp>
        <p:nvGrpSpPr>
          <p:cNvPr id="6" name="Grupp 5"/>
          <p:cNvGrpSpPr/>
          <p:nvPr/>
        </p:nvGrpSpPr>
        <p:grpSpPr>
          <a:xfrm>
            <a:off x="8760046" y="281604"/>
            <a:ext cx="3408394" cy="5589246"/>
            <a:chOff x="8760046" y="281604"/>
            <a:chExt cx="3408394" cy="5589246"/>
          </a:xfrm>
          <a:blipFill>
            <a:blip r:embed="rId2"/>
            <a:stretch>
              <a:fillRect/>
            </a:stretch>
          </a:blipFill>
        </p:grpSpPr>
        <p:sp>
          <p:nvSpPr>
            <p:cNvPr id="5" name="Rektangel med rundade hörn 4"/>
            <p:cNvSpPr/>
            <p:nvPr/>
          </p:nvSpPr>
          <p:spPr>
            <a:xfrm>
              <a:off x="9653225" y="843237"/>
              <a:ext cx="740779" cy="502761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  <p:sp>
          <p:nvSpPr>
            <p:cNvPr id="9" name="Rektangel med rundade hörn 8"/>
            <p:cNvSpPr/>
            <p:nvPr/>
          </p:nvSpPr>
          <p:spPr>
            <a:xfrm>
              <a:off x="8760046" y="371286"/>
              <a:ext cx="740779" cy="34743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  <p:sp>
          <p:nvSpPr>
            <p:cNvPr id="13" name="Rektangel med rundade hörn 12"/>
            <p:cNvSpPr/>
            <p:nvPr/>
          </p:nvSpPr>
          <p:spPr>
            <a:xfrm>
              <a:off x="11427661" y="1136202"/>
              <a:ext cx="740779" cy="347438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  <p:sp>
          <p:nvSpPr>
            <p:cNvPr id="17" name="Rektangel med rundade hörn 16"/>
            <p:cNvSpPr/>
            <p:nvPr/>
          </p:nvSpPr>
          <p:spPr>
            <a:xfrm>
              <a:off x="10575198" y="281604"/>
              <a:ext cx="740779" cy="469550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082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2073CFA-AD35-4BEF-9543-901369F9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Samordningsfunktionen Levande bibliotek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0F0D5E-575E-4759-B740-0CBCBCC2B6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22000" y="1805599"/>
            <a:ext cx="8748000" cy="4060800"/>
          </a:xfrm>
        </p:spPr>
        <p:txBody>
          <a:bodyPr/>
          <a:lstStyle/>
          <a:p>
            <a:r>
              <a:rPr lang="sv-SE" dirty="0" smtClean="0">
                <a:hlinkClick r:id="rId3"/>
              </a:rPr>
              <a:t>Levandebibliotek@regionostergotland.se</a:t>
            </a:r>
            <a:endParaRPr lang="sv-SE" dirty="0" smtClean="0"/>
          </a:p>
          <a:p>
            <a:r>
              <a:rPr lang="sv-SE" dirty="0"/>
              <a:t>Direkt: 010-1037911</a:t>
            </a:r>
          </a:p>
          <a:p>
            <a:r>
              <a:rPr lang="sv-SE" dirty="0"/>
              <a:t>Mobil: 072-4638975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Invånar-</a:t>
            </a:r>
            <a:r>
              <a:rPr lang="sv-SE" dirty="0"/>
              <a:t>, patient- och närståendemedverkan inom hälso- och sjukvård i Region </a:t>
            </a:r>
            <a:r>
              <a:rPr lang="sv-SE" dirty="0" smtClean="0"/>
              <a:t>Östergötland:</a:t>
            </a:r>
          </a:p>
          <a:p>
            <a:pPr marL="0" indent="0" algn="ctr">
              <a:buNone/>
            </a:pPr>
            <a:r>
              <a:rPr lang="sv-SE" dirty="0" smtClean="0">
                <a:hlinkClick r:id="rId4"/>
              </a:rPr>
              <a:t>https</a:t>
            </a:r>
            <a:r>
              <a:rPr lang="sv-SE" dirty="0">
                <a:hlinkClick r:id="rId4"/>
              </a:rPr>
              <a:t>://</a:t>
            </a:r>
            <a:r>
              <a:rPr lang="sv-SE" dirty="0" smtClean="0">
                <a:hlinkClick r:id="rId4"/>
              </a:rPr>
              <a:t>ledsys.lio.se/Document/Document?DocumentNumber=40428</a:t>
            </a:r>
            <a:endParaRPr lang="sv-SE" dirty="0" smtClean="0"/>
          </a:p>
          <a:p>
            <a:r>
              <a:rPr lang="sv-SE" dirty="0" smtClean="0"/>
              <a:t>Riktlinje </a:t>
            </a:r>
            <a:r>
              <a:rPr lang="sv-SE" dirty="0"/>
              <a:t>för </a:t>
            </a:r>
            <a:r>
              <a:rPr lang="sv-SE" dirty="0" smtClean="0"/>
              <a:t>barn </a:t>
            </a:r>
            <a:r>
              <a:rPr lang="sv-SE" dirty="0"/>
              <a:t>och ungas </a:t>
            </a:r>
            <a:r>
              <a:rPr lang="sv-SE" dirty="0" smtClean="0"/>
              <a:t>delaktighet i Region Östergötland:</a:t>
            </a:r>
          </a:p>
          <a:p>
            <a:pPr marL="0" indent="0" algn="ctr">
              <a:buNone/>
            </a:pPr>
            <a:r>
              <a:rPr lang="sv-SE" dirty="0">
                <a:hlinkClick r:id="rId5"/>
              </a:rPr>
              <a:t>https://</a:t>
            </a:r>
            <a:r>
              <a:rPr lang="sv-SE" dirty="0" smtClean="0">
                <a:hlinkClick r:id="rId5"/>
              </a:rPr>
              <a:t>ledsys.lio.se/Document/Document?DocumentNumber=61523</a:t>
            </a: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  <a:p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56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0257349-C28F-46BC-BC95-6B58CFD36E7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" y="0"/>
            <a:ext cx="12192000" cy="6858000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55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stergötland mall.potx" id="{D59FD54E-0EFD-47F0-8FBB-5319677ACB2B}" vid="{B5A23F47-7270-4819-BAB3-3491027929B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Östergötland 1">
    <a:dk1>
      <a:sysClr val="windowText" lastClr="000000"/>
    </a:dk1>
    <a:lt1>
      <a:sysClr val="window" lastClr="FFFFFF"/>
    </a:lt1>
    <a:dk2>
      <a:srgbClr val="FB575C"/>
    </a:dk2>
    <a:lt2>
      <a:srgbClr val="0861CE"/>
    </a:lt2>
    <a:accent1>
      <a:srgbClr val="182745"/>
    </a:accent1>
    <a:accent2>
      <a:srgbClr val="EBECF0"/>
    </a:accent2>
    <a:accent3>
      <a:srgbClr val="4D648A"/>
    </a:accent3>
    <a:accent4>
      <a:srgbClr val="0861CE"/>
    </a:accent4>
    <a:accent5>
      <a:srgbClr val="707580"/>
    </a:accent5>
    <a:accent6>
      <a:srgbClr val="242831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Region Östergötland mall-återkoppling</Template>
  <TotalTime>1962</TotalTime>
  <Words>420</Words>
  <Application>Microsoft Office PowerPoint</Application>
  <PresentationFormat>Bredbild</PresentationFormat>
  <Paragraphs>81</Paragraphs>
  <Slides>9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Roboto Light</vt:lpstr>
      <vt:lpstr>Region Östergötland</vt:lpstr>
      <vt:lpstr>Invånar-, patient- och närståendemedverkan inom hälso- och sjukvård i Region Östergötland</vt:lpstr>
      <vt:lpstr>Varför ska vi involvera de som berörs?</vt:lpstr>
      <vt:lpstr>Vägledande principer för kvalitet och utveckling</vt:lpstr>
      <vt:lpstr>Varför ska vi involvera de som berörs?</vt:lpstr>
      <vt:lpstr>När involverar vi de som berörs?</vt:lpstr>
      <vt:lpstr>Vad är ett Levande bibliotek?</vt:lpstr>
      <vt:lpstr>Samordningsfunktion Levande bibliotek</vt:lpstr>
      <vt:lpstr>Samordningsfunktionen Levande bibliotek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Bromée Sanna</dc:creator>
  <cp:lastModifiedBy>Stadig Anna</cp:lastModifiedBy>
  <cp:revision>168</cp:revision>
  <cp:lastPrinted>2023-11-29T10:36:14Z</cp:lastPrinted>
  <dcterms:created xsi:type="dcterms:W3CDTF">2022-01-31T12:20:33Z</dcterms:created>
  <dcterms:modified xsi:type="dcterms:W3CDTF">2023-12-12T10:34:22Z</dcterms:modified>
</cp:coreProperties>
</file>