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21" r:id="rId2"/>
    <p:sldId id="674" r:id="rId3"/>
    <p:sldId id="671" r:id="rId4"/>
    <p:sldId id="666" r:id="rId5"/>
    <p:sldId id="672" r:id="rId6"/>
    <p:sldId id="665" r:id="rId7"/>
    <p:sldId id="661" r:id="rId8"/>
    <p:sldId id="662" r:id="rId9"/>
    <p:sldId id="667" r:id="rId10"/>
    <p:sldId id="668" r:id="rId11"/>
    <p:sldId id="663" r:id="rId12"/>
    <p:sldId id="6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2E"/>
    <a:srgbClr val="9D1E52"/>
    <a:srgbClr val="FB575C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06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342F-730B-4C0B-95AF-0F925E944A86}" type="datetimeFigureOut">
              <a:rPr lang="sv-SE" smtClean="0"/>
              <a:t>2023-03-27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AAAE-5954-4D67-8775-5D597AAF48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5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0AAAE-5954-4D67-8775-5D597AAF481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74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F87E-9397-4FEC-AA83-C147A9413625}" type="datetimeFigureOut">
              <a:rPr lang="sv-SE" smtClean="0"/>
              <a:t>2023-03-27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82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3445ACCF-FE0A-4AD2-B8EC-01B6FE00BE08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  <p:sldLayoutId id="214748370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fas.regionostergotland.se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6099D3-9B9F-8C6C-06BE-9EB939837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Användarinformation om läsrätt i ROS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A788F5-94E1-D99B-8F27-B28CA4E9A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2023-03-22</a:t>
            </a:r>
          </a:p>
        </p:txBody>
      </p:sp>
    </p:spTree>
    <p:extLst>
      <p:ext uri="{BB962C8B-B14F-4D97-AF65-F5344CB8AC3E}">
        <p14:creationId xmlns:p14="http://schemas.microsoft.com/office/powerpoint/2010/main" val="88933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16851-A67F-9B4E-907A-35A58A3D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Svarsöversikt -Resistensöversikt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F38DC3-97FE-E10D-681E-0CD38D17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står för signifikant (ok) och R för resistent</a:t>
            </a:r>
            <a:endParaRPr lang="sv-SE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</a:rPr>
              <a:t>(”Egna översikter” kommer inte att användas av kommunen)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ADD8AA-6A90-4A08-AD9E-107CEDB0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10</a:t>
            </a:fld>
            <a:endParaRPr lang="sv-SE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EAC3784E-0345-75A1-9A00-A09DCBF5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923691"/>
            <a:ext cx="7859043" cy="276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4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CA346F-AB82-68F4-C257-91FE81DD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Transfusionsmedicin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F2BE8B-F23C-9943-CF03-695D4F14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6499C4-8CCC-FA8E-D906-E782C7C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11</a:t>
            </a:fld>
            <a:endParaRPr lang="sv-SE" dirty="0"/>
          </a:p>
        </p:txBody>
      </p:sp>
      <p:pic>
        <p:nvPicPr>
          <p:cNvPr id="2050" name="Bildobjekt 2">
            <a:extLst>
              <a:ext uri="{FF2B5EF4-FFF2-40B4-BE49-F238E27FC236}">
                <a16:creationId xmlns:a16="http://schemas.microsoft.com/office/drawing/2014/main" id="{29A1D725-FA54-870E-54CB-90757055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44" y="1501698"/>
            <a:ext cx="10098955" cy="47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0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43DE4-651D-92A1-E0A8-0904D4B2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Beställningsöversikt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31E521-07A4-492E-3470-C5EAF03C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200929-53CD-E910-F9C1-9D145F61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12</a:t>
            </a:fld>
            <a:endParaRPr lang="sv-SE" dirty="0"/>
          </a:p>
        </p:txBody>
      </p:sp>
      <p:pic>
        <p:nvPicPr>
          <p:cNvPr id="3074" name="Bildobjekt 3">
            <a:extLst>
              <a:ext uri="{FF2B5EF4-FFF2-40B4-BE49-F238E27FC236}">
                <a16:creationId xmlns:a16="http://schemas.microsoft.com/office/drawing/2014/main" id="{AFF77A8E-8482-94A6-078C-BE7D44F9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8" y="1859239"/>
            <a:ext cx="11423144" cy="41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5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4A722-3F2E-0BA8-9D07-FDAAE3C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735514-821A-B969-649D-7E23124D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Panorama avvecklas hänvisas kommunanvändare i Östergötland till att istället läsa information i NPÖ, Cosmic och </a:t>
            </a:r>
            <a:r>
              <a:rPr lang="sv-SE" dirty="0" err="1"/>
              <a:t>Journalia</a:t>
            </a:r>
            <a:endParaRPr lang="sv-SE" dirty="0"/>
          </a:p>
          <a:p>
            <a:r>
              <a:rPr lang="sv-SE" sz="1600" dirty="0">
                <a:solidFill>
                  <a:schemeClr val="tx1"/>
                </a:solidFill>
              </a:rPr>
              <a:t>Via dessa system får man dessvärre inte tillgång till svar inom följande: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Mikrobiologi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Patologi </a:t>
            </a:r>
            <a:endParaRPr lang="sv-SE" dirty="0"/>
          </a:p>
          <a:p>
            <a:pPr lvl="1"/>
            <a:r>
              <a:rPr lang="sv-SE" dirty="0">
                <a:solidFill>
                  <a:schemeClr val="tx1"/>
                </a:solidFill>
              </a:rPr>
              <a:t>Immunologi</a:t>
            </a:r>
            <a:endParaRPr lang="sv-SE" dirty="0"/>
          </a:p>
          <a:p>
            <a:pPr lvl="1"/>
            <a:r>
              <a:rPr lang="sv-SE" dirty="0">
                <a:solidFill>
                  <a:schemeClr val="tx1"/>
                </a:solidFill>
              </a:rPr>
              <a:t>Klinisk fysiologi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Neurofysiologi 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Obesvarade röntgenremisser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Dessa svar kan man dock få tillgång till med läsrätt till svarsöversikten i 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Detta bildspel ger en överblick om vad läsrätt i ROS innebär och förutsättningarna för det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6204E5-97F9-C8BB-AFC4-F78E27F8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23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57ED4-9DE8-6AD0-5877-301B0CDC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Läsrätt i ROS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A994A-9B04-5FDB-92D6-F818BC44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E54D95-CB53-85EF-0A9A-79D63454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3</a:t>
            </a:fld>
            <a:endParaRPr lang="sv-SE" dirty="0"/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5A6E7979-239F-ECAA-DFED-B127D222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1" y="1807200"/>
            <a:ext cx="10218057" cy="43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17E44C8-D3F5-D71B-757A-76A5AA0D1177}"/>
              </a:ext>
            </a:extLst>
          </p:cNvPr>
          <p:cNvSpPr/>
          <p:nvPr/>
        </p:nvSpPr>
        <p:spPr>
          <a:xfrm>
            <a:off x="7531356" y="2154274"/>
            <a:ext cx="2603825" cy="3038959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Med läsrätt i ROS kan man se alla provsvar, även sådana som inte visas i NPÖ exempelvis: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Mikrobiologi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Patologi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Immunologi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Klinisk fysiologi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Neurofysiologi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Obesvarade röntgenremisser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E38EBA3-C13E-6A82-A21B-0D70F88F55E2}"/>
              </a:ext>
            </a:extLst>
          </p:cNvPr>
          <p:cNvSpPr/>
          <p:nvPr/>
        </p:nvSpPr>
        <p:spPr>
          <a:xfrm>
            <a:off x="1348766" y="4278833"/>
            <a:ext cx="1366513" cy="2774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41951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E8EEE-074D-B813-0D48-EDD0E704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verksamhetsuppdrag behöver väljas beroende på </a:t>
            </a:r>
            <a:br>
              <a:rPr lang="sv-SE" dirty="0"/>
            </a:br>
            <a:r>
              <a:rPr lang="sv-SE" dirty="0"/>
              <a:t>vad man ska göra i ROS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081997-D9A4-7D28-36B9-4022A268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4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A599F2-793F-D66C-F5AE-6090FE1C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35" y="2928258"/>
            <a:ext cx="3644465" cy="21591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20B5416-25D8-1501-885A-C0968E29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64" y="2928258"/>
            <a:ext cx="1713995" cy="293755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05E6246-F244-2CD9-47BF-5BE73E84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183" y="3265914"/>
            <a:ext cx="637423" cy="61686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BA45C7D-693B-F015-94C5-C9F8A0C6C0DF}"/>
              </a:ext>
            </a:extLst>
          </p:cNvPr>
          <p:cNvSpPr txBox="1"/>
          <p:nvPr/>
        </p:nvSpPr>
        <p:spPr>
          <a:xfrm>
            <a:off x="1747875" y="3909743"/>
            <a:ext cx="131286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Journalportal Kommun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421CD6B-657B-618E-6327-184BCC37CDB3}"/>
              </a:ext>
            </a:extLst>
          </p:cNvPr>
          <p:cNvSpPr txBox="1"/>
          <p:nvPr/>
        </p:nvSpPr>
        <p:spPr>
          <a:xfrm>
            <a:off x="1747875" y="4100835"/>
            <a:ext cx="18899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>
                <a:hlinkClick r:id="rId5"/>
              </a:rPr>
              <a:t>Logga in via </a:t>
            </a:r>
          </a:p>
          <a:p>
            <a:pPr algn="l"/>
            <a:r>
              <a:rPr lang="sv-SE" sz="1000" u="sng" dirty="0">
                <a:hlinkClick r:id="rId5"/>
              </a:rPr>
              <a:t>https://fas.regionostergotland.se</a:t>
            </a:r>
            <a:endParaRPr lang="sv-SE" sz="1000" dirty="0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A842E99B-4E3F-FCE4-75C2-2D1F2A4A153E}"/>
              </a:ext>
            </a:extLst>
          </p:cNvPr>
          <p:cNvSpPr/>
          <p:nvPr/>
        </p:nvSpPr>
        <p:spPr>
          <a:xfrm>
            <a:off x="5667829" y="1139371"/>
            <a:ext cx="5631541" cy="1544375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  <a:ea typeface="Times New Roman" panose="02020603050405020304" pitchFamily="18" charset="0"/>
              </a:rPr>
              <a:t>Välj verksamhetsuppdrag beroende på vad du vill göra :</a:t>
            </a:r>
            <a:endParaRPr lang="sv-SE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Provtagning ROS…</a:t>
            </a:r>
            <a:endParaRPr lang="sv-SE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ea typeface="Times New Roman" panose="02020603050405020304" pitchFamily="18" charset="0"/>
              </a:rPr>
              <a:t>Ta ut provtagningsunderlag och skanna prover </a:t>
            </a:r>
            <a:endParaRPr lang="sv-SE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Sjuksköterska kommun…</a:t>
            </a:r>
            <a:r>
              <a:rPr lang="sv-SE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ea typeface="Times New Roman" panose="02020603050405020304" pitchFamily="18" charset="0"/>
              </a:rPr>
              <a:t>Möjlighet läsa svar i ROS</a:t>
            </a:r>
            <a:endParaRPr lang="sv-SE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8444A6F-DA05-B106-D91E-DFA37C2A6E36}"/>
              </a:ext>
            </a:extLst>
          </p:cNvPr>
          <p:cNvSpPr/>
          <p:nvPr/>
        </p:nvSpPr>
        <p:spPr>
          <a:xfrm>
            <a:off x="4113964" y="5465323"/>
            <a:ext cx="312893" cy="40049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042BEE3C-8493-89A1-2854-3EA43A45F219}"/>
              </a:ext>
            </a:extLst>
          </p:cNvPr>
          <p:cNvSpPr/>
          <p:nvPr/>
        </p:nvSpPr>
        <p:spPr>
          <a:xfrm>
            <a:off x="4378152" y="4332513"/>
            <a:ext cx="1521905" cy="31931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572C68F-CA1A-A85B-C822-47F6101A3F01}"/>
              </a:ext>
            </a:extLst>
          </p:cNvPr>
          <p:cNvSpPr/>
          <p:nvPr/>
        </p:nvSpPr>
        <p:spPr>
          <a:xfrm>
            <a:off x="8899695" y="5214174"/>
            <a:ext cx="3051642" cy="1544376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  <a:ea typeface="Times New Roman" panose="02020603050405020304" pitchFamily="18" charset="0"/>
              </a:rPr>
              <a:t>Namnen på verksamhetsuppdragen i bildspelet är exempel. </a:t>
            </a:r>
            <a:r>
              <a:rPr lang="sv-SE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 kan heta lite annorlunda för respektive verksamhet.</a:t>
            </a:r>
          </a:p>
          <a:p>
            <a:r>
              <a:rPr lang="sv-SE" sz="1200" dirty="0">
                <a:solidFill>
                  <a:schemeClr val="tx1"/>
                </a:solidFill>
                <a:ea typeface="Times New Roman" panose="02020603050405020304" pitchFamily="18" charset="0"/>
              </a:rPr>
              <a:t>Gemensam nämnare är att de börjar på något 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a typeface="Times New Roman" panose="02020603050405020304" pitchFamily="18" charset="0"/>
              </a:rPr>
              <a:t>Sjuksköterska kommun...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Provtagning ROS…</a:t>
            </a:r>
          </a:p>
        </p:txBody>
      </p:sp>
    </p:spTree>
    <p:extLst>
      <p:ext uri="{BB962C8B-B14F-4D97-AF65-F5344CB8AC3E}">
        <p14:creationId xmlns:p14="http://schemas.microsoft.com/office/powerpoint/2010/main" val="12790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ADC4E-06DA-2C0B-9379-854B7E9C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Behörigheter med verksamhetsuppdrag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>
                <a:effectLst/>
                <a:ea typeface="Times New Roman" panose="02020603050405020304" pitchFamily="18" charset="0"/>
              </a:rPr>
              <a:t>Provtagning ROS…”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B5EA20-CEF5-4230-1299-42B456AFD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9DC47F-DBC5-48B0-4E21-24E6762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5</a:t>
            </a:fld>
            <a:endParaRPr lang="sv-SE" dirty="0"/>
          </a:p>
        </p:txBody>
      </p:sp>
      <p:pic>
        <p:nvPicPr>
          <p:cNvPr id="8194" name="Bildobjekt 4">
            <a:extLst>
              <a:ext uri="{FF2B5EF4-FFF2-40B4-BE49-F238E27FC236}">
                <a16:creationId xmlns:a16="http://schemas.microsoft.com/office/drawing/2014/main" id="{CF995B7E-1DC6-764A-33D6-F6C9DDA9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807200"/>
            <a:ext cx="8949913" cy="34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B98BFF3-F9CF-9673-B047-C319A4A93883}"/>
              </a:ext>
            </a:extLst>
          </p:cNvPr>
          <p:cNvSpPr/>
          <p:nvPr/>
        </p:nvSpPr>
        <p:spPr>
          <a:xfrm>
            <a:off x="8225501" y="1318177"/>
            <a:ext cx="3256850" cy="232103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Detta verksamhetsuppdrag ska användas för att i ROS skriva ut provtagningsunderlag och skanna prover.</a:t>
            </a:r>
          </a:p>
          <a:p>
            <a:r>
              <a:rPr lang="sv-SE" sz="1600" dirty="0">
                <a:solidFill>
                  <a:schemeClr val="tx1"/>
                </a:solidFill>
              </a:rPr>
              <a:t>Detta görs av kommunerna redan idag, men det måste göras via separat verksamhetsuppdrag i fortsättningen.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7CE9124-7062-C4E7-4BB1-B1C7D43A812D}"/>
              </a:ext>
            </a:extLst>
          </p:cNvPr>
          <p:cNvSpPr/>
          <p:nvPr/>
        </p:nvSpPr>
        <p:spPr>
          <a:xfrm>
            <a:off x="3524139" y="5008123"/>
            <a:ext cx="1062375" cy="2552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0A336F79-AE72-E306-2CC4-A7C94CF999FB}"/>
              </a:ext>
            </a:extLst>
          </p:cNvPr>
          <p:cNvSpPr/>
          <p:nvPr/>
        </p:nvSpPr>
        <p:spPr>
          <a:xfrm>
            <a:off x="6859385" y="5008123"/>
            <a:ext cx="862215" cy="2552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82670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D6640-1B10-8034-1277-1E9CB95C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Behörigheter med verksamhetsuppdrag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>
                <a:effectLst/>
                <a:ea typeface="Times New Roman" panose="02020603050405020304" pitchFamily="18" charset="0"/>
              </a:rPr>
              <a:t> Sjuksköterska kommun …”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4A4B25-7846-E4A3-8630-A52CBA05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Tillgång till nya menyalternativ i ROS : </a:t>
            </a:r>
          </a:p>
          <a:p>
            <a:pPr lvl="1"/>
            <a:r>
              <a:rPr lang="sv-SE" dirty="0"/>
              <a:t>Svarsöversikt, Transfusionsmedicin och Beställningsöversikt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E6E916F-2CEC-8BD5-7824-8B6FC8DE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0864DF3-7B6E-B6D2-B4E8-BAD6FBA9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90" y="2634343"/>
            <a:ext cx="1663966" cy="32314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0251F8-979F-532F-891F-742273DB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7046"/>
            <a:ext cx="5529085" cy="27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D071FBFB-B084-CF23-3E41-0B5D36ACB668}"/>
              </a:ext>
            </a:extLst>
          </p:cNvPr>
          <p:cNvCxnSpPr>
            <a:cxnSpLocks/>
          </p:cNvCxnSpPr>
          <p:nvPr/>
        </p:nvCxnSpPr>
        <p:spPr>
          <a:xfrm>
            <a:off x="7257143" y="5760259"/>
            <a:ext cx="537028" cy="37011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70777163-54C5-C973-8C48-10277F5647F0}"/>
              </a:ext>
            </a:extLst>
          </p:cNvPr>
          <p:cNvCxnSpPr>
            <a:cxnSpLocks/>
          </p:cNvCxnSpPr>
          <p:nvPr/>
        </p:nvCxnSpPr>
        <p:spPr>
          <a:xfrm flipV="1">
            <a:off x="7257143" y="5760259"/>
            <a:ext cx="537028" cy="37011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D9C50043-5FCF-BB1E-F3E8-233A7E29AE99}"/>
              </a:ext>
            </a:extLst>
          </p:cNvPr>
          <p:cNvSpPr txBox="1"/>
          <p:nvPr/>
        </p:nvSpPr>
        <p:spPr>
          <a:xfrm>
            <a:off x="7696449" y="2426101"/>
            <a:ext cx="37527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200" dirty="0"/>
              <a:t>Not: Man kan INTE skriva ut provtagningsunderlag med detta verksamhetsuppdrag. När man har behov av att göra det måste man byta till ”</a:t>
            </a:r>
            <a:r>
              <a:rPr lang="sv-SE" sz="1200" dirty="0">
                <a:effectLst/>
                <a:ea typeface="Times New Roman" panose="02020603050405020304" pitchFamily="18" charset="0"/>
              </a:rPr>
              <a:t>Provtagning ROS kommunal hemsjukvård”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7584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15EBD-F50C-3FA2-4978-53F55C6D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att se provsvar måste man välja </a:t>
            </a:r>
            <a:br>
              <a:rPr lang="sv-SE" dirty="0"/>
            </a:br>
            <a:r>
              <a:rPr lang="sv-SE" dirty="0"/>
              <a:t>”Utökad läsrätt” i ROS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81A1F5-B747-02A8-BE71-8F82607A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552B2-9C45-528B-1063-FE1B3705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A0BF4E8-2246-6AFF-4FE2-6C2E8865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807200"/>
            <a:ext cx="8174944" cy="2961294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908E15B9-1A8E-EF5C-7255-44D95B28E0E2}"/>
              </a:ext>
            </a:extLst>
          </p:cNvPr>
          <p:cNvSpPr/>
          <p:nvPr/>
        </p:nvSpPr>
        <p:spPr>
          <a:xfrm>
            <a:off x="7765908" y="843238"/>
            <a:ext cx="3243178" cy="1833436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För att se provsvar i Svarsöversikten i ROS behöver man välja ”</a:t>
            </a:r>
            <a:r>
              <a:rPr lang="sv-SE" sz="1600" b="1" dirty="0">
                <a:solidFill>
                  <a:schemeClr val="tx1"/>
                </a:solidFill>
              </a:rPr>
              <a:t>Utökad läsrätt</a:t>
            </a:r>
            <a:r>
              <a:rPr lang="sv-SE" sz="1600" dirty="0">
                <a:solidFill>
                  <a:schemeClr val="tx1"/>
                </a:solidFill>
              </a:rPr>
              <a:t>”.</a:t>
            </a:r>
          </a:p>
          <a:p>
            <a:r>
              <a:rPr lang="sv-SE" sz="1600" dirty="0">
                <a:solidFill>
                  <a:schemeClr val="tx1"/>
                </a:solidFill>
              </a:rPr>
              <a:t>Detta förutsätter att patienten gett sitt samtycke till sammanhållen journalföring  (alternativt nödläge)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6E3B9386-7576-DCE8-E0BB-907F2011051F}"/>
              </a:ext>
            </a:extLst>
          </p:cNvPr>
          <p:cNvSpPr/>
          <p:nvPr/>
        </p:nvSpPr>
        <p:spPr>
          <a:xfrm>
            <a:off x="6177213" y="2421420"/>
            <a:ext cx="1010163" cy="25525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0954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57ED4-9DE8-6AD0-5877-301B0CDC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Svarsöversikt – Kumulativ 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A994A-9B04-5FDB-92D6-F818BC44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E54D95-CB53-85EF-0A9A-79D63454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8</a:t>
            </a:fld>
            <a:endParaRPr lang="sv-SE" dirty="0"/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5A6E7979-239F-ECAA-DFED-B127D222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1" y="1807200"/>
            <a:ext cx="10218057" cy="43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553F302-1755-6F2F-9E17-BE80D37B6E71}"/>
              </a:ext>
            </a:extLst>
          </p:cNvPr>
          <p:cNvSpPr/>
          <p:nvPr/>
        </p:nvSpPr>
        <p:spPr>
          <a:xfrm>
            <a:off x="6673593" y="3608328"/>
            <a:ext cx="3791607" cy="2419828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I de fall då svaret ligger utanför referensområdet markeras detta genom att svaret är skriven med </a:t>
            </a:r>
            <a:r>
              <a:rPr lang="sv-SE" sz="1200" dirty="0">
                <a:solidFill>
                  <a:srgbClr val="FF0000"/>
                </a:solidFill>
              </a:rPr>
              <a:t>röd</a:t>
            </a:r>
            <a:r>
              <a:rPr lang="sv-SE" sz="1200" dirty="0">
                <a:solidFill>
                  <a:schemeClr val="tx1"/>
                </a:solidFill>
              </a:rPr>
              <a:t> text samt har en asterisk.</a:t>
            </a:r>
          </a:p>
          <a:p>
            <a:r>
              <a:rPr lang="sv-SE" sz="1200" dirty="0">
                <a:solidFill>
                  <a:schemeClr val="tx1"/>
                </a:solidFill>
              </a:rPr>
              <a:t>I cellerna finns även information om eventuella kommentarer till svaret samt om svaret är kvitterat eller signerat: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En </a:t>
            </a:r>
            <a:r>
              <a:rPr lang="sv-SE" sz="1200" dirty="0">
                <a:solidFill>
                  <a:schemeClr val="bg2"/>
                </a:solidFill>
              </a:rPr>
              <a:t>blå triangel </a:t>
            </a:r>
            <a:r>
              <a:rPr lang="sv-SE" sz="1200" dirty="0">
                <a:solidFill>
                  <a:schemeClr val="tx1"/>
                </a:solidFill>
              </a:rPr>
              <a:t>i övre högra hörnet indikerar att det finns en </a:t>
            </a:r>
            <a:r>
              <a:rPr lang="sv-SE" sz="1200" b="1" i="1" dirty="0">
                <a:solidFill>
                  <a:schemeClr val="tx1"/>
                </a:solidFill>
              </a:rPr>
              <a:t>kommentar</a:t>
            </a:r>
            <a:r>
              <a:rPr lang="sv-SE" sz="1200" i="1" dirty="0">
                <a:solidFill>
                  <a:schemeClr val="tx1"/>
                </a:solidFill>
              </a:rPr>
              <a:t> </a:t>
            </a:r>
            <a:r>
              <a:rPr lang="sv-SE" sz="1200" dirty="0">
                <a:solidFill>
                  <a:schemeClr val="tx1"/>
                </a:solidFill>
              </a:rPr>
              <a:t>till svaret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En </a:t>
            </a:r>
            <a:r>
              <a:rPr lang="sv-SE" sz="1200" i="1" dirty="0">
                <a:solidFill>
                  <a:schemeClr val="tx1"/>
                </a:solidFill>
              </a:rPr>
              <a:t>icke fylld </a:t>
            </a:r>
            <a:r>
              <a:rPr lang="sv-SE" sz="1200" dirty="0">
                <a:solidFill>
                  <a:srgbClr val="00B050"/>
                </a:solidFill>
              </a:rPr>
              <a:t>grön triangel </a:t>
            </a:r>
            <a:r>
              <a:rPr lang="sv-SE" sz="1200" dirty="0">
                <a:solidFill>
                  <a:schemeClr val="tx1"/>
                </a:solidFill>
              </a:rPr>
              <a:t>i nedre högra hörnet indikerar att svaret är </a:t>
            </a:r>
            <a:r>
              <a:rPr lang="sv-SE" sz="1200" b="1" i="1" dirty="0">
                <a:solidFill>
                  <a:schemeClr val="tx1"/>
                </a:solidFill>
              </a:rPr>
              <a:t>kvitterat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En fylld </a:t>
            </a:r>
            <a:r>
              <a:rPr lang="sv-SE" sz="1200" dirty="0">
                <a:solidFill>
                  <a:srgbClr val="00B050"/>
                </a:solidFill>
              </a:rPr>
              <a:t>grön triangel </a:t>
            </a:r>
            <a:r>
              <a:rPr lang="sv-SE" sz="1200" dirty="0">
                <a:solidFill>
                  <a:schemeClr val="tx1"/>
                </a:solidFill>
              </a:rPr>
              <a:t>i nedre högra hörnet indikerar att svaret är </a:t>
            </a:r>
            <a:r>
              <a:rPr lang="sv-SE" sz="1200" b="1" i="1" dirty="0">
                <a:solidFill>
                  <a:schemeClr val="tx1"/>
                </a:solidFill>
              </a:rPr>
              <a:t>signerat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399EA-83FB-EF84-96E3-18ACBE08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Svarsöversikt - Svarsöversikt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03DC7-E9B8-31DD-A2F0-BC62295C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5BDD11-B1C4-02A8-DF09-6C6BD64E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26C-E82B-4A97-B188-95995E087C7D}" type="slidenum">
              <a:rPr lang="sv-SE" smtClean="0"/>
              <a:t>9</a:t>
            </a:fld>
            <a:endParaRPr lang="sv-SE" dirty="0"/>
          </a:p>
        </p:txBody>
      </p:sp>
      <p:pic>
        <p:nvPicPr>
          <p:cNvPr id="4098" name="Bildobjekt 6">
            <a:extLst>
              <a:ext uri="{FF2B5EF4-FFF2-40B4-BE49-F238E27FC236}">
                <a16:creationId xmlns:a16="http://schemas.microsoft.com/office/drawing/2014/main" id="{1C4EC7F8-EA6B-D51B-8B89-78091161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38" y="1807200"/>
            <a:ext cx="8747300" cy="39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17009409-3FD2-850D-B7F7-D020FF67F42F}"/>
              </a:ext>
            </a:extLst>
          </p:cNvPr>
          <p:cNvGrpSpPr/>
          <p:nvPr/>
        </p:nvGrpSpPr>
        <p:grpSpPr>
          <a:xfrm>
            <a:off x="7476310" y="4222581"/>
            <a:ext cx="3791607" cy="1815251"/>
            <a:chOff x="6673593" y="3608328"/>
            <a:chExt cx="3791607" cy="1815251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12F7FF3D-EEDA-9477-34D7-21692216C075}"/>
                </a:ext>
              </a:extLst>
            </p:cNvPr>
            <p:cNvSpPr/>
            <p:nvPr/>
          </p:nvSpPr>
          <p:spPr>
            <a:xfrm>
              <a:off x="6673593" y="3608328"/>
              <a:ext cx="3791607" cy="1815251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200" dirty="0">
                  <a:solidFill>
                    <a:schemeClr val="tx1"/>
                  </a:solidFill>
                </a:rPr>
                <a:t>Olika ikoner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>
                  <a:solidFill>
                    <a:schemeClr val="tx1"/>
                  </a:solidFill>
                </a:rPr>
                <a:t>Ikon provrör: </a:t>
              </a:r>
              <a:r>
                <a:rPr lang="sv-SE" sz="1200" dirty="0" err="1">
                  <a:solidFill>
                    <a:schemeClr val="tx1"/>
                  </a:solidFill>
                </a:rPr>
                <a:t>Provbunden</a:t>
              </a:r>
              <a:r>
                <a:rPr lang="sv-SE" sz="1200" dirty="0">
                  <a:solidFill>
                    <a:schemeClr val="tx1"/>
                  </a:solidFill>
                </a:rPr>
                <a:t> diagnostik - omfattar laboratoriemedicin med klinisk kemi, mikrobiologi, patologi/cytologi samt transfusionsmedicin.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alt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Ikon torso: Patientbunden diagnostik - omfattar röntgen, klinisk fysiologi, nuklearmedicin och neurofysiologi. </a:t>
              </a:r>
              <a:endParaRPr lang="sv-SE" altLang="sv-SE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B5E2564-29F4-D4A6-0AF4-3F2BFCD0D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5328" y="3698012"/>
              <a:ext cx="583133" cy="276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594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6772</TotalTime>
  <Words>489</Words>
  <Application>Microsoft Office PowerPoint</Application>
  <PresentationFormat>Bredbild</PresentationFormat>
  <Paragraphs>78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Roboto Light</vt:lpstr>
      <vt:lpstr>Region Östergötland</vt:lpstr>
      <vt:lpstr>Användarinformation om läsrätt i ROS</vt:lpstr>
      <vt:lpstr>Bakgrund </vt:lpstr>
      <vt:lpstr>Läsrätt i ROS</vt:lpstr>
      <vt:lpstr>Olika verksamhetsuppdrag behöver väljas beroende på  vad man ska göra i ROS</vt:lpstr>
      <vt:lpstr>Behörigheter med verksamhetsuppdrag ”Provtagning ROS…” </vt:lpstr>
      <vt:lpstr>Behörigheter med verksamhetsuppdrag ” Sjuksköterska kommun …” </vt:lpstr>
      <vt:lpstr>För att se provsvar måste man välja  ”Utökad läsrätt” i ROS</vt:lpstr>
      <vt:lpstr>Svarsöversikt – Kumulativ översikt</vt:lpstr>
      <vt:lpstr>Svarsöversikt - Svarsöversikt</vt:lpstr>
      <vt:lpstr>Svarsöversikt -Resistensöversikt</vt:lpstr>
      <vt:lpstr>Transfusionsmedicin</vt:lpstr>
      <vt:lpstr>Beställningsöversikt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Waltersson Kristin</cp:lastModifiedBy>
  <cp:revision>263</cp:revision>
  <dcterms:created xsi:type="dcterms:W3CDTF">2022-01-31T12:20:33Z</dcterms:created>
  <dcterms:modified xsi:type="dcterms:W3CDTF">2023-03-27T09:43:18Z</dcterms:modified>
</cp:coreProperties>
</file>