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73" r:id="rId2"/>
    <p:sldId id="780" r:id="rId3"/>
    <p:sldId id="779" r:id="rId4"/>
    <p:sldId id="803" r:id="rId5"/>
    <p:sldId id="745" r:id="rId6"/>
    <p:sldId id="782" r:id="rId7"/>
    <p:sldId id="783" r:id="rId8"/>
    <p:sldId id="784" r:id="rId9"/>
    <p:sldId id="785" r:id="rId10"/>
    <p:sldId id="804" r:id="rId11"/>
    <p:sldId id="786" r:id="rId12"/>
    <p:sldId id="787" r:id="rId13"/>
    <p:sldId id="806" r:id="rId14"/>
    <p:sldId id="805" r:id="rId15"/>
    <p:sldId id="781" r:id="rId16"/>
    <p:sldId id="789" r:id="rId17"/>
    <p:sldId id="790" r:id="rId18"/>
    <p:sldId id="791" r:id="rId19"/>
    <p:sldId id="794" r:id="rId20"/>
    <p:sldId id="823" r:id="rId21"/>
    <p:sldId id="796" r:id="rId22"/>
    <p:sldId id="798" r:id="rId23"/>
    <p:sldId id="799" r:id="rId24"/>
    <p:sldId id="800" r:id="rId25"/>
    <p:sldId id="797" r:id="rId26"/>
    <p:sldId id="793" r:id="rId27"/>
    <p:sldId id="802" r:id="rId28"/>
    <p:sldId id="807" r:id="rId29"/>
    <p:sldId id="821" r:id="rId30"/>
    <p:sldId id="808" r:id="rId31"/>
    <p:sldId id="809" r:id="rId32"/>
    <p:sldId id="813" r:id="rId33"/>
    <p:sldId id="812" r:id="rId34"/>
    <p:sldId id="814" r:id="rId35"/>
    <p:sldId id="815" r:id="rId36"/>
    <p:sldId id="816" r:id="rId37"/>
    <p:sldId id="810" r:id="rId38"/>
    <p:sldId id="817" r:id="rId39"/>
    <p:sldId id="819" r:id="rId40"/>
    <p:sldId id="822" r:id="rId41"/>
    <p:sldId id="820" r:id="rId42"/>
    <p:sldId id="764" r:id="rId43"/>
    <p:sldId id="788" r:id="rId44"/>
    <p:sldId id="775" r:id="rId4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0478A"/>
    <a:srgbClr val="CC3399"/>
    <a:srgbClr val="FF33CC"/>
    <a:srgbClr val="0050A5"/>
    <a:srgbClr val="0053A5"/>
    <a:srgbClr val="00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89286" autoAdjust="0"/>
  </p:normalViewPr>
  <p:slideViewPr>
    <p:cSldViewPr snapToGrid="0" snapToObjects="1">
      <p:cViewPr varScale="1">
        <p:scale>
          <a:sx n="78" d="100"/>
          <a:sy n="78" d="100"/>
        </p:scale>
        <p:origin x="1632" y="72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2022-04-11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2022-04-11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95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18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55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45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lisa.lio.se/Startsida/For-privata-vardgivare/Regionens-IT-stod-till-andra-vardgivare/Mitt-Vaccin/Checklistor_manualer_rutiner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webb.regionostergotland.se/Startsida/For-privata-vardgivare/Regionens-IT-stod-till-andra-vardgivare/Mitt-Vaccin/" TargetMode="External"/><Relationship Id="rId2" Type="http://schemas.openxmlformats.org/officeDocument/2006/relationships/hyperlink" Target="https://lisa.lio.se/Startsida/For-privata-vardgivare/Regionens-IT-stod-till-andra-vardgivare/Mitt-Vacc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rdgivarwebb.regionostergotland.se/Startsida/Verksamheter/Halso--och-vardutvecklingscentrum/Smittskydd-och-vardhygien/Pagaende-utbrott/Coronainformation-for-externa-vardgivare/Vaccination-covid-19/" TargetMode="External"/><Relationship Id="rId5" Type="http://schemas.openxmlformats.org/officeDocument/2006/relationships/hyperlink" Target="https://elearning.cambio.se/" TargetMode="External"/><Relationship Id="rId4" Type="http://schemas.openxmlformats.org/officeDocument/2006/relationships/hyperlink" Target="https://mittvaccin.se/dokumentatio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dochservice.lio.se/ROSelfService/DefaultNew.aspx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vardgivarwebb.regionostergotland.se/Startsida/For-privata-vardgivare/Regionens-IT-stod-till-andra-vardgivare/Mitt-Vacci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vjournal.mittvaccin.se/index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800" dirty="0" smtClean="0">
                <a:solidFill>
                  <a:schemeClr val="tx1"/>
                </a:solidFill>
              </a:rPr>
              <a:t>Utbildning MittVaccin</a:t>
            </a:r>
            <a:endParaRPr lang="sv-SE" sz="4800" dirty="0">
              <a:solidFill>
                <a:schemeClr val="tx1"/>
              </a:solidFill>
            </a:endParaRPr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0" y="3251200"/>
            <a:ext cx="9144000" cy="83719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Administrera vacciner och saldo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4"/>
    </mc:Choice>
    <mc:Fallback xmlns="">
      <p:transition spd="slow" advTm="92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Inställningar vaccin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Översikt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0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0" y="2179849"/>
            <a:ext cx="8987826" cy="209786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Hitta inställningarna</a:t>
            </a: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607986" y="2830268"/>
            <a:ext cx="1064652" cy="2638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7860489" y="1718119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64055" y="2724791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022310" y="4581658"/>
            <a:ext cx="48049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000" dirty="0" smtClean="0"/>
              <a:t>Välj fliken </a:t>
            </a:r>
            <a:r>
              <a:rPr lang="sv-SE" sz="2000" b="1" dirty="0" smtClean="0"/>
              <a:t>Inställningar</a:t>
            </a:r>
          </a:p>
          <a:p>
            <a:pPr marL="342900" indent="-342900">
              <a:buFontTx/>
              <a:buAutoNum type="arabicPeriod"/>
            </a:pPr>
            <a:r>
              <a:rPr lang="sv-SE" sz="2000" dirty="0" smtClean="0"/>
              <a:t>Välj </a:t>
            </a:r>
            <a:r>
              <a:rPr lang="sv-SE" sz="2000" b="1" dirty="0" smtClean="0"/>
              <a:t>Vacciner</a:t>
            </a:r>
            <a:r>
              <a:rPr lang="sv-SE" sz="2000" dirty="0" smtClean="0"/>
              <a:t> </a:t>
            </a:r>
            <a:r>
              <a:rPr lang="sv-SE" sz="2000" dirty="0"/>
              <a:t>i högermenyn </a:t>
            </a:r>
            <a:r>
              <a:rPr lang="sv-SE" sz="2000" dirty="0" smtClean="0"/>
              <a:t>(förvald)</a:t>
            </a:r>
            <a:endParaRPr lang="sv-SE" sz="2000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7691161" y="2171685"/>
            <a:ext cx="666288" cy="2457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6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2" y="2078180"/>
            <a:ext cx="8757915" cy="4403539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610713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Vacciner – beskrivning av vyn</a:t>
            </a:r>
            <a:endParaRPr lang="sv-SE" sz="3600" dirty="0"/>
          </a:p>
        </p:txBody>
      </p:sp>
      <p:sp>
        <p:nvSpPr>
          <p:cNvPr id="8" name="textruta 7"/>
          <p:cNvSpPr txBox="1"/>
          <p:nvPr/>
        </p:nvSpPr>
        <p:spPr>
          <a:xfrm>
            <a:off x="1417077" y="3984616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428722" y="2868859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2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320791" y="2864051"/>
            <a:ext cx="364235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2. Innan ett nytt vaccin ska ges på mottagningen behöver det läggas till under rubrik </a:t>
            </a:r>
            <a:r>
              <a:rPr lang="sv-SE" sz="1600" b="1" dirty="0" smtClean="0"/>
              <a:t>Lägg till vaccin</a:t>
            </a:r>
            <a:r>
              <a:rPr lang="sv-SE" sz="1600" dirty="0" smtClean="0"/>
              <a:t>. </a:t>
            </a:r>
          </a:p>
          <a:p>
            <a:r>
              <a:rPr lang="sv-SE" sz="1600" dirty="0" smtClean="0"/>
              <a:t>Detta görs bara en gång per vaccin.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224674" y="5291572"/>
            <a:ext cx="605391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3. Listan </a:t>
            </a:r>
            <a:r>
              <a:rPr lang="sv-SE" sz="1600" b="1" dirty="0" smtClean="0"/>
              <a:t>Mottagningens vaccin </a:t>
            </a:r>
            <a:r>
              <a:rPr lang="sv-SE" sz="1600" dirty="0" smtClean="0"/>
              <a:t>innehåller alla vaccin som används på enheten. För varje vaccin visas ingående </a:t>
            </a:r>
            <a:r>
              <a:rPr lang="sv-SE" sz="1600" dirty="0" err="1" smtClean="0"/>
              <a:t>batchers</a:t>
            </a:r>
            <a:r>
              <a:rPr lang="sv-SE" sz="1600" dirty="0" smtClean="0"/>
              <a:t> utgångsdatum och lagersaldo.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445050" y="1398681"/>
            <a:ext cx="631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Vy där man hanterar vilka vaccin som finns på mottagningen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4320791" y="2113740"/>
            <a:ext cx="32066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Generell inställning för ordning på vaccin i snabbvaccinering</a:t>
            </a:r>
            <a:endParaRPr lang="sv-SE" sz="1600" dirty="0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2914650" y="2381636"/>
            <a:ext cx="1397977" cy="236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1417077" y="2441286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1703261" y="6456664"/>
            <a:ext cx="4505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(Inställningarna beskrivs mer i detalj på senare bilder.)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207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" y="2134022"/>
            <a:ext cx="9052194" cy="35223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620987" y="3310402"/>
            <a:ext cx="411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Klicka på pennan till höger på önskat vaccin för </a:t>
            </a:r>
            <a:r>
              <a:rPr lang="sv-SE" sz="1600" dirty="0"/>
              <a:t>att </a:t>
            </a:r>
            <a:r>
              <a:rPr lang="sv-SE" sz="1600" dirty="0" smtClean="0"/>
              <a:t>nå inställningarna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8634202" y="4442528"/>
            <a:ext cx="226577" cy="258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/>
          <p:cNvSpPr>
            <a:spLocks noGrp="1"/>
          </p:cNvSpPr>
          <p:nvPr>
            <p:ph type="title"/>
          </p:nvPr>
        </p:nvSpPr>
        <p:spPr>
          <a:xfrm>
            <a:off x="1382879" y="524414"/>
            <a:ext cx="7099170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200" dirty="0" smtClean="0"/>
              <a:t>Hitta inställningar för specifikt vaccin	</a:t>
            </a:r>
            <a:endParaRPr lang="sv-SE" sz="3200" dirty="0"/>
          </a:p>
        </p:txBody>
      </p:sp>
      <p:cxnSp>
        <p:nvCxnSpPr>
          <p:cNvPr id="6" name="Rak pilkoppling 5"/>
          <p:cNvCxnSpPr>
            <a:stCxn id="10" idx="2"/>
          </p:cNvCxnSpPr>
          <p:nvPr/>
        </p:nvCxnSpPr>
        <p:spPr>
          <a:xfrm>
            <a:off x="6678387" y="3895177"/>
            <a:ext cx="1803662" cy="547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43196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" y="1752404"/>
            <a:ext cx="9029776" cy="479535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Vaccininställningar - översikt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3368727" y="2640834"/>
            <a:ext cx="301574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Här aktiveras snabbvaccinering</a:t>
            </a:r>
            <a:endParaRPr lang="sv-SE" sz="1600" dirty="0"/>
          </a:p>
        </p:txBody>
      </p:sp>
      <p:sp>
        <p:nvSpPr>
          <p:cNvPr id="16" name="textruta 15"/>
          <p:cNvSpPr txBox="1"/>
          <p:nvPr/>
        </p:nvSpPr>
        <p:spPr>
          <a:xfrm>
            <a:off x="3417858" y="5763574"/>
            <a:ext cx="302921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Listan </a:t>
            </a:r>
            <a:r>
              <a:rPr lang="sv-SE" sz="1600" b="1" dirty="0" smtClean="0"/>
              <a:t>Mottagningens vaccin</a:t>
            </a:r>
            <a:endParaRPr lang="sv-SE" sz="1600" b="1" dirty="0"/>
          </a:p>
        </p:txBody>
      </p:sp>
      <p:sp>
        <p:nvSpPr>
          <p:cNvPr id="17" name="textruta 16"/>
          <p:cNvSpPr txBox="1"/>
          <p:nvPr/>
        </p:nvSpPr>
        <p:spPr>
          <a:xfrm>
            <a:off x="3707953" y="3161678"/>
            <a:ext cx="235576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Här lägger man till antal inlevererade doser per </a:t>
            </a:r>
            <a:r>
              <a:rPr lang="sv-SE" sz="1600" dirty="0" err="1" smtClean="0"/>
              <a:t>batchnummer</a:t>
            </a:r>
            <a:endParaRPr lang="sv-SE" sz="1600" dirty="0"/>
          </a:p>
        </p:txBody>
      </p:sp>
      <p:sp>
        <p:nvSpPr>
          <p:cNvPr id="20" name="textruta 19"/>
          <p:cNvSpPr txBox="1"/>
          <p:nvPr/>
        </p:nvSpPr>
        <p:spPr>
          <a:xfrm>
            <a:off x="3439516" y="4090964"/>
            <a:ext cx="33815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Lista över aktuella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. </a:t>
            </a:r>
            <a:br>
              <a:rPr lang="sv-SE" sz="1600" dirty="0" smtClean="0"/>
            </a:br>
            <a:r>
              <a:rPr lang="sv-SE" sz="1600" dirty="0" smtClean="0"/>
              <a:t>Innehåller saldo och utgångsdatum</a:t>
            </a:r>
            <a:endParaRPr lang="sv-SE" sz="1600" dirty="0"/>
          </a:p>
        </p:txBody>
      </p:sp>
      <p:sp>
        <p:nvSpPr>
          <p:cNvPr id="23" name="textruta 22"/>
          <p:cNvSpPr txBox="1"/>
          <p:nvPr/>
        </p:nvSpPr>
        <p:spPr>
          <a:xfrm>
            <a:off x="3749666" y="4733173"/>
            <a:ext cx="238974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Logg över ändringar som gjorts i </a:t>
            </a:r>
            <a:r>
              <a:rPr lang="sv-SE" sz="1600" dirty="0" err="1" smtClean="0"/>
              <a:t>batcherna</a:t>
            </a:r>
            <a:endParaRPr lang="sv-SE" sz="1600" dirty="0"/>
          </a:p>
        </p:txBody>
      </p:sp>
      <p:sp>
        <p:nvSpPr>
          <p:cNvPr id="26" name="textruta 25"/>
          <p:cNvSpPr txBox="1"/>
          <p:nvPr/>
        </p:nvSpPr>
        <p:spPr>
          <a:xfrm>
            <a:off x="3372876" y="2002485"/>
            <a:ext cx="27657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Namn på vaccinprodukt som hanteras just nu</a:t>
            </a:r>
            <a:endParaRPr lang="sv-SE" sz="1600" dirty="0"/>
          </a:p>
        </p:txBody>
      </p:sp>
      <p:sp>
        <p:nvSpPr>
          <p:cNvPr id="27" name="Rektangel 26"/>
          <p:cNvSpPr/>
          <p:nvPr/>
        </p:nvSpPr>
        <p:spPr>
          <a:xfrm>
            <a:off x="436880" y="2275614"/>
            <a:ext cx="1424575" cy="1491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pilkoppling 27"/>
          <p:cNvCxnSpPr>
            <a:stCxn id="26" idx="1"/>
          </p:cNvCxnSpPr>
          <p:nvPr/>
        </p:nvCxnSpPr>
        <p:spPr>
          <a:xfrm flipH="1">
            <a:off x="1921128" y="2294873"/>
            <a:ext cx="1451748" cy="55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/>
          <p:cNvCxnSpPr/>
          <p:nvPr/>
        </p:nvCxnSpPr>
        <p:spPr>
          <a:xfrm flipH="1" flipV="1">
            <a:off x="889908" y="2696462"/>
            <a:ext cx="2478819" cy="113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1440027" y="1363755"/>
            <a:ext cx="461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Vy där man hanterar specifik vaccinprodukt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703261" y="6521979"/>
            <a:ext cx="4505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(Inställningarna beskrivs mer i detalj på senare bilder.)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646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Lägg till &amp; ta bort vaccin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</a:t>
            </a:r>
            <a:r>
              <a:rPr lang="sv-SE" dirty="0" smtClean="0"/>
              <a:t>å mottagningen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9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" y="1998732"/>
            <a:ext cx="8917231" cy="420014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Lägg till vaccin	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5068166" y="2960934"/>
            <a:ext cx="32286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Välj produkt i listan </a:t>
            </a:r>
            <a:r>
              <a:rPr lang="sv-SE" sz="1600" b="1" dirty="0" smtClean="0"/>
              <a:t>Vaccin</a:t>
            </a:r>
            <a:r>
              <a:rPr lang="sv-SE" sz="1600" dirty="0" smtClean="0"/>
              <a:t> - vaccinerna är grupperade per sjukdomsskydd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063469" y="2953593"/>
            <a:ext cx="2840304" cy="32452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382879" y="1466695"/>
            <a:ext cx="5529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lägga till ett nytt vaccin på mottagningen:</a:t>
            </a:r>
          </a:p>
        </p:txBody>
      </p:sp>
    </p:spTree>
    <p:extLst>
      <p:ext uri="{BB962C8B-B14F-4D97-AF65-F5344CB8AC3E}">
        <p14:creationId xmlns:p14="http://schemas.microsoft.com/office/powerpoint/2010/main" val="7003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5" y="2158181"/>
            <a:ext cx="8962908" cy="324159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Lägg till vaccin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4251121" y="3602267"/>
            <a:ext cx="204354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2. Klicka på </a:t>
            </a:r>
            <a:r>
              <a:rPr lang="sv-SE" sz="1600" b="1" dirty="0" smtClean="0"/>
              <a:t>Spara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600956" y="3681876"/>
            <a:ext cx="566442" cy="25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8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" y="2134022"/>
            <a:ext cx="9052194" cy="35223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524279" y="3195280"/>
            <a:ext cx="362440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Vaccinet kan sedan hanteras via listan </a:t>
            </a:r>
            <a:r>
              <a:rPr lang="sv-SE" sz="1600" b="1" dirty="0" smtClean="0"/>
              <a:t>Mottagningens vaccin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634592" y="4442528"/>
            <a:ext cx="7420396" cy="25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/>
          <p:cNvSpPr>
            <a:spLocks noGrp="1"/>
          </p:cNvSpPr>
          <p:nvPr>
            <p:ph type="title"/>
          </p:nvPr>
        </p:nvSpPr>
        <p:spPr>
          <a:xfrm>
            <a:off x="1382879" y="524414"/>
            <a:ext cx="7099170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Lägg till vaccin - resultat		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4969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6" y="1853076"/>
            <a:ext cx="8927691" cy="469141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Ta bort vaccin		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4591141" y="3519756"/>
            <a:ext cx="36244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Om ett vaccin ska tas bort: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Klicka på den röda stopp-ikonen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Bekräfta med </a:t>
            </a:r>
            <a:r>
              <a:rPr lang="sv-SE" sz="1600" b="1" dirty="0" smtClean="0"/>
              <a:t>OK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605879" y="4652921"/>
            <a:ext cx="299405" cy="25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4682668" y="2377635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226980" y="4542534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443524" y="420130"/>
            <a:ext cx="346176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Tips! Vaccin kan tas bort från snabbvaccineringsflödet (om detta används) istället för att tas bort från mottagningens vaccin</a:t>
            </a:r>
            <a:endParaRPr lang="sv-S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0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Utbildningsmaterialet innehåller bilder med personnummer. Dessa personnummer tillhör testpatienter och får endast användas i </a:t>
            </a:r>
            <a:r>
              <a:rPr lang="sv-SE" dirty="0" err="1" smtClean="0"/>
              <a:t>MittVaccins</a:t>
            </a:r>
            <a:r>
              <a:rPr lang="sv-SE" dirty="0" smtClean="0"/>
              <a:t> testmiljö.</a:t>
            </a:r>
          </a:p>
          <a:p>
            <a:r>
              <a:rPr lang="sv-SE" dirty="0" smtClean="0"/>
              <a:t>Materialet vänder sig till sjuksköterskor och läkare som administrerar mottagningens vacciner samt lagersaldo.</a:t>
            </a:r>
          </a:p>
          <a:p>
            <a:r>
              <a:rPr lang="sv-SE" dirty="0" smtClean="0"/>
              <a:t>Instruktionerna </a:t>
            </a:r>
            <a:r>
              <a:rPr lang="sv-SE" dirty="0"/>
              <a:t>är inte anpassade efter någon särskild riktlinje/rutin utan beskriver hur applikationen </a:t>
            </a:r>
            <a:r>
              <a:rPr lang="sv-SE" dirty="0" smtClean="0"/>
              <a:t>fungerar.</a:t>
            </a:r>
            <a:endParaRPr lang="sv-SE" dirty="0"/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utbildningsmaterialet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1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8" y="2019294"/>
            <a:ext cx="8564336" cy="266313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Ta bort vaccin - resultat		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1213917" y="4930911"/>
            <a:ext cx="69830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Det går nu inte att komma åt inställningar eller </a:t>
            </a:r>
            <a:r>
              <a:rPr lang="sv-SE" sz="1600" dirty="0"/>
              <a:t>h</a:t>
            </a:r>
            <a:r>
              <a:rPr lang="sv-SE" sz="1600" dirty="0" smtClean="0"/>
              <a:t>istorik för vaccinet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Om vaccinet läggs till på nytt finns </a:t>
            </a:r>
            <a:r>
              <a:rPr lang="sv-SE" sz="1600" dirty="0" err="1" smtClean="0"/>
              <a:t>batchernas</a:t>
            </a:r>
            <a:r>
              <a:rPr lang="sv-SE" sz="1600" dirty="0" smtClean="0"/>
              <a:t> historik kvar i listan </a:t>
            </a:r>
            <a:r>
              <a:rPr lang="sv-SE" sz="1600" b="1" dirty="0" smtClean="0"/>
              <a:t>Logg</a:t>
            </a:r>
          </a:p>
        </p:txBody>
      </p:sp>
    </p:spTree>
    <p:extLst>
      <p:ext uri="{BB962C8B-B14F-4D97-AF65-F5344CB8AC3E}">
        <p14:creationId xmlns:p14="http://schemas.microsoft.com/office/powerpoint/2010/main" val="26391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Snabbvaccinering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Aktivera och ändra ordning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6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5" y="2026389"/>
            <a:ext cx="4206552" cy="227490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3" y="2911289"/>
            <a:ext cx="5527337" cy="208149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200" dirty="0" smtClean="0"/>
              <a:t>Inställningar för Snabbvaccinering 		</a:t>
            </a:r>
            <a:endParaRPr lang="sv-SE" sz="3200" dirty="0"/>
          </a:p>
        </p:txBody>
      </p:sp>
      <p:sp>
        <p:nvSpPr>
          <p:cNvPr id="10" name="textruta 9"/>
          <p:cNvSpPr txBox="1"/>
          <p:nvPr/>
        </p:nvSpPr>
        <p:spPr>
          <a:xfrm>
            <a:off x="1068150" y="5221221"/>
            <a:ext cx="329345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För att ett vaccin ska kunna användas i Snabbvaccinerings-flödet behöver det aktiveras. </a:t>
            </a:r>
          </a:p>
          <a:p>
            <a:r>
              <a:rPr lang="sv-SE" sz="1600" dirty="0" smtClean="0"/>
              <a:t>Detta görs i respektive vaccins inställningar.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1755545" y="4026163"/>
            <a:ext cx="801538" cy="25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3582996" y="3696165"/>
            <a:ext cx="1349468" cy="6051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610776" y="5221221"/>
            <a:ext cx="43875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Ordningen </a:t>
            </a:r>
            <a:r>
              <a:rPr lang="sv-SE" sz="1600" dirty="0"/>
              <a:t>i</a:t>
            </a:r>
            <a:r>
              <a:rPr lang="sv-SE" sz="1600" dirty="0" smtClean="0"/>
              <a:t> snabbvaccinlistan kan ändras (Först = förvald) </a:t>
            </a:r>
          </a:p>
          <a:p>
            <a:r>
              <a:rPr lang="sv-SE" sz="1600" dirty="0" smtClean="0"/>
              <a:t>Detta görs i en vaccingemensam inställning.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1382879" y="1357840"/>
            <a:ext cx="308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Vad styrs av inställningarna?</a:t>
            </a:r>
            <a:endParaRPr lang="sv-SE" dirty="0"/>
          </a:p>
        </p:txBody>
      </p:sp>
      <p:cxnSp>
        <p:nvCxnSpPr>
          <p:cNvPr id="14" name="Rak pilkoppling 13"/>
          <p:cNvCxnSpPr/>
          <p:nvPr/>
        </p:nvCxnSpPr>
        <p:spPr>
          <a:xfrm flipV="1">
            <a:off x="3802594" y="4520595"/>
            <a:ext cx="71070" cy="851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 flipH="1" flipV="1">
            <a:off x="4457799" y="4224042"/>
            <a:ext cx="875704" cy="997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" y="2134022"/>
            <a:ext cx="9052194" cy="35223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391211" y="3685672"/>
            <a:ext cx="36729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Klicka på pennan till höger på raden för </a:t>
            </a:r>
            <a:r>
              <a:rPr lang="sv-SE" sz="1600" dirty="0"/>
              <a:t>att nå inställningarna för </a:t>
            </a:r>
            <a:r>
              <a:rPr lang="sv-SE" sz="1600" dirty="0" smtClean="0"/>
              <a:t>vaccinet 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8634202" y="4442528"/>
            <a:ext cx="226577" cy="258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/>
          <p:cNvSpPr>
            <a:spLocks noGrp="1"/>
          </p:cNvSpPr>
          <p:nvPr>
            <p:ph type="title"/>
          </p:nvPr>
        </p:nvSpPr>
        <p:spPr>
          <a:xfrm>
            <a:off x="1382879" y="524414"/>
            <a:ext cx="7099170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Aktivera snabbvaccinering	</a:t>
            </a:r>
            <a:endParaRPr lang="sv-SE" sz="3600" dirty="0"/>
          </a:p>
        </p:txBody>
      </p:sp>
      <p:sp>
        <p:nvSpPr>
          <p:cNvPr id="7" name="textruta 6"/>
          <p:cNvSpPr txBox="1"/>
          <p:nvPr/>
        </p:nvSpPr>
        <p:spPr>
          <a:xfrm>
            <a:off x="8250584" y="4441536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20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7" y="1789861"/>
            <a:ext cx="8334375" cy="423862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Aktivera snabbvaccinering	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5364688" y="3226827"/>
            <a:ext cx="33650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2. Bocka för </a:t>
            </a:r>
            <a:r>
              <a:rPr lang="sv-SE" sz="1600" b="1" dirty="0" smtClean="0"/>
              <a:t>Snabbvaccin</a:t>
            </a:r>
          </a:p>
          <a:p>
            <a:r>
              <a:rPr lang="sv-SE" sz="1600" dirty="0"/>
              <a:t>3</a:t>
            </a:r>
            <a:r>
              <a:rPr lang="sv-SE" sz="1600" dirty="0" smtClean="0"/>
              <a:t>. Klicka på </a:t>
            </a:r>
            <a:r>
              <a:rPr lang="sv-SE" sz="1600" b="1" dirty="0" smtClean="0"/>
              <a:t>Spara</a:t>
            </a:r>
          </a:p>
          <a:p>
            <a:endParaRPr lang="sv-SE" sz="1600" b="1" dirty="0" smtClean="0"/>
          </a:p>
          <a:p>
            <a:r>
              <a:rPr lang="sv-SE" sz="1600" b="1" dirty="0" smtClean="0"/>
              <a:t>Resultat: </a:t>
            </a:r>
            <a:r>
              <a:rPr lang="sv-SE" sz="1600" dirty="0" smtClean="0"/>
              <a:t>Nu kan vaccinet användas i Snabbvaccineringsflödet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2338599" y="3714245"/>
            <a:ext cx="1262357" cy="25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301286" y="3972561"/>
            <a:ext cx="861434" cy="316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938200" y="3931306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952733" y="3675235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0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" y="2134022"/>
            <a:ext cx="9052194" cy="35223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200" dirty="0" smtClean="0"/>
              <a:t>Ändra ordning på vaccin i snabbvaccineringslistan</a:t>
            </a:r>
            <a:endParaRPr lang="sv-SE" sz="3200" dirty="0"/>
          </a:p>
        </p:txBody>
      </p:sp>
      <p:sp>
        <p:nvSpPr>
          <p:cNvPr id="10" name="textruta 9"/>
          <p:cNvSpPr txBox="1"/>
          <p:nvPr/>
        </p:nvSpPr>
        <p:spPr>
          <a:xfrm>
            <a:off x="2943875" y="2409597"/>
            <a:ext cx="36729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Klicka på knappen </a:t>
            </a:r>
            <a:br>
              <a:rPr lang="sv-SE" sz="1600" dirty="0" smtClean="0"/>
            </a:br>
            <a:r>
              <a:rPr lang="sv-SE" sz="1600" b="1" dirty="0" smtClean="0"/>
              <a:t>Ändra ordning i Snabbvaccinering</a:t>
            </a:r>
            <a:endParaRPr lang="sv-SE" sz="1600" b="1" dirty="0"/>
          </a:p>
        </p:txBody>
      </p:sp>
      <p:sp>
        <p:nvSpPr>
          <p:cNvPr id="12" name="Rektangel 11"/>
          <p:cNvSpPr/>
          <p:nvPr/>
        </p:nvSpPr>
        <p:spPr>
          <a:xfrm>
            <a:off x="1634591" y="2573268"/>
            <a:ext cx="1238082" cy="2589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13" y="3800981"/>
            <a:ext cx="4276725" cy="280035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493971" y="4936536"/>
            <a:ext cx="288258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I </a:t>
            </a:r>
            <a:r>
              <a:rPr lang="sv-SE" sz="1600" dirty="0"/>
              <a:t>fönstret som </a:t>
            </a:r>
            <a:r>
              <a:rPr lang="sv-SE" sz="1600" dirty="0" smtClean="0"/>
              <a:t>öppnas:</a:t>
            </a:r>
            <a:endParaRPr lang="sv-SE" sz="1600" b="1" dirty="0"/>
          </a:p>
          <a:p>
            <a:r>
              <a:rPr lang="sv-SE" sz="1600" dirty="0" smtClean="0"/>
              <a:t>2. Ändra ordningen med hjälp av de gröna pilarna</a:t>
            </a:r>
          </a:p>
          <a:p>
            <a:r>
              <a:rPr lang="sv-SE" sz="1600" dirty="0" smtClean="0"/>
              <a:t>3. Stäng fönstret med krysset</a:t>
            </a:r>
            <a:endParaRPr lang="sv-SE" sz="1600" dirty="0"/>
          </a:p>
        </p:txBody>
      </p:sp>
      <p:sp>
        <p:nvSpPr>
          <p:cNvPr id="9" name="Rektangel 8"/>
          <p:cNvSpPr/>
          <p:nvPr/>
        </p:nvSpPr>
        <p:spPr>
          <a:xfrm>
            <a:off x="4394343" y="4904168"/>
            <a:ext cx="590351" cy="10546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>
            <a:off x="2395242" y="2888857"/>
            <a:ext cx="153749" cy="1351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Hantera </a:t>
            </a:r>
            <a:r>
              <a:rPr lang="sv-SE" sz="4000" dirty="0" err="1" smtClean="0"/>
              <a:t>batcher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Lägg till </a:t>
            </a:r>
            <a:r>
              <a:rPr lang="sv-SE" dirty="0" err="1" smtClean="0"/>
              <a:t>batch</a:t>
            </a:r>
            <a:r>
              <a:rPr lang="sv-SE" dirty="0" smtClean="0"/>
              <a:t> och doser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" y="2134022"/>
            <a:ext cx="9052194" cy="35223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Hantera </a:t>
            </a:r>
            <a:r>
              <a:rPr lang="sv-SE" sz="3600" dirty="0" err="1" smtClean="0"/>
              <a:t>batcher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5091988" y="3602789"/>
            <a:ext cx="38798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Klicka på pennan till höger på raden för </a:t>
            </a:r>
            <a:r>
              <a:rPr lang="sv-SE" sz="1600" dirty="0"/>
              <a:t>att nå inställningarna för </a:t>
            </a:r>
            <a:r>
              <a:rPr lang="sv-SE" sz="1600" dirty="0" smtClean="0"/>
              <a:t>aktuellt vaccin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8634202" y="4442528"/>
            <a:ext cx="226577" cy="258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440027" y="1363755"/>
            <a:ext cx="645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Batcher</a:t>
            </a:r>
            <a:r>
              <a:rPr lang="sv-SE" dirty="0"/>
              <a:t> hanteras alltid i inställningarna för respektive </a:t>
            </a:r>
            <a:r>
              <a:rPr lang="sv-SE" dirty="0" smtClean="0"/>
              <a:t>vaccin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23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601"/>
            <a:ext cx="8962148" cy="370626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Lägga till </a:t>
            </a:r>
            <a:r>
              <a:rPr lang="sv-SE" sz="3600" dirty="0" err="1" smtClean="0"/>
              <a:t>batch</a:t>
            </a:r>
            <a:r>
              <a:rPr lang="sv-SE" sz="3600" dirty="0" smtClean="0"/>
              <a:t> och doser</a:t>
            </a:r>
            <a:endParaRPr lang="sv-SE" sz="3600" dirty="0"/>
          </a:p>
        </p:txBody>
      </p:sp>
      <p:sp>
        <p:nvSpPr>
          <p:cNvPr id="6" name="Rektangel 5"/>
          <p:cNvSpPr/>
          <p:nvPr/>
        </p:nvSpPr>
        <p:spPr>
          <a:xfrm>
            <a:off x="1679033" y="4588329"/>
            <a:ext cx="2721516" cy="10947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4400549" y="2290981"/>
            <a:ext cx="4082143" cy="2385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Välj den </a:t>
            </a:r>
            <a:r>
              <a:rPr lang="sv-SE" sz="1600" dirty="0" err="1" smtClean="0"/>
              <a:t>batch</a:t>
            </a:r>
            <a:r>
              <a:rPr lang="sv-SE" sz="1600" dirty="0" smtClean="0"/>
              <a:t> som inlevererat vaccin tillhör, i </a:t>
            </a:r>
            <a:r>
              <a:rPr lang="sv-SE" sz="1600" b="1" dirty="0" smtClean="0"/>
              <a:t>Lista från LV</a:t>
            </a:r>
          </a:p>
          <a:p>
            <a:endParaRPr lang="sv-SE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I listan visas tillgängliga </a:t>
            </a:r>
            <a:r>
              <a:rPr lang="sv-SE" sz="1300" dirty="0" err="1" smtClean="0"/>
              <a:t>batcher</a:t>
            </a:r>
            <a:r>
              <a:rPr lang="sv-SE" sz="1300" dirty="0" smtClean="0"/>
              <a:t> med tillhörande utgångsdatum.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Listan uppdateras av leverantören så fort nya </a:t>
            </a:r>
            <a:r>
              <a:rPr lang="sv-SE" sz="1300" dirty="0" err="1" smtClean="0"/>
              <a:t>batchnummer</a:t>
            </a:r>
            <a:r>
              <a:rPr lang="sv-SE" sz="1300" dirty="0" smtClean="0"/>
              <a:t> levereras ut från tillverkarna.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Om aktuellt </a:t>
            </a:r>
            <a:r>
              <a:rPr lang="sv-SE" sz="1300" dirty="0" err="1" smtClean="0"/>
              <a:t>batchnummer</a:t>
            </a:r>
            <a:r>
              <a:rPr lang="sv-SE" sz="1300" dirty="0" smtClean="0"/>
              <a:t> saknas i listan – lägg ärende till Stöd &amp; service. </a:t>
            </a:r>
            <a:endParaRPr lang="sv-SE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För att visa utgångna </a:t>
            </a:r>
            <a:r>
              <a:rPr lang="sv-SE" sz="1300" dirty="0" err="1" smtClean="0"/>
              <a:t>batcher</a:t>
            </a:r>
            <a:r>
              <a:rPr lang="sv-SE" sz="1300" dirty="0" smtClean="0"/>
              <a:t>, bocka för </a:t>
            </a:r>
            <a:r>
              <a:rPr lang="sv-SE" sz="1300" i="1" dirty="0" smtClean="0"/>
              <a:t>Visa utgångna </a:t>
            </a:r>
            <a:r>
              <a:rPr lang="sv-SE" sz="1300" i="1" dirty="0" err="1" smtClean="0"/>
              <a:t>batchnummer</a:t>
            </a:r>
            <a:endParaRPr lang="sv-SE" sz="13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1382878" y="4519459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0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Lägga till </a:t>
            </a:r>
            <a:r>
              <a:rPr lang="sv-SE" sz="3600" dirty="0" err="1" smtClean="0"/>
              <a:t>batch</a:t>
            </a:r>
            <a:r>
              <a:rPr lang="sv-SE" sz="3600" dirty="0" smtClean="0"/>
              <a:t> och doser</a:t>
            </a:r>
            <a:endParaRPr lang="sv-SE" sz="36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44" y="2237349"/>
            <a:ext cx="6872485" cy="15233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textruta 12"/>
          <p:cNvSpPr txBox="1"/>
          <p:nvPr/>
        </p:nvSpPr>
        <p:spPr>
          <a:xfrm>
            <a:off x="3593223" y="3052661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592631" y="3081814"/>
            <a:ext cx="966998" cy="309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788144" y="3957233"/>
            <a:ext cx="4330863" cy="2385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/>
              <a:t>2. Fyll i </a:t>
            </a:r>
            <a:r>
              <a:rPr lang="sv-SE" sz="1600" dirty="0" smtClean="0"/>
              <a:t>antal </a:t>
            </a:r>
            <a:r>
              <a:rPr lang="sv-SE" sz="1600" b="1" dirty="0" smtClean="0"/>
              <a:t>doser </a:t>
            </a:r>
            <a:r>
              <a:rPr lang="sv-SE" sz="1600" dirty="0" smtClean="0"/>
              <a:t>ni fått av </a:t>
            </a:r>
            <a:r>
              <a:rPr lang="sv-SE" sz="1600" dirty="0" err="1" smtClean="0"/>
              <a:t>batchen</a:t>
            </a:r>
            <a:r>
              <a:rPr lang="sv-SE" sz="1600" dirty="0" smtClean="0"/>
              <a:t> 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Om vaccinet inte levereras i </a:t>
            </a:r>
            <a:r>
              <a:rPr lang="sv-SE" sz="1300" dirty="0" err="1" smtClean="0"/>
              <a:t>endosförpackningar</a:t>
            </a:r>
            <a:r>
              <a:rPr lang="sv-SE" sz="1300" dirty="0" smtClean="0"/>
              <a:t>, multipliceras antalet ampuller med det antal doser som man kan få ut ur ampullen.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Om samma vaccinprodukt ges i olika doseringar behöver man göra en estimering (eller beräkna efter den minsta doseringen och justera saldot ofta).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 smtClean="0"/>
              <a:t>I båda dessa fall behöver saldot sedan justeras enligt lokal rutin för att matcha det fysiska vaccinsaldot.</a:t>
            </a:r>
            <a:endParaRPr lang="sv-SE" sz="1300" dirty="0"/>
          </a:p>
        </p:txBody>
      </p:sp>
      <p:sp>
        <p:nvSpPr>
          <p:cNvPr id="18" name="textruta 17"/>
          <p:cNvSpPr txBox="1"/>
          <p:nvPr/>
        </p:nvSpPr>
        <p:spPr>
          <a:xfrm>
            <a:off x="5381201" y="3957233"/>
            <a:ext cx="20193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3. Klicka på </a:t>
            </a:r>
            <a:r>
              <a:rPr lang="sv-SE" sz="1600" b="1" dirty="0" smtClean="0"/>
              <a:t>Spara</a:t>
            </a:r>
            <a:endParaRPr lang="sv-SE" sz="1600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6390851" y="3359070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20" name="Rektangel 19"/>
          <p:cNvSpPr/>
          <p:nvPr/>
        </p:nvSpPr>
        <p:spPr>
          <a:xfrm>
            <a:off x="5682342" y="3421993"/>
            <a:ext cx="674915" cy="3095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40972" y="1789861"/>
            <a:ext cx="7029450" cy="4086489"/>
          </a:xfrm>
        </p:spPr>
        <p:txBody>
          <a:bodyPr>
            <a:normAutofit lnSpcReduction="10000"/>
          </a:bodyPr>
          <a:lstStyle/>
          <a:p>
            <a:pPr marL="547688" indent="-457200">
              <a:buFont typeface="+mj-lt"/>
              <a:buAutoNum type="arabicPeriod"/>
            </a:pPr>
            <a:r>
              <a:rPr lang="sv-SE" dirty="0" smtClean="0"/>
              <a:t>Uppdrag, behörighet &amp; inloggning</a:t>
            </a:r>
          </a:p>
          <a:p>
            <a:pPr marL="547688" indent="-457200">
              <a:buFont typeface="+mj-lt"/>
              <a:buAutoNum type="arabicPeriod"/>
            </a:pPr>
            <a:r>
              <a:rPr lang="sv-SE" dirty="0" smtClean="0"/>
              <a:t>Inställningar vaccin - översikt</a:t>
            </a:r>
          </a:p>
          <a:p>
            <a:pPr marL="547688" indent="-457200">
              <a:buFont typeface="+mj-lt"/>
              <a:buAutoNum type="arabicPeriod"/>
            </a:pPr>
            <a:r>
              <a:rPr lang="sv-SE" dirty="0" smtClean="0"/>
              <a:t>Hantera vaccin</a:t>
            </a:r>
          </a:p>
          <a:p>
            <a:pPr marL="847725" lvl="1" indent="-457200">
              <a:buFont typeface="+mj-lt"/>
              <a:buAutoNum type="alphaLcPeriod"/>
            </a:pPr>
            <a:r>
              <a:rPr lang="sv-SE" dirty="0" smtClean="0"/>
              <a:t>Lägg </a:t>
            </a:r>
            <a:r>
              <a:rPr lang="sv-SE" dirty="0"/>
              <a:t>till vaccin</a:t>
            </a:r>
          </a:p>
          <a:p>
            <a:pPr marL="847725" lvl="1" indent="-457200">
              <a:buFont typeface="+mj-lt"/>
              <a:buAutoNum type="alphaLcPeriod"/>
            </a:pPr>
            <a:r>
              <a:rPr lang="sv-SE" dirty="0"/>
              <a:t>Ta bort </a:t>
            </a:r>
            <a:r>
              <a:rPr lang="sv-SE" dirty="0" smtClean="0"/>
              <a:t>vaccin</a:t>
            </a:r>
          </a:p>
          <a:p>
            <a:pPr marL="547688" indent="-457200">
              <a:buFont typeface="+mj-lt"/>
              <a:buAutoNum type="arabicPeriod"/>
            </a:pPr>
            <a:r>
              <a:rPr lang="sv-SE" dirty="0" smtClean="0"/>
              <a:t>Inställningar för Snabbvaccinering</a:t>
            </a:r>
          </a:p>
          <a:p>
            <a:pPr marL="547688" indent="-457200">
              <a:buFont typeface="+mj-lt"/>
              <a:buAutoNum type="arabicPeriod"/>
            </a:pPr>
            <a:r>
              <a:rPr lang="sv-SE" dirty="0" smtClean="0"/>
              <a:t>Hantera </a:t>
            </a:r>
            <a:r>
              <a:rPr lang="sv-SE" dirty="0" err="1" smtClean="0"/>
              <a:t>batcher</a:t>
            </a:r>
            <a:endParaRPr lang="sv-SE" dirty="0" smtClean="0"/>
          </a:p>
          <a:p>
            <a:pPr marL="847725" lvl="1" indent="-457200">
              <a:buFont typeface="+mj-lt"/>
              <a:buAutoNum type="alphaLcPeriod"/>
            </a:pPr>
            <a:r>
              <a:rPr lang="sv-SE" dirty="0" smtClean="0"/>
              <a:t>Lägg </a:t>
            </a:r>
            <a:r>
              <a:rPr lang="sv-SE" dirty="0"/>
              <a:t>till </a:t>
            </a:r>
            <a:r>
              <a:rPr lang="sv-SE" dirty="0" err="1" smtClean="0"/>
              <a:t>batch</a:t>
            </a:r>
            <a:r>
              <a:rPr lang="sv-SE" dirty="0" smtClean="0"/>
              <a:t> och doser</a:t>
            </a:r>
          </a:p>
          <a:p>
            <a:pPr marL="847725" lvl="1" indent="-457200">
              <a:buFont typeface="+mj-lt"/>
              <a:buAutoNum type="alphaLcPeriod"/>
            </a:pPr>
            <a:r>
              <a:rPr lang="sv-SE" dirty="0" smtClean="0"/>
              <a:t>Justera </a:t>
            </a:r>
            <a:r>
              <a:rPr lang="sv-SE" dirty="0" err="1" smtClean="0"/>
              <a:t>batch</a:t>
            </a:r>
            <a:endParaRPr lang="sv-SE" dirty="0" smtClean="0"/>
          </a:p>
          <a:p>
            <a:pPr marL="847725" lvl="1" indent="-457200">
              <a:buFont typeface="+mj-lt"/>
              <a:buAutoNum type="alphaLcPeriod"/>
            </a:pPr>
            <a:r>
              <a:rPr lang="sv-SE" dirty="0" smtClean="0"/>
              <a:t>Tomma </a:t>
            </a:r>
            <a:r>
              <a:rPr lang="sv-SE" dirty="0" err="1" smtClean="0"/>
              <a:t>batcher</a:t>
            </a:r>
            <a:r>
              <a:rPr lang="sv-SE" dirty="0" smtClean="0"/>
              <a:t> - ta bort </a:t>
            </a:r>
            <a:r>
              <a:rPr lang="sv-SE" dirty="0" err="1" smtClean="0"/>
              <a:t>batch</a:t>
            </a:r>
            <a:endParaRPr lang="sv-SE" dirty="0" smtClean="0"/>
          </a:p>
          <a:p>
            <a:pPr marL="547688" indent="-457200">
              <a:buFont typeface="+mj-lt"/>
              <a:buAutoNum type="arabicPeriod"/>
            </a:pPr>
            <a:r>
              <a:rPr lang="sv-SE" dirty="0" smtClean="0"/>
              <a:t>Mer information</a:t>
            </a:r>
            <a:endParaRPr lang="sv-SE" dirty="0"/>
          </a:p>
          <a:p>
            <a:pPr marL="847725" lvl="1" indent="-457200">
              <a:buFont typeface="+mj-lt"/>
              <a:buAutoNum type="alphaLcPeriod"/>
            </a:pPr>
            <a:endParaRPr lang="sv-SE" dirty="0"/>
          </a:p>
          <a:p>
            <a:pPr marL="847725" lvl="1" indent="-457200">
              <a:buFont typeface="+mj-lt"/>
              <a:buAutoNum type="alphaLcPeriod"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30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7" y="2392136"/>
            <a:ext cx="8810029" cy="4313428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Lägga till </a:t>
            </a:r>
            <a:r>
              <a:rPr lang="sv-SE" sz="3600" dirty="0" err="1" smtClean="0"/>
              <a:t>batch</a:t>
            </a:r>
            <a:r>
              <a:rPr lang="sv-SE" sz="3600" dirty="0" smtClean="0"/>
              <a:t> och doser - </a:t>
            </a:r>
            <a:r>
              <a:rPr lang="sv-SE" sz="3600" dirty="0"/>
              <a:t>r</a:t>
            </a:r>
            <a:r>
              <a:rPr lang="sv-SE" sz="3600" dirty="0" smtClean="0"/>
              <a:t>esultat</a:t>
            </a:r>
            <a:endParaRPr lang="sv-SE" sz="3600" dirty="0"/>
          </a:p>
        </p:txBody>
      </p:sp>
      <p:sp>
        <p:nvSpPr>
          <p:cNvPr id="6" name="Rektangel 5"/>
          <p:cNvSpPr/>
          <p:nvPr/>
        </p:nvSpPr>
        <p:spPr>
          <a:xfrm>
            <a:off x="1382878" y="5596414"/>
            <a:ext cx="7418221" cy="1583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031532" y="5499090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4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1023179" y="6224343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6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356771" y="1932737"/>
            <a:ext cx="4277829" cy="1184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4. Listan </a:t>
            </a:r>
            <a:r>
              <a:rPr lang="sv-SE" sz="1600" b="1" dirty="0" err="1" smtClean="0"/>
              <a:t>Batcher</a:t>
            </a:r>
            <a:r>
              <a:rPr lang="sv-SE" sz="1600" b="1" dirty="0" smtClean="0"/>
              <a:t> </a:t>
            </a:r>
            <a:r>
              <a:rPr lang="sv-SE" sz="1600" dirty="0" smtClean="0"/>
              <a:t>uppdateras med det nya </a:t>
            </a:r>
            <a:r>
              <a:rPr lang="sv-SE" sz="1600" dirty="0" err="1" smtClean="0"/>
              <a:t>batchnumret</a:t>
            </a:r>
            <a:r>
              <a:rPr lang="sv-SE" sz="1600" dirty="0" smtClean="0"/>
              <a:t> och doserna</a:t>
            </a:r>
            <a:endParaRPr lang="sv-SE" sz="1600" b="1" dirty="0" smtClean="0"/>
          </a:p>
          <a:p>
            <a:r>
              <a:rPr lang="sv-SE" sz="1300" dirty="0" smtClean="0"/>
              <a:t>Om samma </a:t>
            </a:r>
            <a:r>
              <a:rPr lang="sv-SE" sz="1300" dirty="0" err="1" smtClean="0"/>
              <a:t>batch</a:t>
            </a:r>
            <a:r>
              <a:rPr lang="sv-SE" sz="1300" dirty="0" smtClean="0"/>
              <a:t> använts på enheten tidigare kommer de nya doserna automatiskt att adderas till befintligt saldo på raden för </a:t>
            </a:r>
            <a:r>
              <a:rPr lang="sv-SE" sz="1300" dirty="0" err="1" smtClean="0"/>
              <a:t>batchen</a:t>
            </a:r>
            <a:r>
              <a:rPr lang="sv-SE" sz="1300" dirty="0" smtClean="0"/>
              <a:t>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382877" y="6309148"/>
            <a:ext cx="7418221" cy="1896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4356771" y="4084407"/>
            <a:ext cx="4158579" cy="1184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6. Listan </a:t>
            </a:r>
            <a:r>
              <a:rPr lang="sv-SE" sz="1600" b="1" dirty="0" smtClean="0"/>
              <a:t>Logg </a:t>
            </a:r>
            <a:r>
              <a:rPr lang="sv-SE" sz="1600" dirty="0" smtClean="0"/>
              <a:t>uppdateras med information om ändringen som gjorts</a:t>
            </a:r>
          </a:p>
          <a:p>
            <a:r>
              <a:rPr lang="sv-SE" sz="1300" dirty="0" smtClean="0"/>
              <a:t>Loggen innehåller information om datum för ändringen, vem som gjort den, </a:t>
            </a:r>
            <a:r>
              <a:rPr lang="sv-SE" sz="1300" dirty="0" err="1" smtClean="0"/>
              <a:t>batchnummer</a:t>
            </a:r>
            <a:r>
              <a:rPr lang="sv-SE" sz="1300" dirty="0" smtClean="0"/>
              <a:t>, saldo, förändring, vald orsak samt eventuell kommentar.</a:t>
            </a:r>
            <a:endParaRPr lang="sv-SE" sz="1300" dirty="0"/>
          </a:p>
        </p:txBody>
      </p:sp>
      <p:sp>
        <p:nvSpPr>
          <p:cNvPr id="21" name="textruta 20"/>
          <p:cNvSpPr txBox="1"/>
          <p:nvPr/>
        </p:nvSpPr>
        <p:spPr>
          <a:xfrm>
            <a:off x="4356771" y="3231710"/>
            <a:ext cx="467293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sz="1600" dirty="0"/>
              <a:t>5</a:t>
            </a:r>
            <a:r>
              <a:rPr lang="sv-SE" sz="1600" dirty="0" smtClean="0"/>
              <a:t>. Saldot (</a:t>
            </a:r>
            <a:r>
              <a:rPr lang="sv-SE" sz="1600" b="1" dirty="0" smtClean="0"/>
              <a:t>Antal kvar</a:t>
            </a:r>
            <a:r>
              <a:rPr lang="sv-SE" sz="1600" dirty="0" smtClean="0"/>
              <a:t>) räknas </a:t>
            </a:r>
            <a:r>
              <a:rPr lang="sv-SE" sz="1600" dirty="0"/>
              <a:t>ner vid </a:t>
            </a:r>
            <a:r>
              <a:rPr lang="sv-SE" sz="1600" dirty="0" smtClean="0"/>
              <a:t>vaccination </a:t>
            </a:r>
            <a:br>
              <a:rPr lang="sv-SE" sz="1600" dirty="0" smtClean="0"/>
            </a:br>
            <a:r>
              <a:rPr lang="sv-SE" sz="1300" dirty="0" smtClean="0"/>
              <a:t>1 vaccination/stick = 1 dos.</a:t>
            </a:r>
          </a:p>
          <a:p>
            <a:pPr lvl="0">
              <a:spcAft>
                <a:spcPts val="0"/>
              </a:spcAft>
            </a:pPr>
            <a:r>
              <a:rPr lang="sv-SE" sz="1300" dirty="0" smtClean="0"/>
              <a:t>Dos-begreppet är inte kopplat till dosering/mängd.</a:t>
            </a:r>
            <a:endParaRPr lang="sv-SE" sz="1300" dirty="0"/>
          </a:p>
        </p:txBody>
      </p:sp>
      <p:sp>
        <p:nvSpPr>
          <p:cNvPr id="22" name="textruta 21"/>
          <p:cNvSpPr txBox="1"/>
          <p:nvPr/>
        </p:nvSpPr>
        <p:spPr>
          <a:xfrm>
            <a:off x="3625053" y="5500187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8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Hantera </a:t>
            </a:r>
            <a:r>
              <a:rPr lang="sv-SE" sz="4000" dirty="0" err="1" smtClean="0"/>
              <a:t>batcher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Justera </a:t>
            </a:r>
            <a:r>
              <a:rPr lang="sv-SE" dirty="0" err="1" smtClean="0"/>
              <a:t>batch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5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Justera </a:t>
            </a:r>
            <a:r>
              <a:rPr lang="sv-SE" sz="3600" dirty="0" err="1" smtClean="0"/>
              <a:t>batch</a:t>
            </a:r>
            <a:r>
              <a:rPr lang="sv-SE" sz="3600" dirty="0" smtClean="0"/>
              <a:t> - orsaker</a:t>
            </a:r>
            <a:endParaRPr lang="sv-SE" sz="3600" dirty="0"/>
          </a:p>
        </p:txBody>
      </p:sp>
      <p:sp>
        <p:nvSpPr>
          <p:cNvPr id="5" name="Rektangel 4"/>
          <p:cNvSpPr/>
          <p:nvPr/>
        </p:nvSpPr>
        <p:spPr>
          <a:xfrm>
            <a:off x="819071" y="1802312"/>
            <a:ext cx="7508499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dirty="0" smtClean="0"/>
              <a:t>Administratör vaccinsaldo behöver ibland justera saldo för inlagda </a:t>
            </a:r>
            <a:r>
              <a:rPr lang="sv-SE" dirty="0" err="1" smtClean="0"/>
              <a:t>batcher</a:t>
            </a:r>
            <a:r>
              <a:rPr lang="sv-SE" dirty="0" smtClean="0"/>
              <a:t>. Dessa fyra orsaker finns att välja på i MittVaccin – exempel på vad de kan innebära: 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b="1" dirty="0" smtClean="0"/>
              <a:t>Korrigering</a:t>
            </a: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Om man fått ut färre doser än beräknat ur ampullen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Om man fått ut fler doser än beräknat – ex vid ändrad dosering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b="1" dirty="0" smtClean="0"/>
              <a:t>Svinn</a:t>
            </a: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Ampuller går sönder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Man spiller ut vaccin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b="1" dirty="0" smtClean="0"/>
              <a:t>Överfört till annan enhet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När redan inlagda doser ska överföras till annan vårdenhet</a:t>
            </a:r>
          </a:p>
          <a:p>
            <a:pPr marL="285750" lvl="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b="1" dirty="0" smtClean="0"/>
              <a:t>Kassation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Utgångsdatum för </a:t>
            </a:r>
            <a:r>
              <a:rPr lang="sv-SE" dirty="0" err="1" smtClean="0"/>
              <a:t>batch</a:t>
            </a:r>
            <a:r>
              <a:rPr lang="sv-SE" dirty="0" smtClean="0"/>
              <a:t> har passerats</a:t>
            </a:r>
          </a:p>
        </p:txBody>
      </p:sp>
    </p:spTree>
    <p:extLst>
      <p:ext uri="{BB962C8B-B14F-4D97-AF65-F5344CB8AC3E}">
        <p14:creationId xmlns:p14="http://schemas.microsoft.com/office/powerpoint/2010/main" val="21680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7" y="1897084"/>
            <a:ext cx="8810029" cy="431342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Justera </a:t>
            </a:r>
            <a:r>
              <a:rPr lang="sv-SE" sz="3600" dirty="0" err="1" smtClean="0"/>
              <a:t>batch</a:t>
            </a:r>
            <a:endParaRPr lang="sv-SE" sz="3600" dirty="0"/>
          </a:p>
        </p:txBody>
      </p:sp>
      <p:sp>
        <p:nvSpPr>
          <p:cNvPr id="9" name="textruta 8"/>
          <p:cNvSpPr txBox="1"/>
          <p:nvPr/>
        </p:nvSpPr>
        <p:spPr>
          <a:xfrm>
            <a:off x="8053303" y="4821504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3951264" y="3211977"/>
            <a:ext cx="5012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För att justera vaccinsaldo:</a:t>
            </a:r>
          </a:p>
          <a:p>
            <a:pPr lvl="0">
              <a:spcAft>
                <a:spcPts val="0"/>
              </a:spcAft>
            </a:pPr>
            <a:r>
              <a:rPr lang="sv-SE" sz="1600" dirty="0" smtClean="0"/>
              <a:t>1</a:t>
            </a:r>
            <a:r>
              <a:rPr lang="sv-SE" sz="1600" dirty="0"/>
              <a:t>. </a:t>
            </a:r>
            <a:r>
              <a:rPr lang="sv-SE" sz="1600" dirty="0" smtClean="0"/>
              <a:t>Klicka </a:t>
            </a:r>
            <a:r>
              <a:rPr lang="sv-SE" sz="1600" dirty="0"/>
              <a:t>på pennan för aktuell </a:t>
            </a:r>
            <a:r>
              <a:rPr lang="sv-SE" sz="1600" dirty="0" err="1" smtClean="0"/>
              <a:t>batch</a:t>
            </a:r>
            <a:r>
              <a:rPr lang="sv-SE" sz="1600" dirty="0" smtClean="0"/>
              <a:t> i </a:t>
            </a:r>
            <a:r>
              <a:rPr lang="sv-SE" sz="1600" dirty="0"/>
              <a:t>listan </a:t>
            </a:r>
            <a:r>
              <a:rPr lang="sv-SE" sz="1600" b="1" dirty="0" err="1"/>
              <a:t>Batcher</a:t>
            </a:r>
            <a:endParaRPr lang="sv-SE" sz="1600" b="1" dirty="0"/>
          </a:p>
        </p:txBody>
      </p:sp>
      <p:sp>
        <p:nvSpPr>
          <p:cNvPr id="20" name="Rektangel 19"/>
          <p:cNvSpPr/>
          <p:nvPr/>
        </p:nvSpPr>
        <p:spPr>
          <a:xfrm>
            <a:off x="8531679" y="4899728"/>
            <a:ext cx="168728" cy="207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/>
          <p:cNvCxnSpPr>
            <a:endCxn id="20" idx="0"/>
          </p:cNvCxnSpPr>
          <p:nvPr/>
        </p:nvCxnSpPr>
        <p:spPr>
          <a:xfrm>
            <a:off x="8364607" y="3796752"/>
            <a:ext cx="251436" cy="1102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1382878" y="1420529"/>
            <a:ext cx="340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Inställningar för aktuellt vaccin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5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" y="4605188"/>
            <a:ext cx="5715000" cy="180975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Justera </a:t>
            </a:r>
            <a:r>
              <a:rPr lang="sv-SE" sz="3600" dirty="0" err="1" smtClean="0"/>
              <a:t>batch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6123214" y="4758932"/>
            <a:ext cx="27879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Ange det nya saldot för vaccinet i rutan </a:t>
            </a:r>
            <a:r>
              <a:rPr lang="sv-SE" sz="1600" b="1" dirty="0" smtClean="0"/>
              <a:t>Antal</a:t>
            </a:r>
            <a:endParaRPr lang="sv-SE" sz="1600" dirty="0"/>
          </a:p>
          <a:p>
            <a:r>
              <a:rPr lang="sv-SE" sz="1600" dirty="0" smtClean="0"/>
              <a:t>- dvs antalet tillgängliga vaccindoser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5" y="2396324"/>
            <a:ext cx="5781675" cy="180975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20435" y="1993693"/>
            <a:ext cx="17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Innan ändring: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2799886" y="4982070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1706336" y="5019585"/>
            <a:ext cx="1036402" cy="331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6098723" y="2506529"/>
            <a:ext cx="281246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b="1" dirty="0" smtClean="0"/>
              <a:t>Exempel</a:t>
            </a:r>
            <a:r>
              <a:rPr lang="sv-SE" sz="1600" dirty="0" smtClean="0"/>
              <a:t>: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Vi har inventerat </a:t>
            </a:r>
            <a:r>
              <a:rPr lang="sv-SE" sz="1600" dirty="0" smtClean="0"/>
              <a:t>och </a:t>
            </a:r>
            <a:r>
              <a:rPr lang="sv-SE" sz="1600" dirty="0"/>
              <a:t>det finns 20 doser i </a:t>
            </a:r>
            <a:r>
              <a:rPr lang="sv-SE" sz="1600" dirty="0" smtClean="0"/>
              <a:t>kylskåpet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Saldot för </a:t>
            </a:r>
            <a:r>
              <a:rPr lang="sv-SE" sz="1600" dirty="0" err="1" smtClean="0"/>
              <a:t>batchen</a:t>
            </a:r>
            <a:r>
              <a:rPr lang="sv-SE" sz="1600" dirty="0" smtClean="0"/>
              <a:t> i MittVaccin är 30 doser</a:t>
            </a:r>
          </a:p>
        </p:txBody>
      </p:sp>
    </p:spTree>
    <p:extLst>
      <p:ext uri="{BB962C8B-B14F-4D97-AF65-F5344CB8AC3E}">
        <p14:creationId xmlns:p14="http://schemas.microsoft.com/office/powerpoint/2010/main" val="8509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9" y="4637314"/>
            <a:ext cx="5676900" cy="182880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Justera </a:t>
            </a:r>
            <a:r>
              <a:rPr lang="sv-SE" sz="3600" dirty="0" err="1" smtClean="0"/>
              <a:t>batch</a:t>
            </a:r>
            <a:r>
              <a:rPr lang="sv-SE" sz="3600" dirty="0" smtClean="0"/>
              <a:t> 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49" y="1947075"/>
            <a:ext cx="5734050" cy="241935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6253592" y="2417062"/>
            <a:ext cx="26863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/>
              <a:t>2</a:t>
            </a:r>
            <a:r>
              <a:rPr lang="sv-SE" sz="1600" dirty="0" smtClean="0"/>
              <a:t>. Välj orsak till justeringen i listan </a:t>
            </a:r>
            <a:r>
              <a:rPr lang="sv-SE" sz="1600" b="1" dirty="0" smtClean="0"/>
              <a:t>Orsak</a:t>
            </a:r>
          </a:p>
          <a:p>
            <a:endParaRPr lang="sv-SE" sz="1300" dirty="0"/>
          </a:p>
          <a:p>
            <a:r>
              <a:rPr lang="sv-SE" sz="1300" dirty="0" smtClean="0"/>
              <a:t>Vi väljer </a:t>
            </a:r>
            <a:r>
              <a:rPr lang="sv-SE" sz="1300" b="1" dirty="0" smtClean="0"/>
              <a:t>Korrigering</a:t>
            </a:r>
            <a:r>
              <a:rPr lang="sv-SE" sz="1300" dirty="0" smtClean="0"/>
              <a:t> eftersom vi doserat annorlunda än vi beräknade vid inleverans.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71574" y="2716427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253592" y="5090431"/>
            <a:ext cx="26863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3. Skriv en </a:t>
            </a:r>
            <a:r>
              <a:rPr lang="sv-SE" sz="1600" b="1" dirty="0" smtClean="0"/>
              <a:t>kommentar</a:t>
            </a:r>
            <a:endParaRPr lang="sv-SE" sz="13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3092122" y="5783477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6253592" y="5814255"/>
            <a:ext cx="26863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/>
              <a:t>4</a:t>
            </a:r>
            <a:r>
              <a:rPr lang="sv-SE" sz="1600" dirty="0" smtClean="0"/>
              <a:t>. Klicka på </a:t>
            </a:r>
            <a:r>
              <a:rPr lang="sv-SE" sz="1600" b="1" dirty="0" smtClean="0"/>
              <a:t>Spara</a:t>
            </a:r>
            <a:endParaRPr lang="sv-SE" sz="1300" b="1" dirty="0" smtClean="0"/>
          </a:p>
        </p:txBody>
      </p:sp>
      <p:sp>
        <p:nvSpPr>
          <p:cNvPr id="17" name="textruta 16"/>
          <p:cNvSpPr txBox="1"/>
          <p:nvPr/>
        </p:nvSpPr>
        <p:spPr>
          <a:xfrm>
            <a:off x="4936336" y="6080895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290457" y="6165191"/>
            <a:ext cx="702129" cy="268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0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" y="2841335"/>
            <a:ext cx="9086240" cy="2188086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Justera </a:t>
            </a:r>
            <a:r>
              <a:rPr lang="sv-SE" sz="3600" dirty="0" err="1" smtClean="0"/>
              <a:t>batch</a:t>
            </a:r>
            <a:r>
              <a:rPr lang="sv-SE" sz="3600" dirty="0" smtClean="0"/>
              <a:t> - resultat </a:t>
            </a:r>
            <a:endParaRPr lang="sv-SE" sz="3600" dirty="0"/>
          </a:p>
        </p:txBody>
      </p:sp>
      <p:sp>
        <p:nvSpPr>
          <p:cNvPr id="12" name="textruta 11"/>
          <p:cNvSpPr txBox="1"/>
          <p:nvPr/>
        </p:nvSpPr>
        <p:spPr>
          <a:xfrm>
            <a:off x="2089805" y="2363050"/>
            <a:ext cx="477635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Saldot är uppdaterat till 20 doser i listan </a:t>
            </a:r>
            <a:r>
              <a:rPr lang="sv-SE" sz="1600" b="1" dirty="0" err="1" smtClean="0"/>
              <a:t>Batcher</a:t>
            </a:r>
            <a:endParaRPr lang="sv-SE" sz="1300" b="1" dirty="0" smtClean="0"/>
          </a:p>
        </p:txBody>
      </p:sp>
      <p:sp>
        <p:nvSpPr>
          <p:cNvPr id="14" name="textruta 13"/>
          <p:cNvSpPr txBox="1"/>
          <p:nvPr/>
        </p:nvSpPr>
        <p:spPr>
          <a:xfrm>
            <a:off x="2230666" y="5238709"/>
            <a:ext cx="47906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I </a:t>
            </a:r>
            <a:r>
              <a:rPr lang="sv-SE" sz="1600" b="1" dirty="0" smtClean="0"/>
              <a:t>Logg</a:t>
            </a:r>
            <a:r>
              <a:rPr lang="sv-SE" sz="1600" dirty="0" smtClean="0"/>
              <a:t> visas information om ändringen som gjorts, inklusive förändringen </a:t>
            </a:r>
            <a:endParaRPr lang="sv-SE" sz="1300" dirty="0" smtClean="0"/>
          </a:p>
        </p:txBody>
      </p:sp>
      <p:sp>
        <p:nvSpPr>
          <p:cNvPr id="18" name="Rektangel 17"/>
          <p:cNvSpPr/>
          <p:nvPr/>
        </p:nvSpPr>
        <p:spPr>
          <a:xfrm>
            <a:off x="2389994" y="3299527"/>
            <a:ext cx="255236" cy="235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2710543" y="2701604"/>
            <a:ext cx="783771" cy="715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130629" y="4407148"/>
            <a:ext cx="7584621" cy="205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pilkoppling 22"/>
          <p:cNvCxnSpPr>
            <a:stCxn id="14" idx="0"/>
          </p:cNvCxnSpPr>
          <p:nvPr/>
        </p:nvCxnSpPr>
        <p:spPr>
          <a:xfrm flipH="1" flipV="1">
            <a:off x="4527096" y="4659085"/>
            <a:ext cx="98880" cy="579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Hantera </a:t>
            </a:r>
            <a:r>
              <a:rPr lang="sv-SE" sz="4000" dirty="0" err="1" smtClean="0"/>
              <a:t>batcher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Tomma </a:t>
            </a:r>
            <a:r>
              <a:rPr lang="sv-SE" dirty="0" err="1" smtClean="0"/>
              <a:t>batcher</a:t>
            </a:r>
            <a:r>
              <a:rPr lang="sv-SE" dirty="0" smtClean="0"/>
              <a:t> – ta bort </a:t>
            </a:r>
            <a:r>
              <a:rPr lang="sv-SE" dirty="0" err="1" smtClean="0"/>
              <a:t>batch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5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7" y="3856944"/>
            <a:ext cx="8791575" cy="218122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200" dirty="0" smtClean="0"/>
              <a:t>Tomma </a:t>
            </a:r>
            <a:r>
              <a:rPr lang="sv-SE" sz="3200" dirty="0" err="1" smtClean="0"/>
              <a:t>batcher</a:t>
            </a:r>
            <a:endParaRPr lang="sv-SE" sz="3200" dirty="0"/>
          </a:p>
        </p:txBody>
      </p:sp>
      <p:sp>
        <p:nvSpPr>
          <p:cNvPr id="2" name="textruta 1"/>
          <p:cNvSpPr txBox="1"/>
          <p:nvPr/>
        </p:nvSpPr>
        <p:spPr>
          <a:xfrm>
            <a:off x="885454" y="1828921"/>
            <a:ext cx="797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När det fysiska vaccinet tar slut ska saldo i MittVaccin för aktuell </a:t>
            </a:r>
            <a:r>
              <a:rPr lang="sv-SE" sz="1600" dirty="0" err="1" smtClean="0"/>
              <a:t>batch</a:t>
            </a:r>
            <a:r>
              <a:rPr lang="sv-SE" sz="1600" dirty="0" smtClean="0"/>
              <a:t> vara 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Detta sker antingen automatiskt genom registrerade vaccinationer eller 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genom att administratör vaccinsaldo manuellt korrigerar saldo till 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Tomma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 visas inte i listan för vaccinatören som ska registrera vaccination.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 administrationsvyn hamnar tomma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 i en egen lista under vaccinets övriga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Listan är förvalt </a:t>
            </a:r>
            <a:r>
              <a:rPr lang="sv-SE" sz="1600" dirty="0" err="1" smtClean="0"/>
              <a:t>ihopfälld</a:t>
            </a:r>
            <a:r>
              <a:rPr lang="sv-SE" sz="1600" dirty="0" smtClean="0"/>
              <a:t> och öppnas genom att klicka på rubrikraden.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Om nya doser läggs till i en tom </a:t>
            </a:r>
            <a:r>
              <a:rPr lang="sv-SE" sz="1600" dirty="0" err="1" smtClean="0"/>
              <a:t>batch</a:t>
            </a:r>
            <a:r>
              <a:rPr lang="sv-SE" sz="1600" dirty="0" smtClean="0"/>
              <a:t> flyttas den till listan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 igen.</a:t>
            </a:r>
          </a:p>
          <a:p>
            <a:endParaRPr lang="sv-SE" sz="1600" dirty="0"/>
          </a:p>
        </p:txBody>
      </p:sp>
      <p:sp>
        <p:nvSpPr>
          <p:cNvPr id="6" name="Rektangel 5"/>
          <p:cNvSpPr/>
          <p:nvPr/>
        </p:nvSpPr>
        <p:spPr>
          <a:xfrm>
            <a:off x="171451" y="5004707"/>
            <a:ext cx="8833756" cy="1033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2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9" y="1789861"/>
            <a:ext cx="9036238" cy="48490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Ta bort </a:t>
            </a:r>
            <a:r>
              <a:rPr lang="sv-SE" sz="3600" dirty="0" err="1" smtClean="0"/>
              <a:t>batch</a:t>
            </a:r>
            <a:endParaRPr lang="sv-SE" sz="3600" dirty="0"/>
          </a:p>
        </p:txBody>
      </p:sp>
      <p:sp>
        <p:nvSpPr>
          <p:cNvPr id="12" name="textruta 11"/>
          <p:cNvSpPr txBox="1"/>
          <p:nvPr/>
        </p:nvSpPr>
        <p:spPr>
          <a:xfrm>
            <a:off x="5910943" y="4462501"/>
            <a:ext cx="31467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1. Nollställ </a:t>
            </a:r>
            <a:r>
              <a:rPr lang="sv-SE" sz="1600" dirty="0" err="1" smtClean="0"/>
              <a:t>batchen</a:t>
            </a:r>
            <a:r>
              <a:rPr lang="sv-SE" sz="1600" dirty="0" smtClean="0"/>
              <a:t> (saldo=0) om detta inte redan är gjort </a:t>
            </a:r>
            <a:br>
              <a:rPr lang="sv-SE" sz="1600" dirty="0" smtClean="0"/>
            </a:br>
            <a:r>
              <a:rPr lang="sv-SE" sz="1600" dirty="0" smtClean="0"/>
              <a:t>(se bilder ”</a:t>
            </a:r>
            <a:r>
              <a:rPr lang="sv-SE" sz="1600" dirty="0"/>
              <a:t>J</a:t>
            </a:r>
            <a:r>
              <a:rPr lang="sv-SE" sz="1600" dirty="0" smtClean="0"/>
              <a:t>ustera </a:t>
            </a:r>
            <a:r>
              <a:rPr lang="sv-SE" sz="1600" dirty="0" err="1" smtClean="0"/>
              <a:t>batch</a:t>
            </a:r>
            <a:r>
              <a:rPr lang="sv-SE" sz="1600" dirty="0" smtClean="0"/>
              <a:t>”)</a:t>
            </a:r>
          </a:p>
          <a:p>
            <a:r>
              <a:rPr lang="sv-SE" sz="1600" dirty="0" smtClean="0"/>
              <a:t>2. I listan </a:t>
            </a:r>
            <a:r>
              <a:rPr lang="sv-SE" sz="1600" b="1" dirty="0" smtClean="0"/>
              <a:t>Tomma </a:t>
            </a:r>
            <a:r>
              <a:rPr lang="sv-SE" sz="1600" b="1" dirty="0" err="1" smtClean="0"/>
              <a:t>batcher</a:t>
            </a:r>
            <a:r>
              <a:rPr lang="sv-SE" sz="1600" dirty="0" smtClean="0"/>
              <a:t>, klicka på den röda stopp-ikonen</a:t>
            </a:r>
          </a:p>
          <a:p>
            <a:r>
              <a:rPr lang="sv-SE" sz="1600" dirty="0"/>
              <a:t>3</a:t>
            </a:r>
            <a:r>
              <a:rPr lang="sv-SE" sz="1600" dirty="0" smtClean="0"/>
              <a:t>. Bekräfta med </a:t>
            </a:r>
            <a:r>
              <a:rPr lang="sv-SE" sz="1600" b="1" dirty="0" smtClean="0"/>
              <a:t>OK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744668" y="6286506"/>
            <a:ext cx="178892" cy="2149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4843666" y="2320411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357604" y="6148488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2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382878" y="1339920"/>
            <a:ext cx="364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Vid behov av att ta bort en </a:t>
            </a:r>
            <a:r>
              <a:rPr lang="sv-SE" dirty="0" err="1" smtClean="0"/>
              <a:t>batch</a:t>
            </a:r>
            <a:r>
              <a:rPr lang="sv-SE" dirty="0"/>
              <a:t>: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176696" y="262702"/>
            <a:ext cx="374686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Tips! Eftersom </a:t>
            </a:r>
            <a:r>
              <a:rPr lang="sv-SE" sz="1600" dirty="0"/>
              <a:t>tomma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 tas </a:t>
            </a:r>
            <a:r>
              <a:rPr lang="sv-SE" sz="1600" dirty="0"/>
              <a:t>bort ur listorna </a:t>
            </a:r>
            <a:r>
              <a:rPr lang="sv-SE" sz="1600" dirty="0" smtClean="0"/>
              <a:t>så minskar </a:t>
            </a:r>
            <a:r>
              <a:rPr lang="sv-SE" sz="1600" dirty="0"/>
              <a:t>behovet av att </a:t>
            </a:r>
            <a:r>
              <a:rPr lang="sv-SE" sz="1600" dirty="0" smtClean="0"/>
              <a:t>helt ta </a:t>
            </a:r>
            <a:r>
              <a:rPr lang="sv-SE" sz="1600" dirty="0"/>
              <a:t>bort </a:t>
            </a:r>
            <a:r>
              <a:rPr lang="sv-SE" sz="1600" dirty="0" err="1"/>
              <a:t>batcher</a:t>
            </a:r>
            <a:r>
              <a:rPr lang="sv-SE" sz="1600" dirty="0"/>
              <a:t> ur MittVaccin. </a:t>
            </a:r>
          </a:p>
        </p:txBody>
      </p:sp>
    </p:spTree>
    <p:extLst>
      <p:ext uri="{BB962C8B-B14F-4D97-AF65-F5344CB8AC3E}">
        <p14:creationId xmlns:p14="http://schemas.microsoft.com/office/powerpoint/2010/main" val="40311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/>
              <a:t>Uppdrag, behörighet &amp; inloggning</a:t>
            </a:r>
          </a:p>
        </p:txBody>
      </p:sp>
    </p:spTree>
    <p:extLst>
      <p:ext uri="{BB962C8B-B14F-4D97-AF65-F5344CB8AC3E}">
        <p14:creationId xmlns:p14="http://schemas.microsoft.com/office/powerpoint/2010/main" val="4403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4107" y="5513609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8" y="524414"/>
            <a:ext cx="7418221" cy="1265447"/>
          </a:xfr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sz="3600" dirty="0" smtClean="0"/>
              <a:t>Ta bort </a:t>
            </a:r>
            <a:r>
              <a:rPr lang="sv-SE" sz="3600" dirty="0" err="1" smtClean="0"/>
              <a:t>batch</a:t>
            </a:r>
            <a:r>
              <a:rPr lang="sv-SE" sz="3600" dirty="0" smtClean="0"/>
              <a:t> - resultat</a:t>
            </a:r>
            <a:endParaRPr lang="sv-SE" sz="3600" dirty="0"/>
          </a:p>
        </p:txBody>
      </p:sp>
      <p:sp>
        <p:nvSpPr>
          <p:cNvPr id="12" name="textruta 11"/>
          <p:cNvSpPr txBox="1"/>
          <p:nvPr/>
        </p:nvSpPr>
        <p:spPr>
          <a:xfrm>
            <a:off x="404225" y="2099995"/>
            <a:ext cx="485251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err="1" smtClean="0"/>
              <a:t>Batch</a:t>
            </a:r>
            <a:r>
              <a:rPr lang="sv-SE" sz="1600" dirty="0" smtClean="0"/>
              <a:t> FN4074 visas inte längre i listan </a:t>
            </a:r>
            <a:r>
              <a:rPr lang="sv-SE" sz="1600" b="1" dirty="0" err="1" smtClean="0"/>
              <a:t>Batcher</a:t>
            </a:r>
            <a:r>
              <a:rPr lang="sv-SE" sz="1600" dirty="0" smtClean="0"/>
              <a:t>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744668" y="6286506"/>
            <a:ext cx="178892" cy="2149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8357604" y="6148488"/>
            <a:ext cx="311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2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5682344" y="1591524"/>
            <a:ext cx="290106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Om inga tomma </a:t>
            </a:r>
            <a:r>
              <a:rPr lang="sv-SE" sz="1600" dirty="0" err="1" smtClean="0"/>
              <a:t>batcher</a:t>
            </a:r>
            <a:r>
              <a:rPr lang="sv-SE" sz="1600" dirty="0" smtClean="0"/>
              <a:t> finns för vaccinet så visas inte listan </a:t>
            </a:r>
            <a:r>
              <a:rPr lang="sv-SE" sz="1600" b="1" dirty="0" smtClean="0"/>
              <a:t>Tomma </a:t>
            </a:r>
            <a:r>
              <a:rPr lang="sv-SE" sz="1600" b="1" dirty="0" err="1" smtClean="0"/>
              <a:t>batcher</a:t>
            </a:r>
            <a:endParaRPr lang="sv-SE" sz="16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7" y="2605367"/>
            <a:ext cx="8626992" cy="1637437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228602" y="3927021"/>
            <a:ext cx="5453742" cy="315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883831" y="4539652"/>
            <a:ext cx="41432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Ändringar som tidigare gjorts i borttagen </a:t>
            </a:r>
            <a:r>
              <a:rPr lang="sv-SE" sz="1600" dirty="0" err="1"/>
              <a:t>batch</a:t>
            </a:r>
            <a:r>
              <a:rPr lang="sv-SE" sz="1600" dirty="0"/>
              <a:t> </a:t>
            </a:r>
            <a:r>
              <a:rPr lang="sv-SE" sz="1600" dirty="0" smtClean="0"/>
              <a:t>visas fortfarande under </a:t>
            </a:r>
            <a:r>
              <a:rPr lang="sv-SE" sz="1600" b="1" dirty="0" smtClean="0"/>
              <a:t>Logg</a:t>
            </a:r>
            <a:endParaRPr lang="sv-SE" sz="1600" b="1" dirty="0"/>
          </a:p>
        </p:txBody>
      </p:sp>
      <p:cxnSp>
        <p:nvCxnSpPr>
          <p:cNvPr id="9" name="Rak pilkoppling 8"/>
          <p:cNvCxnSpPr/>
          <p:nvPr/>
        </p:nvCxnSpPr>
        <p:spPr>
          <a:xfrm flipH="1">
            <a:off x="6319157" y="2438549"/>
            <a:ext cx="677636" cy="887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H="1">
            <a:off x="1787979" y="2468051"/>
            <a:ext cx="220436" cy="526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000" dirty="0" smtClean="0"/>
              <a:t>Mer information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254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064774"/>
            <a:ext cx="8024849" cy="4236604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2000" dirty="0" err="1" smtClean="0"/>
              <a:t>MittVaccins</a:t>
            </a:r>
            <a:r>
              <a:rPr lang="sv-SE" sz="2000" dirty="0" smtClean="0"/>
              <a:t> Lisasida </a:t>
            </a:r>
            <a:r>
              <a:rPr lang="sv-SE" sz="2000" dirty="0" smtClean="0">
                <a:hlinkClick r:id="rId2"/>
              </a:rPr>
              <a:t>Checklistor</a:t>
            </a:r>
            <a:r>
              <a:rPr lang="sv-SE" sz="2000" dirty="0">
                <a:hlinkClick r:id="rId2"/>
              </a:rPr>
              <a:t>, manualer &amp; </a:t>
            </a:r>
            <a:r>
              <a:rPr lang="sv-SE" sz="2000" dirty="0" smtClean="0">
                <a:hlinkClick r:id="rId2"/>
              </a:rPr>
              <a:t>rutiner</a:t>
            </a:r>
            <a:r>
              <a:rPr lang="sv-SE" sz="2000" dirty="0"/>
              <a:t> </a:t>
            </a:r>
            <a:r>
              <a:rPr lang="sv-SE" sz="1800" dirty="0" smtClean="0"/>
              <a:t>- </a:t>
            </a:r>
            <a:r>
              <a:rPr lang="sv-SE" sz="2000" dirty="0" smtClean="0"/>
              <a:t>rubrik </a:t>
            </a:r>
            <a:r>
              <a:rPr lang="sv-SE" sz="2000" b="1" dirty="0" smtClean="0"/>
              <a:t>Vaccinsaldo</a:t>
            </a:r>
            <a:r>
              <a:rPr lang="sv-SE" sz="2000" b="1" dirty="0"/>
              <a:t>:</a:t>
            </a:r>
            <a:endParaRPr lang="sv-SE" sz="1800" dirty="0" smtClean="0"/>
          </a:p>
          <a:p>
            <a:pPr fontAlgn="ctr"/>
            <a:r>
              <a:rPr lang="sv-SE" dirty="0" smtClean="0"/>
              <a:t>Hantera vaccinsaldo</a:t>
            </a:r>
            <a:r>
              <a:rPr lang="sv-SE" dirty="0"/>
              <a:t> </a:t>
            </a:r>
          </a:p>
          <a:p>
            <a:pPr fontAlgn="ctr"/>
            <a:r>
              <a:rPr lang="sv-SE" dirty="0"/>
              <a:t>Aktivera/Ändra ordning på snabbvaccin</a:t>
            </a:r>
          </a:p>
          <a:p>
            <a:pPr fontAlgn="ctr"/>
            <a:r>
              <a:rPr lang="sv-SE" dirty="0"/>
              <a:t>Lägga till/ta bort mottagningens vaccin        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Manualer/checklistor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03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064774"/>
            <a:ext cx="8024849" cy="4236604"/>
          </a:xfrm>
        </p:spPr>
        <p:txBody>
          <a:bodyPr>
            <a:normAutofit fontScale="70000" lnSpcReduction="20000"/>
          </a:bodyPr>
          <a:lstStyle/>
          <a:p>
            <a:pPr marL="90488" indent="0">
              <a:buNone/>
            </a:pPr>
            <a:r>
              <a:rPr lang="sv-SE" sz="2600" b="1" u="sng" dirty="0"/>
              <a:t>Information om </a:t>
            </a:r>
            <a:r>
              <a:rPr lang="sv-SE" sz="2600" b="1" u="sng" dirty="0" err="1"/>
              <a:t>MittVaccin</a:t>
            </a:r>
            <a:endParaRPr lang="sv-SE" sz="2600" b="1" u="sng" dirty="0"/>
          </a:p>
          <a:p>
            <a:pPr marL="90488" indent="0">
              <a:buNone/>
            </a:pPr>
            <a:endParaRPr lang="sv-SE" b="1" dirty="0" smtClean="0"/>
          </a:p>
          <a:p>
            <a:pPr marL="90488" indent="0">
              <a:buNone/>
            </a:pPr>
            <a:r>
              <a:rPr lang="sv-SE" sz="2100" b="1" dirty="0" smtClean="0"/>
              <a:t>Information från Region Östergötland:</a:t>
            </a:r>
          </a:p>
          <a:p>
            <a:r>
              <a:rPr lang="sv-SE" dirty="0" smtClean="0">
                <a:hlinkClick r:id="rId2"/>
              </a:rPr>
              <a:t>Lisa (för Region Östergötlands medarbetare) </a:t>
            </a:r>
            <a:endParaRPr lang="sv-SE" dirty="0" smtClean="0"/>
          </a:p>
          <a:p>
            <a:r>
              <a:rPr lang="sv-SE" dirty="0" smtClean="0">
                <a:hlinkClick r:id="rId3"/>
              </a:rPr>
              <a:t>Vårdgivarwebb (för kommun/andra vårdgivare)</a:t>
            </a:r>
            <a:endParaRPr lang="sv-SE" dirty="0" smtClean="0"/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r>
              <a:rPr lang="sv-SE" sz="2100" b="1" dirty="0"/>
              <a:t>Leverantörens manualer/filmer: </a:t>
            </a:r>
            <a:endParaRPr lang="sv-SE" sz="2100" b="1" dirty="0">
              <a:hlinkClick r:id="rId4"/>
            </a:endParaRPr>
          </a:p>
          <a:p>
            <a:pPr marL="90488" indent="0">
              <a:buNone/>
            </a:pPr>
            <a:r>
              <a:rPr lang="sv-SE" u="sng" dirty="0">
                <a:hlinkClick r:id="rId5"/>
              </a:rPr>
              <a:t>https://elearning.cambio.se</a:t>
            </a:r>
            <a:endParaRPr lang="sv-SE" dirty="0"/>
          </a:p>
          <a:p>
            <a:pPr marL="90488" indent="0">
              <a:buNone/>
            </a:pPr>
            <a:r>
              <a:rPr lang="sv-SE" u="sng" dirty="0" smtClean="0">
                <a:hlinkClick r:id="rId4"/>
              </a:rPr>
              <a:t>https</a:t>
            </a:r>
            <a:r>
              <a:rPr lang="sv-SE" u="sng" dirty="0">
                <a:hlinkClick r:id="rId4"/>
              </a:rPr>
              <a:t>://mittvaccin.se/dokumentation</a:t>
            </a:r>
            <a:r>
              <a:rPr lang="sv-SE" u="sng" dirty="0" smtClean="0">
                <a:hlinkClick r:id="rId4"/>
              </a:rPr>
              <a:t>/</a:t>
            </a:r>
            <a:endParaRPr lang="sv-SE" dirty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sz="2600" b="1" u="sng" dirty="0" smtClean="0"/>
              <a:t>Övrig information om vaccination mot covid-19 </a:t>
            </a:r>
            <a:r>
              <a:rPr lang="sv-SE" dirty="0" smtClean="0"/>
              <a:t>(på Lisa/Vårdgivarwebb)</a:t>
            </a:r>
          </a:p>
          <a:p>
            <a:pPr marL="90488" indent="0">
              <a:buNone/>
            </a:pPr>
            <a:r>
              <a:rPr lang="sv-SE" dirty="0"/>
              <a:t>Ex Rutiner, riktlinjer</a:t>
            </a:r>
          </a:p>
          <a:p>
            <a:pPr marL="90488" indent="0">
              <a:buNone/>
            </a:pPr>
            <a:r>
              <a:rPr lang="sv-SE" u="sng" dirty="0" smtClean="0">
                <a:hlinkClick r:id="rId6"/>
              </a:rPr>
              <a:t>https</a:t>
            </a:r>
            <a:r>
              <a:rPr lang="sv-SE" u="sng" dirty="0">
                <a:hlinkClick r:id="rId6"/>
              </a:rPr>
              <a:t>://vardgivarwebb.regionostergotland.se/Startsida/Verksamheter/Halso--och-vardutvecklingscentrum/Smittskydd-och-vardhygien/Pagaende-utbrott/Coronainformation-for-externa-vardgivare/Vaccination-covid-19/</a:t>
            </a:r>
            <a:r>
              <a:rPr lang="sv-SE" dirty="0"/>
              <a:t> </a:t>
            </a:r>
          </a:p>
          <a:p>
            <a:pPr marL="90488" indent="0">
              <a:buNone/>
            </a:pPr>
            <a:endParaRPr lang="sv-SE" b="1" dirty="0" smtClean="0"/>
          </a:p>
          <a:p>
            <a:pPr marL="90488" indent="0">
              <a:buNone/>
            </a:pPr>
            <a:endParaRPr lang="sv-SE" b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information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13454" y="4463508"/>
            <a:ext cx="8169214" cy="1974613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90488" indent="0">
              <a:buNone/>
            </a:pPr>
            <a:endParaRPr lang="sv-SE" sz="5500" dirty="0" smtClean="0"/>
          </a:p>
          <a:p>
            <a:pPr marL="90488" indent="0">
              <a:buNone/>
            </a:pPr>
            <a:r>
              <a:rPr lang="sv-SE" sz="5500" dirty="0" smtClean="0"/>
              <a:t>Kontakta </a:t>
            </a:r>
            <a:r>
              <a:rPr lang="sv-SE" sz="5500" b="1" dirty="0" smtClean="0"/>
              <a:t>Stöd </a:t>
            </a:r>
            <a:r>
              <a:rPr lang="sv-SE" sz="5500" b="1" dirty="0"/>
              <a:t>o</a:t>
            </a:r>
            <a:r>
              <a:rPr lang="sv-SE" sz="5500" b="1" dirty="0" smtClean="0"/>
              <a:t>ch service </a:t>
            </a:r>
            <a:r>
              <a:rPr lang="sv-SE" sz="5500" dirty="0"/>
              <a:t>för att nå andra linjens support - </a:t>
            </a:r>
            <a:r>
              <a:rPr lang="sv-SE" sz="5500" dirty="0" err="1" smtClean="0"/>
              <a:t>VårdIT</a:t>
            </a:r>
            <a:r>
              <a:rPr lang="sv-SE" sz="5500" dirty="0" smtClean="0"/>
              <a:t>.</a:t>
            </a:r>
            <a:endParaRPr lang="sv-SE" sz="5500" dirty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r>
              <a:rPr lang="sv-SE" dirty="0" smtClean="0"/>
              <a:t>								</a:t>
            </a:r>
            <a:endParaRPr lang="sv-SE" dirty="0"/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sz="3600" dirty="0" smtClean="0"/>
              <a:t>Stöd och service</a:t>
            </a:r>
            <a:endParaRPr lang="sv-SE" sz="3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44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53" y="1769396"/>
            <a:ext cx="8169215" cy="234941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21478" y="3326833"/>
            <a:ext cx="816119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På </a:t>
            </a:r>
            <a:r>
              <a:rPr lang="sv-SE" sz="1400" dirty="0">
                <a:hlinkClick r:id="rId3"/>
              </a:rPr>
              <a:t>Stöd och service</a:t>
            </a:r>
            <a:r>
              <a:rPr lang="sv-SE" sz="1400" dirty="0"/>
              <a:t> och </a:t>
            </a:r>
            <a:endParaRPr lang="sv-SE" sz="1400" dirty="0" smtClean="0"/>
          </a:p>
          <a:p>
            <a:r>
              <a:rPr lang="sv-SE" sz="1100" u="sng" dirty="0" smtClean="0">
                <a:hlinkClick r:id="rId4"/>
              </a:rPr>
              <a:t>https</a:t>
            </a:r>
            <a:r>
              <a:rPr lang="sv-SE" sz="1100" u="sng" dirty="0">
                <a:hlinkClick r:id="rId4"/>
              </a:rPr>
              <a:t>://</a:t>
            </a:r>
            <a:r>
              <a:rPr lang="sv-SE" sz="1100" u="sng" dirty="0" smtClean="0">
                <a:hlinkClick r:id="rId4"/>
              </a:rPr>
              <a:t>vardgivarwebb.regionostergotland.se/Startsida/For-privata- </a:t>
            </a:r>
          </a:p>
          <a:p>
            <a:r>
              <a:rPr lang="sv-SE" sz="1100" u="sng" dirty="0" err="1" smtClean="0">
                <a:hlinkClick r:id="rId4"/>
              </a:rPr>
              <a:t>vardgivare</a:t>
            </a:r>
            <a:r>
              <a:rPr lang="sv-SE" sz="1100" u="sng" dirty="0" smtClean="0">
                <a:hlinkClick r:id="rId4"/>
              </a:rPr>
              <a:t>/Regionens-IT-stod-till-andra-</a:t>
            </a:r>
            <a:r>
              <a:rPr lang="sv-SE" sz="1100" u="sng" dirty="0" err="1" smtClean="0">
                <a:hlinkClick r:id="rId4"/>
              </a:rPr>
              <a:t>vardgivare</a:t>
            </a:r>
            <a:r>
              <a:rPr lang="sv-SE" sz="1100" u="sng" dirty="0" smtClean="0">
                <a:hlinkClick r:id="rId4"/>
              </a:rPr>
              <a:t>/Mitt-Vaccin</a:t>
            </a:r>
            <a:r>
              <a:rPr lang="sv-SE" sz="1100" u="sng" dirty="0">
                <a:hlinkClick r:id="rId4"/>
              </a:rPr>
              <a:t>/</a:t>
            </a:r>
            <a:r>
              <a:rPr lang="sv-SE" sz="1100" dirty="0"/>
              <a:t> </a:t>
            </a:r>
            <a:endParaRPr lang="sv-SE" sz="1100" dirty="0" smtClean="0"/>
          </a:p>
          <a:p>
            <a:r>
              <a:rPr lang="sv-SE" sz="1400" dirty="0" smtClean="0"/>
              <a:t>finns </a:t>
            </a:r>
            <a:r>
              <a:rPr lang="sv-SE" sz="1400" i="1" dirty="0" smtClean="0"/>
              <a:t>Frågor </a:t>
            </a:r>
            <a:r>
              <a:rPr lang="sv-SE" sz="1400" i="1" dirty="0"/>
              <a:t>och svar </a:t>
            </a:r>
            <a:r>
              <a:rPr lang="sv-SE" sz="1400" dirty="0"/>
              <a:t>samlade. </a:t>
            </a:r>
            <a:endParaRPr lang="sv-SE" sz="1400" dirty="0" smtClean="0"/>
          </a:p>
          <a:p>
            <a:r>
              <a:rPr lang="sv-SE" sz="1400" dirty="0" smtClean="0"/>
              <a:t>Vi </a:t>
            </a:r>
            <a:r>
              <a:rPr lang="sv-SE" sz="1400" dirty="0"/>
              <a:t>kommer succesivt fylla på med frågor och svar som rör </a:t>
            </a:r>
            <a:r>
              <a:rPr lang="sv-SE" sz="1400" dirty="0" err="1"/>
              <a:t>MittVaccin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427" y="3354465"/>
            <a:ext cx="979576" cy="9833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flipV="1">
            <a:off x="5296359" y="2807685"/>
            <a:ext cx="1102300" cy="3001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486" y="5115436"/>
            <a:ext cx="2718829" cy="128098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67" y="5115436"/>
            <a:ext cx="1048795" cy="10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54343" y="1889517"/>
            <a:ext cx="7934485" cy="4285402"/>
          </a:xfrm>
        </p:spPr>
        <p:txBody>
          <a:bodyPr>
            <a:noAutofit/>
          </a:bodyPr>
          <a:lstStyle/>
          <a:p>
            <a:pPr marL="90488" indent="0">
              <a:buNone/>
            </a:pPr>
            <a:r>
              <a:rPr lang="sv-SE" sz="1400" b="1" dirty="0" smtClean="0"/>
              <a:t>1. Hantera de vaccin </a:t>
            </a:r>
            <a:r>
              <a:rPr lang="sv-SE" sz="1400" b="1" dirty="0"/>
              <a:t>som används på </a:t>
            </a:r>
            <a:r>
              <a:rPr lang="sv-SE" sz="1400" b="1" dirty="0" smtClean="0"/>
              <a:t>vårdenheten</a:t>
            </a:r>
          </a:p>
          <a:p>
            <a:r>
              <a:rPr lang="sv-SE" sz="1400" dirty="0" smtClean="0"/>
              <a:t>När </a:t>
            </a:r>
            <a:r>
              <a:rPr lang="sv-SE" sz="1400" dirty="0"/>
              <a:t>ett nytt vaccin </a:t>
            </a:r>
            <a:r>
              <a:rPr lang="sv-SE" sz="1400" dirty="0" smtClean="0"/>
              <a:t>ska användas </a:t>
            </a:r>
            <a:r>
              <a:rPr lang="sv-SE" sz="1400" dirty="0"/>
              <a:t>på mottagningen behöver detta 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läggas </a:t>
            </a:r>
            <a:r>
              <a:rPr lang="sv-SE" sz="1400" dirty="0"/>
              <a:t>till i </a:t>
            </a:r>
            <a:r>
              <a:rPr lang="sv-SE" sz="1400" dirty="0" smtClean="0"/>
              <a:t>MittVaccin. </a:t>
            </a:r>
          </a:p>
          <a:p>
            <a:r>
              <a:rPr lang="sv-SE" sz="1400" dirty="0" smtClean="0"/>
              <a:t>Justerar vilka vaccin som ska användas i snabbvaccineringsflödet</a:t>
            </a:r>
            <a:endParaRPr lang="sv-SE" sz="1400" dirty="0"/>
          </a:p>
          <a:p>
            <a:endParaRPr lang="sv-SE" sz="1400" dirty="0"/>
          </a:p>
          <a:p>
            <a:pPr marL="90488" indent="0">
              <a:buNone/>
            </a:pPr>
            <a:r>
              <a:rPr lang="sv-SE" sz="1400" b="1" dirty="0" smtClean="0"/>
              <a:t>2. Hantera </a:t>
            </a:r>
            <a:r>
              <a:rPr lang="sv-SE" sz="1400" b="1" dirty="0" err="1"/>
              <a:t>batcher</a:t>
            </a:r>
            <a:endParaRPr lang="sv-SE" sz="1400" b="1" dirty="0"/>
          </a:p>
          <a:p>
            <a:r>
              <a:rPr lang="sv-SE" sz="1400" dirty="0" smtClean="0"/>
              <a:t>När vaccin levereras till vårdenheten måste doser </a:t>
            </a:r>
            <a:r>
              <a:rPr lang="sv-SE" sz="1400" dirty="0"/>
              <a:t>med tillhörande </a:t>
            </a:r>
            <a:r>
              <a:rPr lang="sv-SE" sz="1400" dirty="0" err="1"/>
              <a:t>batchnummer</a:t>
            </a:r>
            <a:r>
              <a:rPr lang="sv-SE" sz="1400" dirty="0"/>
              <a:t> registreras i MittVaccin innan dokumentation av vaccination kan ske. Detta eftersom en dos automatiskt dras ifrån saldot när en </a:t>
            </a:r>
            <a:r>
              <a:rPr lang="sv-SE" sz="1400" dirty="0" smtClean="0"/>
              <a:t>vaccination </a:t>
            </a:r>
            <a:r>
              <a:rPr lang="sv-SE" sz="1400" dirty="0"/>
              <a:t>registreras för aktuell </a:t>
            </a:r>
            <a:r>
              <a:rPr lang="sv-SE" sz="1400" dirty="0" err="1"/>
              <a:t>batch</a:t>
            </a:r>
            <a:r>
              <a:rPr lang="sv-SE" sz="1400" dirty="0" smtClean="0"/>
              <a:t>.</a:t>
            </a:r>
          </a:p>
          <a:p>
            <a:r>
              <a:rPr lang="sv-SE" sz="1400" dirty="0" smtClean="0"/>
              <a:t>Om inte doser finns inlagda i aktuell </a:t>
            </a:r>
            <a:r>
              <a:rPr lang="sv-SE" sz="1400" dirty="0" err="1" smtClean="0"/>
              <a:t>batch</a:t>
            </a:r>
            <a:r>
              <a:rPr lang="sv-SE" sz="1400" dirty="0" smtClean="0"/>
              <a:t> vid vaccinationstillfället behöver </a:t>
            </a:r>
            <a:r>
              <a:rPr lang="sv-SE" sz="1400" dirty="0"/>
              <a:t>dokumentation </a:t>
            </a:r>
            <a:r>
              <a:rPr lang="sv-SE" sz="1400" dirty="0" smtClean="0"/>
              <a:t>ske </a:t>
            </a:r>
            <a:r>
              <a:rPr lang="sv-SE" sz="1400" dirty="0"/>
              <a:t>på pappersblankett enligt </a:t>
            </a:r>
            <a:r>
              <a:rPr lang="sv-SE" sz="1400" dirty="0" smtClean="0"/>
              <a:t>reservrutin. Sedan får man efterregistrera. </a:t>
            </a:r>
            <a:endParaRPr lang="sv-SE" sz="1400" dirty="0"/>
          </a:p>
          <a:p>
            <a:pPr marL="90488" indent="0">
              <a:buNone/>
            </a:pPr>
            <a:r>
              <a:rPr lang="sv-SE" sz="1400" b="1" dirty="0" smtClean="0"/>
              <a:t>3. Justera lagersaldo</a:t>
            </a:r>
          </a:p>
          <a:p>
            <a:r>
              <a:rPr lang="sv-SE" sz="1400" dirty="0" smtClean="0"/>
              <a:t>När </a:t>
            </a:r>
            <a:r>
              <a:rPr lang="sv-SE" sz="1400" dirty="0"/>
              <a:t>de fysiska doserna i en </a:t>
            </a:r>
            <a:r>
              <a:rPr lang="sv-SE" sz="1400" dirty="0" err="1"/>
              <a:t>batch</a:t>
            </a:r>
            <a:r>
              <a:rPr lang="sv-SE" sz="1400" dirty="0"/>
              <a:t> tagit slut, </a:t>
            </a:r>
            <a:r>
              <a:rPr lang="sv-SE" sz="1400" dirty="0" smtClean="0"/>
              <a:t>åligger </a:t>
            </a:r>
            <a:r>
              <a:rPr lang="sv-SE" sz="1400" dirty="0"/>
              <a:t>det administratör vaccinsaldo att korrigera lagersaldo i </a:t>
            </a:r>
            <a:r>
              <a:rPr lang="sv-SE" sz="1400" dirty="0" smtClean="0"/>
              <a:t>MittVaccin </a:t>
            </a:r>
            <a:r>
              <a:rPr lang="sv-SE" sz="1400" dirty="0"/>
              <a:t>om saldot inte </a:t>
            </a:r>
            <a:r>
              <a:rPr lang="sv-SE" sz="1400" dirty="0" smtClean="0"/>
              <a:t>stämmer (Saldo ska då vara 0 i MittVaccin).</a:t>
            </a:r>
          </a:p>
          <a:p>
            <a:r>
              <a:rPr lang="sv-SE" sz="1400" dirty="0" smtClean="0"/>
              <a:t>Justering av saldo behöver också ske exempelvis om antal doser estimerats fel vid inleverans, exempelvis när olika dosering ges till olika patienter. </a:t>
            </a:r>
            <a:endParaRPr lang="sv-SE" sz="1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Uppdrag administratör vaccinsaldo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1382879" y="1436857"/>
            <a:ext cx="23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 uppdraget ingår att: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77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905792" y="1889517"/>
            <a:ext cx="7444558" cy="4285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/>
              <a:t>Person som ska administrera vacciner och vaccinsaldo behöver ha någon av nedanstående behörigheter:</a:t>
            </a:r>
          </a:p>
          <a:p>
            <a:pPr marL="0" indent="0">
              <a:buNone/>
            </a:pPr>
            <a:endParaRPr lang="sv-SE" sz="2400" dirty="0" smtClean="0"/>
          </a:p>
          <a:p>
            <a:pPr marL="457200" indent="-457200"/>
            <a:r>
              <a:rPr lang="sv-SE" sz="2400" dirty="0" smtClean="0"/>
              <a:t>Sköterska</a:t>
            </a:r>
            <a:endParaRPr lang="sv-SE" sz="2400" dirty="0"/>
          </a:p>
          <a:p>
            <a:pPr marL="457200" indent="-457200"/>
            <a:r>
              <a:rPr lang="sv-SE" sz="2400" dirty="0" smtClean="0"/>
              <a:t>Sköterska </a:t>
            </a:r>
            <a:r>
              <a:rPr lang="sv-SE" sz="2400" dirty="0"/>
              <a:t>med </a:t>
            </a:r>
            <a:r>
              <a:rPr lang="sv-SE" sz="2400" dirty="0" smtClean="0"/>
              <a:t>delegering</a:t>
            </a:r>
          </a:p>
          <a:p>
            <a:pPr marL="457200" indent="-457200"/>
            <a:r>
              <a:rPr lang="sv-SE" sz="2400" dirty="0" smtClean="0"/>
              <a:t>Sköterska </a:t>
            </a:r>
            <a:r>
              <a:rPr lang="sv-SE" sz="2400" dirty="0"/>
              <a:t>med </a:t>
            </a:r>
            <a:r>
              <a:rPr lang="sv-SE" sz="2400" dirty="0" smtClean="0"/>
              <a:t>adminfunktion</a:t>
            </a:r>
          </a:p>
          <a:p>
            <a:pPr marL="457200" indent="-457200"/>
            <a:r>
              <a:rPr lang="sv-SE" sz="2400" dirty="0" smtClean="0"/>
              <a:t>Läkare </a:t>
            </a:r>
            <a:endParaRPr lang="sv-SE" sz="2400" dirty="0"/>
          </a:p>
          <a:p>
            <a:pPr marL="457200" indent="-457200"/>
            <a:r>
              <a:rPr lang="sv-SE" sz="2400" dirty="0" smtClean="0"/>
              <a:t>Läkare </a:t>
            </a:r>
            <a:r>
              <a:rPr lang="sv-SE" sz="2400" dirty="0"/>
              <a:t>med adminfunktion</a:t>
            </a:r>
          </a:p>
          <a:p>
            <a:pPr marL="90488" indent="0">
              <a:buNone/>
            </a:pPr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Behörighet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30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23875" y="1892064"/>
            <a:ext cx="8024849" cy="4584935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2000" dirty="0" smtClean="0"/>
              <a:t>MittVaccin är ett webbaserat journalsystem. </a:t>
            </a:r>
            <a:br>
              <a:rPr lang="sv-SE" sz="2000" dirty="0" smtClean="0"/>
            </a:br>
            <a:r>
              <a:rPr lang="sv-SE" sz="2000" dirty="0" smtClean="0"/>
              <a:t>Inloggningssidan går att nå på flera sätt:</a:t>
            </a:r>
          </a:p>
          <a:p>
            <a:r>
              <a:rPr lang="sv-SE" sz="1800" dirty="0" smtClean="0"/>
              <a:t>Via länk</a:t>
            </a:r>
          </a:p>
          <a:p>
            <a:r>
              <a:rPr lang="sv-SE" sz="1800" dirty="0" smtClean="0"/>
              <a:t>Via Applikationer eller Genvägar på Region Östergötlands intranät Lisa</a:t>
            </a:r>
          </a:p>
          <a:p>
            <a:pPr marL="90488" indent="0">
              <a:buNone/>
            </a:pPr>
            <a:endParaRPr lang="sv-SE" sz="1800" dirty="0"/>
          </a:p>
          <a:p>
            <a:pPr marL="90488" indent="0">
              <a:buNone/>
            </a:pPr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  <a:p>
            <a:endParaRPr lang="sv-SE" sz="1800" dirty="0" smtClean="0"/>
          </a:p>
          <a:p>
            <a:r>
              <a:rPr lang="sv-SE" sz="1800" dirty="0" smtClean="0"/>
              <a:t>Via genväg på skrivbordet om man använder</a:t>
            </a:r>
          </a:p>
          <a:p>
            <a:pPr marL="90488" indent="0">
              <a:buNone/>
            </a:pPr>
            <a:r>
              <a:rPr lang="sv-SE" sz="1800" dirty="0" smtClean="0"/>
              <a:t>	dator från Region Östergötland</a:t>
            </a:r>
          </a:p>
          <a:p>
            <a:pPr marL="90488" indent="0">
              <a:buNone/>
            </a:pPr>
            <a:endParaRPr lang="sv-SE" sz="1800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42" y="4847961"/>
            <a:ext cx="893521" cy="989881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646008" y="3496866"/>
            <a:ext cx="7746776" cy="1248892"/>
            <a:chOff x="-434086" y="2666893"/>
            <a:chExt cx="10012172" cy="1524213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34086" y="2666893"/>
              <a:ext cx="10012172" cy="1524213"/>
            </a:xfrm>
            <a:prstGeom prst="rect">
              <a:avLst/>
            </a:prstGeom>
          </p:spPr>
        </p:pic>
        <p:sp>
          <p:nvSpPr>
            <p:cNvPr id="7" name="Rektangel med rundade hörn 6"/>
            <p:cNvSpPr/>
            <p:nvPr/>
          </p:nvSpPr>
          <p:spPr>
            <a:xfrm>
              <a:off x="3938889" y="3782741"/>
              <a:ext cx="1038754" cy="39558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5733982" y="3457469"/>
              <a:ext cx="3286193" cy="3906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ubrik 2"/>
          <p:cNvSpPr txBox="1">
            <a:spLocks/>
          </p:cNvSpPr>
          <p:nvPr/>
        </p:nvSpPr>
        <p:spPr>
          <a:xfrm>
            <a:off x="1535279" y="6768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dirty="0" smtClean="0"/>
              <a:t>Inloggning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6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7" y="2826023"/>
            <a:ext cx="8741664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75556"/>
            <a:ext cx="8024849" cy="4034983"/>
          </a:xfrm>
        </p:spPr>
        <p:txBody>
          <a:bodyPr/>
          <a:lstStyle/>
          <a:p>
            <a:pPr marL="90488" indent="0">
              <a:buNone/>
            </a:pPr>
            <a:r>
              <a:rPr lang="sv-SE" sz="2400" dirty="0"/>
              <a:t>Inloggning sker via säker autentisering med SITHS-kort</a:t>
            </a:r>
          </a:p>
          <a:p>
            <a:pPr marL="90488" indent="0">
              <a:buNone/>
            </a:pPr>
            <a:r>
              <a:rPr lang="sv-SE" sz="1600" u="sng" dirty="0" smtClean="0">
                <a:hlinkClick r:id="rId3"/>
              </a:rPr>
              <a:t>https</a:t>
            </a:r>
            <a:r>
              <a:rPr lang="sv-SE" sz="1600" u="sng" dirty="0">
                <a:hlinkClick r:id="rId3"/>
              </a:rPr>
              <a:t>://mvjournal.mittvaccin.se/index.php</a:t>
            </a:r>
            <a:endParaRPr lang="sv-SE" sz="1600" dirty="0"/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endParaRPr lang="sv-SE" dirty="0"/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82879" y="524414"/>
            <a:ext cx="7180830" cy="1265447"/>
          </a:xfrm>
          <a:noFill/>
        </p:spPr>
        <p:txBody>
          <a:bodyPr/>
          <a:lstStyle/>
          <a:p>
            <a:r>
              <a:rPr lang="sv-SE" sz="3600" dirty="0"/>
              <a:t>Inloggning i MittVaccin Journal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607820" y="4930140"/>
            <a:ext cx="3314700" cy="51816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0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7" y="2865664"/>
            <a:ext cx="8872842" cy="2881993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640571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Efter inlogg ombeds du välja uppdrag - klicka på knappen </a:t>
            </a:r>
            <a:r>
              <a:rPr lang="sv-SE" b="1" dirty="0" smtClean="0"/>
              <a:t>Välj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Välja uppdrag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7960178" y="5167992"/>
            <a:ext cx="604158" cy="277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7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9167</TotalTime>
  <Words>1688</Words>
  <Application>Microsoft Office PowerPoint</Application>
  <PresentationFormat>Bildspel på skärmen (4:3)</PresentationFormat>
  <Paragraphs>292</Paragraphs>
  <Slides>44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9" baseType="lpstr">
      <vt:lpstr>Arial</vt:lpstr>
      <vt:lpstr>Calibri</vt:lpstr>
      <vt:lpstr>Georgia</vt:lpstr>
      <vt:lpstr>Tahoma</vt:lpstr>
      <vt:lpstr>blank</vt:lpstr>
      <vt:lpstr>PowerPoint-presentation</vt:lpstr>
      <vt:lpstr>Om utbildningsmaterialet</vt:lpstr>
      <vt:lpstr>Innehåll</vt:lpstr>
      <vt:lpstr>PowerPoint-presentation</vt:lpstr>
      <vt:lpstr>Uppdrag administratör vaccinsaldo</vt:lpstr>
      <vt:lpstr>Behörighet</vt:lpstr>
      <vt:lpstr> </vt:lpstr>
      <vt:lpstr>Inloggning i MittVaccin Journal</vt:lpstr>
      <vt:lpstr>Välja uppdrag</vt:lpstr>
      <vt:lpstr>PowerPoint-presentation</vt:lpstr>
      <vt:lpstr>Hitta inställningarna</vt:lpstr>
      <vt:lpstr>Vacciner – beskrivning av vyn</vt:lpstr>
      <vt:lpstr>Hitta inställningar för specifikt vaccin </vt:lpstr>
      <vt:lpstr>Vaccininställningar - översikt</vt:lpstr>
      <vt:lpstr>PowerPoint-presentation</vt:lpstr>
      <vt:lpstr>Lägg till vaccin </vt:lpstr>
      <vt:lpstr>Lägg till vaccin</vt:lpstr>
      <vt:lpstr>Lägg till vaccin - resultat  </vt:lpstr>
      <vt:lpstr>Ta bort vaccin  </vt:lpstr>
      <vt:lpstr>Ta bort vaccin - resultat  </vt:lpstr>
      <vt:lpstr>PowerPoint-presentation</vt:lpstr>
      <vt:lpstr>Inställningar för Snabbvaccinering   </vt:lpstr>
      <vt:lpstr>Aktivera snabbvaccinering </vt:lpstr>
      <vt:lpstr>Aktivera snabbvaccinering </vt:lpstr>
      <vt:lpstr>Ändra ordning på vaccin i snabbvaccineringslistan</vt:lpstr>
      <vt:lpstr>PowerPoint-presentation</vt:lpstr>
      <vt:lpstr>Hantera batcher</vt:lpstr>
      <vt:lpstr>Lägga till batch och doser</vt:lpstr>
      <vt:lpstr>Lägga till batch och doser</vt:lpstr>
      <vt:lpstr>Lägga till batch och doser - resultat</vt:lpstr>
      <vt:lpstr>PowerPoint-presentation</vt:lpstr>
      <vt:lpstr>Justera batch - orsaker</vt:lpstr>
      <vt:lpstr>Justera batch</vt:lpstr>
      <vt:lpstr>Justera batch</vt:lpstr>
      <vt:lpstr>Justera batch </vt:lpstr>
      <vt:lpstr>Justera batch - resultat </vt:lpstr>
      <vt:lpstr>PowerPoint-presentation</vt:lpstr>
      <vt:lpstr>Tomma batcher</vt:lpstr>
      <vt:lpstr>Ta bort batch</vt:lpstr>
      <vt:lpstr>Ta bort batch - resultat</vt:lpstr>
      <vt:lpstr>PowerPoint-presentation</vt:lpstr>
      <vt:lpstr>Manualer/checklistor</vt:lpstr>
      <vt:lpstr>Mer information</vt:lpstr>
      <vt:lpstr>Stöd och service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Waltersson Dalgren Kristin</dc:creator>
  <cp:lastModifiedBy>Götmar Anna</cp:lastModifiedBy>
  <cp:revision>552</cp:revision>
  <dcterms:created xsi:type="dcterms:W3CDTF">2020-03-19T12:20:48Z</dcterms:created>
  <dcterms:modified xsi:type="dcterms:W3CDTF">2022-04-11T12:06:24Z</dcterms:modified>
</cp:coreProperties>
</file>