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78" r:id="rId2"/>
    <p:sldId id="279" r:id="rId3"/>
    <p:sldId id="283" r:id="rId4"/>
    <p:sldId id="256" r:id="rId5"/>
    <p:sldId id="258" r:id="rId6"/>
    <p:sldId id="274" r:id="rId7"/>
    <p:sldId id="284" r:id="rId8"/>
    <p:sldId id="285" r:id="rId9"/>
    <p:sldId id="275" r:id="rId10"/>
    <p:sldId id="286" r:id="rId11"/>
    <p:sldId id="288" r:id="rId12"/>
    <p:sldId id="287" r:id="rId13"/>
    <p:sldId id="259" r:id="rId14"/>
    <p:sldId id="289" r:id="rId15"/>
    <p:sldId id="269" r:id="rId16"/>
    <p:sldId id="270" r:id="rId17"/>
    <p:sldId id="261" r:id="rId18"/>
    <p:sldId id="260" r:id="rId19"/>
    <p:sldId id="290" r:id="rId20"/>
    <p:sldId id="272" r:id="rId21"/>
    <p:sldId id="271" r:id="rId22"/>
    <p:sldId id="291" r:id="rId23"/>
    <p:sldId id="262" r:id="rId24"/>
    <p:sldId id="273" r:id="rId25"/>
    <p:sldId id="263" r:id="rId26"/>
    <p:sldId id="265" r:id="rId27"/>
    <p:sldId id="292" r:id="rId28"/>
    <p:sldId id="264" r:id="rId29"/>
    <p:sldId id="296" r:id="rId30"/>
    <p:sldId id="266" r:id="rId31"/>
    <p:sldId id="295" r:id="rId32"/>
    <p:sldId id="267" r:id="rId33"/>
    <p:sldId id="297" r:id="rId34"/>
    <p:sldId id="298" r:id="rId35"/>
    <p:sldId id="268" r:id="rId36"/>
    <p:sldId id="293" r:id="rId37"/>
    <p:sldId id="294" r:id="rId38"/>
    <p:sldId id="281" r:id="rId39"/>
    <p:sldId id="277" r:id="rId40"/>
  </p:sldIdLst>
  <p:sldSz cx="9144000" cy="6858000" type="screen4x3"/>
  <p:notesSz cx="6797675" cy="99282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5">
          <p15:clr>
            <a:srgbClr val="A4A3A4"/>
          </p15:clr>
        </p15:guide>
        <p15:guide id="2" pos="55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A5"/>
    <a:srgbClr val="0053A5"/>
    <a:srgbClr val="005BA1"/>
    <a:srgbClr val="0066B3"/>
    <a:srgbClr val="0047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6735" autoAdjust="0"/>
  </p:normalViewPr>
  <p:slideViewPr>
    <p:cSldViewPr snapToGrid="0" snapToObjects="1">
      <p:cViewPr varScale="1">
        <p:scale>
          <a:sx n="85" d="100"/>
          <a:sy n="85" d="100"/>
        </p:scale>
        <p:origin x="2226" y="90"/>
      </p:cViewPr>
      <p:guideLst>
        <p:guide orient="horz" pos="4125"/>
        <p:guide pos="554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D7C565C7-E7D9-2945-B8BD-8088C92F08A6}" type="datetimeFigureOut">
              <a:rPr lang="sv-SE" smtClean="0"/>
              <a:t>2020-10-22</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147AF89-486C-6B48-BC25-2234EDAED7E3}" type="slidenum">
              <a:rPr lang="sv-SE" smtClean="0"/>
              <a:t>‹#›</a:t>
            </a:fld>
            <a:endParaRPr lang="sv-SE"/>
          </a:p>
        </p:txBody>
      </p:sp>
    </p:spTree>
    <p:extLst>
      <p:ext uri="{BB962C8B-B14F-4D97-AF65-F5344CB8AC3E}">
        <p14:creationId xmlns:p14="http://schemas.microsoft.com/office/powerpoint/2010/main" val="39094264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99E373B-E9E0-834F-8AE0-56CDEFA1F367}" type="datetimeFigureOut">
              <a:rPr lang="sv-SE" smtClean="0"/>
              <a:t>2020-10-22</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29B1FA7-9B20-E148-866A-4BB8AEA063A1}" type="slidenum">
              <a:rPr lang="sv-SE" smtClean="0"/>
              <a:t>‹#›</a:t>
            </a:fld>
            <a:endParaRPr lang="sv-SE"/>
          </a:p>
        </p:txBody>
      </p:sp>
    </p:spTree>
    <p:extLst>
      <p:ext uri="{BB962C8B-B14F-4D97-AF65-F5344CB8AC3E}">
        <p14:creationId xmlns:p14="http://schemas.microsoft.com/office/powerpoint/2010/main" val="34409763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a:t>
            </a:fld>
            <a:endParaRPr lang="sv-SE"/>
          </a:p>
        </p:txBody>
      </p:sp>
    </p:spTree>
    <p:extLst>
      <p:ext uri="{BB962C8B-B14F-4D97-AF65-F5344CB8AC3E}">
        <p14:creationId xmlns:p14="http://schemas.microsoft.com/office/powerpoint/2010/main" val="354741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10</a:t>
            </a:fld>
            <a:endParaRPr lang="sv-SE"/>
          </a:p>
        </p:txBody>
      </p:sp>
    </p:spTree>
    <p:extLst>
      <p:ext uri="{BB962C8B-B14F-4D97-AF65-F5344CB8AC3E}">
        <p14:creationId xmlns:p14="http://schemas.microsoft.com/office/powerpoint/2010/main" val="1559172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11</a:t>
            </a:fld>
            <a:endParaRPr lang="sv-SE"/>
          </a:p>
        </p:txBody>
      </p:sp>
    </p:spTree>
    <p:extLst>
      <p:ext uri="{BB962C8B-B14F-4D97-AF65-F5344CB8AC3E}">
        <p14:creationId xmlns:p14="http://schemas.microsoft.com/office/powerpoint/2010/main" val="62011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12</a:t>
            </a:fld>
            <a:endParaRPr lang="sv-SE"/>
          </a:p>
        </p:txBody>
      </p:sp>
    </p:spTree>
    <p:extLst>
      <p:ext uri="{BB962C8B-B14F-4D97-AF65-F5344CB8AC3E}">
        <p14:creationId xmlns:p14="http://schemas.microsoft.com/office/powerpoint/2010/main" val="302695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Gå över till hur det fungerar när patienten blir inskriven</a:t>
            </a:r>
            <a:r>
              <a:rPr lang="sv-SE" baseline="0" dirty="0" smtClean="0"/>
              <a:t> på avdelningen. </a:t>
            </a:r>
          </a:p>
          <a:p>
            <a:endParaRPr lang="sv-SE" baseline="0" dirty="0" smtClean="0"/>
          </a:p>
          <a:p>
            <a:r>
              <a:rPr lang="sv-SE" baseline="0" dirty="0" smtClean="0"/>
              <a:t>Patient: Inga-Lill Lagergren</a:t>
            </a:r>
          </a:p>
          <a:p>
            <a:r>
              <a:rPr lang="sv-SE" dirty="0" smtClean="0"/>
              <a:t>Demo:</a:t>
            </a:r>
          </a:p>
          <a:p>
            <a:r>
              <a:rPr lang="sv-SE" dirty="0" smtClean="0"/>
              <a:t>Visa</a:t>
            </a:r>
            <a:r>
              <a:rPr lang="sv-SE" baseline="0" dirty="0" smtClean="0"/>
              <a:t> hur det ser ut i Cosmic när man kommer in via händerna. </a:t>
            </a:r>
          </a:p>
          <a:p>
            <a:r>
              <a:rPr lang="sv-SE" dirty="0" smtClean="0"/>
              <a:t>Visa vad som händer</a:t>
            </a:r>
            <a:r>
              <a:rPr lang="sv-SE" baseline="0" dirty="0" smtClean="0"/>
              <a:t> om man bara lägger till sig som aktör i ärendet utan att skicka inskrivningsmeddelande, att det då saknas meddelandetyper.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13</a:t>
            </a:fld>
            <a:endParaRPr lang="sv-SE"/>
          </a:p>
        </p:txBody>
      </p:sp>
    </p:spTree>
    <p:extLst>
      <p:ext uri="{BB962C8B-B14F-4D97-AF65-F5344CB8AC3E}">
        <p14:creationId xmlns:p14="http://schemas.microsoft.com/office/powerpoint/2010/main" val="1684615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14</a:t>
            </a:fld>
            <a:endParaRPr lang="sv-SE"/>
          </a:p>
        </p:txBody>
      </p:sp>
    </p:spTree>
    <p:extLst>
      <p:ext uri="{BB962C8B-B14F-4D97-AF65-F5344CB8AC3E}">
        <p14:creationId xmlns:p14="http://schemas.microsoft.com/office/powerpoint/2010/main" val="1310545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 de utbildningar som vi har med kommunen så kommer markera</a:t>
            </a:r>
            <a:r>
              <a:rPr lang="sv-SE" baseline="0" dirty="0" smtClean="0"/>
              <a:t> att det är viktigt för hela processen att </a:t>
            </a:r>
            <a:r>
              <a:rPr lang="sv-SE" baseline="0" dirty="0" err="1" smtClean="0"/>
              <a:t>Inmeddelande</a:t>
            </a:r>
            <a:r>
              <a:rPr lang="sv-SE" baseline="0" dirty="0" smtClean="0"/>
              <a:t> skickas.</a:t>
            </a: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15</a:t>
            </a:fld>
            <a:endParaRPr lang="sv-SE"/>
          </a:p>
        </p:txBody>
      </p:sp>
    </p:spTree>
    <p:extLst>
      <p:ext uri="{BB962C8B-B14F-4D97-AF65-F5344CB8AC3E}">
        <p14:creationId xmlns:p14="http://schemas.microsoft.com/office/powerpoint/2010/main" val="111238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16</a:t>
            </a:fld>
            <a:endParaRPr lang="sv-SE"/>
          </a:p>
        </p:txBody>
      </p:sp>
    </p:spTree>
    <p:extLst>
      <p:ext uri="{BB962C8B-B14F-4D97-AF65-F5344CB8AC3E}">
        <p14:creationId xmlns:p14="http://schemas.microsoft.com/office/powerpoint/2010/main" val="644717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Inför Inskrivningsmeddelandet ska skickas så behöver man inhämta samtycke.</a:t>
            </a:r>
            <a:r>
              <a:rPr lang="sv-SE"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Samtyckena</a:t>
            </a:r>
            <a:r>
              <a:rPr lang="sv-SE" baseline="0" dirty="0" smtClean="0"/>
              <a:t> är grunden för att Link ska fungera smidigt och aktörer ska kunna utbyta information, men i Link aktiverar det som jag tidigare visat även funktionaliteten och informationsdelning innebär att kommunen  kan ta del av flikarna journal och läkemedel</a:t>
            </a:r>
            <a:endParaRPr lang="sv-SE" dirty="0" smtClean="0"/>
          </a:p>
          <a:p>
            <a:endParaRPr lang="sv-SE" baseline="0" dirty="0" smtClean="0"/>
          </a:p>
          <a:p>
            <a:r>
              <a:rPr lang="sv-SE" baseline="0" dirty="0" smtClean="0"/>
              <a:t>Samtycke h</a:t>
            </a:r>
            <a:r>
              <a:rPr lang="sv-SE" dirty="0" smtClean="0"/>
              <a:t>ar</a:t>
            </a:r>
            <a:r>
              <a:rPr lang="sv-SE" baseline="0" dirty="0" smtClean="0"/>
              <a:t> inte enbart med Link att göra utan det är något som ska efterfrågas vid patientrelation och sammanhållen journalföring för att man ska kunna ta del av information skriven av annan vårdgivare.</a:t>
            </a:r>
          </a:p>
          <a:p>
            <a:r>
              <a:rPr lang="sv-SE" baseline="0" dirty="0" smtClean="0"/>
              <a:t>I Cosmic finns det information från olika vårdgivare, tex privata vårdcentraler, psykiatri osv så måste man ha samtycke för att få ta del av dessa uppgifter. </a:t>
            </a:r>
          </a:p>
          <a:p>
            <a:r>
              <a:rPr lang="sv-SE" baseline="0" dirty="0" smtClean="0"/>
              <a:t>Ger patienten samtycke så kan man enkelt bryta sekretessklassad information för att ta del av dessa anteckningar.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17</a:t>
            </a:fld>
            <a:endParaRPr lang="sv-SE"/>
          </a:p>
        </p:txBody>
      </p:sp>
    </p:spTree>
    <p:extLst>
      <p:ext uri="{BB962C8B-B14F-4D97-AF65-F5344CB8AC3E}">
        <p14:creationId xmlns:p14="http://schemas.microsoft.com/office/powerpoint/2010/main" val="278241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Demo: </a:t>
            </a:r>
          </a:p>
          <a:p>
            <a:r>
              <a:rPr lang="sv-SE" dirty="0" smtClean="0"/>
              <a:t>Skapa upp ärenden</a:t>
            </a:r>
            <a:r>
              <a:rPr lang="sv-SE" baseline="0" dirty="0" smtClean="0"/>
              <a:t> utifrån ovanstående exempel. </a:t>
            </a:r>
          </a:p>
          <a:p>
            <a:endParaRPr lang="sv-SE" baseline="0" dirty="0" smtClean="0"/>
          </a:p>
          <a:p>
            <a:r>
              <a:rPr lang="sv-SE" dirty="0" smtClean="0"/>
              <a:t>Lägger man</a:t>
            </a:r>
            <a:r>
              <a:rPr lang="sv-SE" baseline="0" dirty="0" smtClean="0"/>
              <a:t> bara till sig som aktör i ett pågående ärende så kommer inte Link att fungera korrekt utifrån ett slutenvårdsperspektiv. </a:t>
            </a:r>
            <a:r>
              <a:rPr lang="sv-SE" dirty="0" smtClean="0"/>
              <a:t>Om inte inskrivningsmeddelande skickas så kommer man bara ha tillgång till meddelandetyperna Generellt och Kallelse till SIP, alltså inte tillgång till de meddelandetyper som har med slutenvården att göra till är Ny preliminär tidpunkt för utskrivning och Utskrivningsklar.</a:t>
            </a:r>
          </a:p>
          <a:p>
            <a:pPr marL="90488" indent="0">
              <a:buNone/>
            </a:pPr>
            <a:endParaRPr lang="sv-SE" dirty="0" smtClean="0"/>
          </a:p>
          <a:p>
            <a:r>
              <a:rPr lang="sv-SE" dirty="0" smtClean="0"/>
              <a:t>Visa hur det fungerar med beräknad tidpunkt för utskrivning att det datumet visas i Ärendeöversikten</a:t>
            </a:r>
            <a:r>
              <a:rPr lang="sv-SE" baseline="0" dirty="0" smtClean="0"/>
              <a:t> och i Inskrivningsöversikten. </a:t>
            </a:r>
          </a:p>
          <a:p>
            <a:r>
              <a:rPr lang="sv-SE" baseline="0" dirty="0" smtClean="0"/>
              <a:t>Detta datum är det som alla aktörer ska jobba mot för att kunna ta hem patienten.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Ändrar man datumet i In- och utskrivningsfliken så ändras det i både </a:t>
            </a:r>
            <a:r>
              <a:rPr lang="sv-SE" dirty="0" smtClean="0"/>
              <a:t>Ärendeöversikten</a:t>
            </a:r>
            <a:r>
              <a:rPr lang="sv-SE" baseline="0" dirty="0" smtClean="0"/>
              <a:t> och i Inskrivningsöversikten, vilket kan bli väldigt förvirrande för alla berörda.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I inskrivningsmeddelandet föreslås listad vårdcentral och automatiska mottagare i kommunen utom i Norrköpings kommun. </a:t>
            </a:r>
            <a:r>
              <a:rPr lang="sv-SE" dirty="0" smtClean="0"/>
              <a:t>Övergripande kommunenhet borttagen, måste alltid välja en aktör om det inte redan föreslås. Man ska gå igenom aktörerna och</a:t>
            </a:r>
            <a:r>
              <a:rPr lang="sv-SE" baseline="0" dirty="0" smtClean="0"/>
              <a:t> se om det ska läggas till ett tas bort någon. Långa listor, inte lätt att veta vilken enhet som ska läggas till. Vi jobbar med info till kommunen att det vore väldigt bra om de kan lägga in enhetskoppling på patienter som bor på SÄBO eller tillhör hemsjukvård för då skulle dessa föreslås direkt i ärendet och man kan då bara komplettera om det är fler enheter som ska vara delaktiga.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En fråga som återkommer är att rehab i kommunen upplever att de blir aktiverade väldigt sent i ärenden. Vi tror det delvis beror på att man inom Rö förstå kommunernas enhetsstruktur. När det tex gäller hemsjukvård så tänker man kanske specifikt på sjuksköterskor men här ingår även rehab. Det kan därför vara viktigt att specificera i meddelandet vad det finns för behov. Om inte annat så bör man göra det när man skickar planeringsspåret. </a:t>
            </a:r>
            <a:endParaRPr lang="sv-SE"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18</a:t>
            </a:fld>
            <a:endParaRPr lang="sv-SE"/>
          </a:p>
        </p:txBody>
      </p:sp>
    </p:spTree>
    <p:extLst>
      <p:ext uri="{BB962C8B-B14F-4D97-AF65-F5344CB8AC3E}">
        <p14:creationId xmlns:p14="http://schemas.microsoft.com/office/powerpoint/2010/main" val="154123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19</a:t>
            </a:fld>
            <a:endParaRPr lang="sv-SE"/>
          </a:p>
        </p:txBody>
      </p:sp>
    </p:spTree>
    <p:extLst>
      <p:ext uri="{BB962C8B-B14F-4D97-AF65-F5344CB8AC3E}">
        <p14:creationId xmlns:p14="http://schemas.microsoft.com/office/powerpoint/2010/main" val="296901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a:t>
            </a:fld>
            <a:endParaRPr lang="sv-SE"/>
          </a:p>
        </p:txBody>
      </p:sp>
    </p:spTree>
    <p:extLst>
      <p:ext uri="{BB962C8B-B14F-4D97-AF65-F5344CB8AC3E}">
        <p14:creationId xmlns:p14="http://schemas.microsoft.com/office/powerpoint/2010/main" val="3090988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Att hålla koll och</a:t>
            </a:r>
            <a:r>
              <a:rPr lang="sv-SE" baseline="0" dirty="0" smtClean="0"/>
              <a:t> ändra Behov av SIP är inte helt enkelt att komma ihåg men i den mån det går så vill vi att ni gör det. </a:t>
            </a:r>
          </a:p>
          <a:p>
            <a:r>
              <a:rPr lang="sv-SE" i="1" baseline="0" dirty="0" smtClean="0"/>
              <a:t>Ha en checklista inför utskrivning där man kontrollerar detta???</a:t>
            </a:r>
            <a:endParaRPr lang="sv-SE" i="1"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20</a:t>
            </a:fld>
            <a:endParaRPr lang="sv-SE"/>
          </a:p>
        </p:txBody>
      </p:sp>
    </p:spTree>
    <p:extLst>
      <p:ext uri="{BB962C8B-B14F-4D97-AF65-F5344CB8AC3E}">
        <p14:creationId xmlns:p14="http://schemas.microsoft.com/office/powerpoint/2010/main" val="271442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Ny funktion</a:t>
            </a:r>
            <a:r>
              <a:rPr lang="sv-SE" baseline="0" dirty="0" smtClean="0"/>
              <a:t> när det gäller Generella meddelanden – fördefinierade titlar men det går även skriva i fritext.</a:t>
            </a:r>
          </a:p>
          <a:p>
            <a:r>
              <a:rPr lang="sv-SE" baseline="0" dirty="0" smtClean="0"/>
              <a:t>Uppmuntra användning av fördefinierade titlar då det leder till mer standardiserade arbetssätt och alla som är involverade i ärendet får mer tydlighet vad det rör sig om för frågor. </a:t>
            </a:r>
          </a:p>
          <a:p>
            <a:endParaRPr lang="sv-SE" baseline="0" dirty="0" smtClean="0"/>
          </a:p>
          <a:p>
            <a:r>
              <a:rPr lang="sv-SE" dirty="0" smtClean="0"/>
              <a:t>Rehabpersonalen i kommunen tar ofta upp att de</a:t>
            </a:r>
            <a:r>
              <a:rPr lang="sv-SE" baseline="0" dirty="0" smtClean="0"/>
              <a:t> inte blir involverade  ärenden eller att de blir involverade i ett sent skede. </a:t>
            </a:r>
          </a:p>
          <a:p>
            <a:r>
              <a:rPr lang="sv-SE" baseline="0" dirty="0" smtClean="0"/>
              <a:t>För regionens del så tror jag det många gånger beror på hur kommunerna har lagt upp sin enhetsstruktur och att man tex inte förstår att tex hemsjukvården i Linköping involverar både </a:t>
            </a:r>
            <a:r>
              <a:rPr lang="sv-SE" baseline="0" dirty="0" err="1" smtClean="0"/>
              <a:t>ssk</a:t>
            </a:r>
            <a:r>
              <a:rPr lang="sv-SE" baseline="0" dirty="0" smtClean="0"/>
              <a:t> och </a:t>
            </a:r>
            <a:r>
              <a:rPr lang="sv-SE" baseline="0" dirty="0" err="1" smtClean="0"/>
              <a:t>paramed</a:t>
            </a:r>
            <a:r>
              <a:rPr lang="sv-SE" baseline="0" dirty="0" smtClean="0"/>
              <a:t> eller att de enheter som heter ordinärt boende/särskilt boende involverar flera yrkeskategorier.</a:t>
            </a:r>
          </a:p>
          <a:p>
            <a:r>
              <a:rPr lang="sv-SE" baseline="0" dirty="0" smtClean="0"/>
              <a:t>Men eftersom det på enheterna jobbar flera olika yrkesroller så är det viktigt att de meddelanden som skickas är tydliga gällande innehåll. </a:t>
            </a:r>
          </a:p>
          <a:p>
            <a:r>
              <a:rPr lang="sv-SE" baseline="0" dirty="0" smtClean="0"/>
              <a:t>De fasta ämnesrubrikerna ska hjälpa till att förtydliga detta så har man information som rör hjälpmedel, träning osv  eller man vill att den som läser meddelandet är en paramedicinare så är de rehabilitering som är titeln på meddelandet.</a:t>
            </a:r>
          </a:p>
          <a:p>
            <a:r>
              <a:rPr lang="sv-SE" baseline="0" dirty="0" smtClean="0"/>
              <a:t>Om man skickar ett meddelande gällande hemsjukvård så är det viktigt att tydliggöra om det gäller omvårdnads eller </a:t>
            </a:r>
            <a:r>
              <a:rPr lang="sv-SE" baseline="0" dirty="0" err="1" smtClean="0"/>
              <a:t>rehabinsatser</a:t>
            </a:r>
            <a:r>
              <a:rPr lang="sv-SE" baseline="0" dirty="0" smtClean="0"/>
              <a:t> eller både och. </a:t>
            </a:r>
          </a:p>
          <a:p>
            <a:endParaRPr lang="sv-SE" baseline="0" dirty="0" smtClean="0"/>
          </a:p>
          <a:p>
            <a:r>
              <a:rPr lang="sv-SE" baseline="0" dirty="0" smtClean="0"/>
              <a:t>Avliden är en sån rubrik som man kan skriva i fritext men finns det önskemål om det så kan vi lägga in den som fördefinierad titel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21</a:t>
            </a:fld>
            <a:endParaRPr lang="sv-SE"/>
          </a:p>
        </p:txBody>
      </p:sp>
    </p:spTree>
    <p:extLst>
      <p:ext uri="{BB962C8B-B14F-4D97-AF65-F5344CB8AC3E}">
        <p14:creationId xmlns:p14="http://schemas.microsoft.com/office/powerpoint/2010/main" val="446858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22</a:t>
            </a:fld>
            <a:endParaRPr lang="sv-SE"/>
          </a:p>
        </p:txBody>
      </p:sp>
    </p:spTree>
    <p:extLst>
      <p:ext uri="{BB962C8B-B14F-4D97-AF65-F5344CB8AC3E}">
        <p14:creationId xmlns:p14="http://schemas.microsoft.com/office/powerpoint/2010/main" val="616488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23</a:t>
            </a:fld>
            <a:endParaRPr lang="sv-SE"/>
          </a:p>
        </p:txBody>
      </p:sp>
    </p:spTree>
    <p:extLst>
      <p:ext uri="{BB962C8B-B14F-4D97-AF65-F5344CB8AC3E}">
        <p14:creationId xmlns:p14="http://schemas.microsoft.com/office/powerpoint/2010/main" val="417969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Används främst av kommunen då sluten- och öppenvård troligen läser direkt i journalen. </a:t>
            </a:r>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24</a:t>
            </a:fld>
            <a:endParaRPr lang="sv-SE"/>
          </a:p>
        </p:txBody>
      </p:sp>
    </p:spTree>
    <p:extLst>
      <p:ext uri="{BB962C8B-B14F-4D97-AF65-F5344CB8AC3E}">
        <p14:creationId xmlns:p14="http://schemas.microsoft.com/office/powerpoint/2010/main" val="614271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dirty="0" smtClean="0"/>
              <a:t>Meddelande om ny beräknad tidpunkt</a:t>
            </a:r>
            <a:r>
              <a:rPr lang="sv-SE" sz="1200" dirty="0" smtClean="0"/>
              <a:t> för utskrivning ska alltid användas när datumet för utskrivning ändras.  Då ändras datumet i både Ärendeöversikten</a:t>
            </a:r>
            <a:r>
              <a:rPr lang="sv-SE" sz="1200" baseline="0" dirty="0" smtClean="0"/>
              <a:t> och Inskrivningsöversikten. </a:t>
            </a:r>
            <a:endParaRPr lang="sv-SE" sz="1200"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25</a:t>
            </a:fld>
            <a:endParaRPr lang="sv-SE"/>
          </a:p>
        </p:txBody>
      </p:sp>
    </p:spTree>
    <p:extLst>
      <p:ext uri="{BB962C8B-B14F-4D97-AF65-F5344CB8AC3E}">
        <p14:creationId xmlns:p14="http://schemas.microsoft.com/office/powerpoint/2010/main" val="2182326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26</a:t>
            </a:fld>
            <a:endParaRPr lang="sv-SE"/>
          </a:p>
        </p:txBody>
      </p:sp>
    </p:spTree>
    <p:extLst>
      <p:ext uri="{BB962C8B-B14F-4D97-AF65-F5344CB8AC3E}">
        <p14:creationId xmlns:p14="http://schemas.microsoft.com/office/powerpoint/2010/main" val="177112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27</a:t>
            </a:fld>
            <a:endParaRPr lang="sv-SE"/>
          </a:p>
        </p:txBody>
      </p:sp>
    </p:spTree>
    <p:extLst>
      <p:ext uri="{BB962C8B-B14F-4D97-AF65-F5344CB8AC3E}">
        <p14:creationId xmlns:p14="http://schemas.microsoft.com/office/powerpoint/2010/main" val="2482147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Ska</a:t>
            </a:r>
            <a:r>
              <a:rPr lang="sv-SE" baseline="0" dirty="0" smtClean="0"/>
              <a:t> skickas när patienten är klar att lämna sjukhuset och i princip är det så att patienten ska kunna gå ut genom dörren när meddelandet skickas så det ska inte vara massor uppgifter kvar att göra. </a:t>
            </a:r>
          </a:p>
          <a:p>
            <a:r>
              <a:rPr lang="sv-SE" baseline="0" dirty="0" smtClean="0"/>
              <a:t>Går inte att skicka i förtid utan skickas i realtid. </a:t>
            </a:r>
          </a:p>
          <a:p>
            <a:r>
              <a:rPr lang="sv-SE" baseline="0" dirty="0" smtClean="0"/>
              <a:t>Att återkalla meddelande om Utskrivningsklar är något som ofta missas men det är väldigt viktigt för övriga aktörer att veta samt det är viktigt för uppföljningen. </a:t>
            </a:r>
          </a:p>
          <a:p>
            <a:endParaRPr lang="sv-SE" baseline="0" dirty="0" smtClean="0"/>
          </a:p>
          <a:p>
            <a:r>
              <a:rPr lang="sv-SE" baseline="0" dirty="0" smtClean="0"/>
              <a:t>Ska även göras om patienten avlider, men då måste man komplettera med generellt meddelande om att patienten avlidit, sen ska fast vårdkontakt avsluta ärendet när man ser att alla aktörer verkar ha läst informationen. </a:t>
            </a:r>
          </a:p>
          <a:p>
            <a:r>
              <a:rPr lang="sv-SE" baseline="0" dirty="0" smtClean="0"/>
              <a:t>Om slutenvården bara skriver ut patienten så försvinner de som aktör i ärendet men övriga involverade vet då inte vad som hänt med patienten.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28</a:t>
            </a:fld>
            <a:endParaRPr lang="sv-SE"/>
          </a:p>
        </p:txBody>
      </p:sp>
    </p:spTree>
    <p:extLst>
      <p:ext uri="{BB962C8B-B14F-4D97-AF65-F5344CB8AC3E}">
        <p14:creationId xmlns:p14="http://schemas.microsoft.com/office/powerpoint/2010/main" val="2847975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Viktigt</a:t>
            </a:r>
            <a:r>
              <a:rPr lang="sv-SE" baseline="0" dirty="0" smtClean="0"/>
              <a:t> att man är tydlig i ärendet om patienten kommer skickas till annan avdelning eller tex avlidit.</a:t>
            </a:r>
          </a:p>
          <a:p>
            <a:r>
              <a:rPr lang="sv-SE" baseline="0" dirty="0" smtClean="0"/>
              <a:t>Kan även </a:t>
            </a:r>
            <a:r>
              <a:rPr lang="sv-SE" baseline="0" dirty="0" err="1" smtClean="0"/>
              <a:t>förtysliga</a:t>
            </a:r>
            <a:r>
              <a:rPr lang="sv-SE" baseline="0" dirty="0" smtClean="0"/>
              <a:t> via ett generellt meddelande att patienten skrivs ut tex om man vill förmedla information om att läkemedel skickas med osv det som finns som en fras </a:t>
            </a:r>
            <a:r>
              <a:rPr lang="sv-SE" baseline="0" dirty="0" err="1" smtClean="0"/>
              <a:t>linkuts</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30</a:t>
            </a:fld>
            <a:endParaRPr lang="sv-SE"/>
          </a:p>
        </p:txBody>
      </p:sp>
    </p:spTree>
    <p:extLst>
      <p:ext uri="{BB962C8B-B14F-4D97-AF65-F5344CB8AC3E}">
        <p14:creationId xmlns:p14="http://schemas.microsoft.com/office/powerpoint/2010/main" val="309527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a:t>
            </a:fld>
            <a:endParaRPr lang="sv-SE"/>
          </a:p>
        </p:txBody>
      </p:sp>
    </p:spTree>
    <p:extLst>
      <p:ext uri="{BB962C8B-B14F-4D97-AF65-F5344CB8AC3E}">
        <p14:creationId xmlns:p14="http://schemas.microsoft.com/office/powerpoint/2010/main" val="3785931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Automatiskt</a:t>
            </a:r>
            <a:r>
              <a:rPr lang="sv-SE" baseline="0" dirty="0" smtClean="0"/>
              <a:t> utskrivningsmeddelande skickas i samband med att man gör utskrivning från fönster In- och utskrivning</a:t>
            </a:r>
          </a:p>
          <a:p>
            <a:r>
              <a:rPr lang="sv-SE" baseline="0" dirty="0" smtClean="0"/>
              <a:t>Finns även ett annat automatiskt meddelande som skickas i samband med förflyttning mellan avdelningar inom samma Medicinskt ansvariga enhet.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31</a:t>
            </a:fld>
            <a:endParaRPr lang="sv-SE"/>
          </a:p>
        </p:txBody>
      </p:sp>
    </p:spTree>
    <p:extLst>
      <p:ext uri="{BB962C8B-B14F-4D97-AF65-F5344CB8AC3E}">
        <p14:creationId xmlns:p14="http://schemas.microsoft.com/office/powerpoint/2010/main" val="387302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32</a:t>
            </a:fld>
            <a:endParaRPr lang="sv-SE"/>
          </a:p>
        </p:txBody>
      </p:sp>
    </p:spTree>
    <p:extLst>
      <p:ext uri="{BB962C8B-B14F-4D97-AF65-F5344CB8AC3E}">
        <p14:creationId xmlns:p14="http://schemas.microsoft.com/office/powerpoint/2010/main" val="14927943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Demo: Patient Elena</a:t>
            </a:r>
            <a:r>
              <a:rPr lang="sv-SE" baseline="0" dirty="0" smtClean="0"/>
              <a:t> </a:t>
            </a:r>
            <a:r>
              <a:rPr lang="sv-SE" baseline="0" dirty="0" err="1" smtClean="0"/>
              <a:t>Dobolyi</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35</a:t>
            </a:fld>
            <a:endParaRPr lang="sv-SE"/>
          </a:p>
        </p:txBody>
      </p:sp>
    </p:spTree>
    <p:extLst>
      <p:ext uri="{BB962C8B-B14F-4D97-AF65-F5344CB8AC3E}">
        <p14:creationId xmlns:p14="http://schemas.microsoft.com/office/powerpoint/2010/main" val="3158020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36</a:t>
            </a:fld>
            <a:endParaRPr lang="sv-SE"/>
          </a:p>
        </p:txBody>
      </p:sp>
    </p:spTree>
    <p:extLst>
      <p:ext uri="{BB962C8B-B14F-4D97-AF65-F5344CB8AC3E}">
        <p14:creationId xmlns:p14="http://schemas.microsoft.com/office/powerpoint/2010/main" val="3237746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37</a:t>
            </a:fld>
            <a:endParaRPr lang="sv-SE"/>
          </a:p>
        </p:txBody>
      </p:sp>
    </p:spTree>
    <p:extLst>
      <p:ext uri="{BB962C8B-B14F-4D97-AF65-F5344CB8AC3E}">
        <p14:creationId xmlns:p14="http://schemas.microsoft.com/office/powerpoint/2010/main" val="28687909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38</a:t>
            </a:fld>
            <a:endParaRPr lang="sv-SE"/>
          </a:p>
        </p:txBody>
      </p:sp>
    </p:spTree>
    <p:extLst>
      <p:ext uri="{BB962C8B-B14F-4D97-AF65-F5344CB8AC3E}">
        <p14:creationId xmlns:p14="http://schemas.microsoft.com/office/powerpoint/2010/main" val="3451467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39</a:t>
            </a:fld>
            <a:endParaRPr lang="sv-SE"/>
          </a:p>
        </p:txBody>
      </p:sp>
    </p:spTree>
    <p:extLst>
      <p:ext uri="{BB962C8B-B14F-4D97-AF65-F5344CB8AC3E}">
        <p14:creationId xmlns:p14="http://schemas.microsoft.com/office/powerpoint/2010/main" val="85459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Presentation av vilka vi är</a:t>
            </a:r>
          </a:p>
          <a:p>
            <a:r>
              <a:rPr lang="sv-SE" dirty="0" smtClean="0"/>
              <a:t>Systemförvaltare,</a:t>
            </a:r>
            <a:r>
              <a:rPr lang="sv-SE" baseline="0" dirty="0" smtClean="0"/>
              <a:t> verksamhetsutvecklare, </a:t>
            </a:r>
          </a:p>
          <a:p>
            <a:r>
              <a:rPr lang="sv-SE" baseline="0" dirty="0" smtClean="0"/>
              <a:t>Höra av sig till CVU direkt med ärenden och frågor, viktigt att vi får det rätt </a:t>
            </a:r>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4</a:t>
            </a:fld>
            <a:endParaRPr lang="sv-SE"/>
          </a:p>
        </p:txBody>
      </p:sp>
    </p:spTree>
    <p:extLst>
      <p:ext uri="{BB962C8B-B14F-4D97-AF65-F5344CB8AC3E}">
        <p14:creationId xmlns:p14="http://schemas.microsoft.com/office/powerpoint/2010/main" val="151572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Samordningsprocessen innehåller</a:t>
            </a:r>
            <a:r>
              <a:rPr lang="sv-SE" baseline="0" dirty="0" smtClean="0"/>
              <a:t> många steg och mycket att hålla reda på. För att underlätta så har systemförvaltningen tillsammans processledningsgruppen tagit fram manual och lathund. Vi vet dock att man oftast inte har tid att sitta ner och sätta sig in i all information men det kan vara bra att ha kännedom om var de finns ifall man funderar över något.</a:t>
            </a:r>
          </a:p>
          <a:p>
            <a:r>
              <a:rPr lang="sv-SE" baseline="0" dirty="0" smtClean="0"/>
              <a:t>Det går inte prata om systemet Link utan att blanda in processen. </a:t>
            </a:r>
          </a:p>
          <a:p>
            <a:r>
              <a:rPr lang="sv-SE" dirty="0" smtClean="0"/>
              <a:t>Lathund/fickkort</a:t>
            </a:r>
            <a:r>
              <a:rPr lang="sv-SE" baseline="0" dirty="0" smtClean="0"/>
              <a:t> ska vara en kortfattad hjälp för att komma ihåg alla moment som ska göras i Link och utifrån processen, tanken är att man ska skriva ut denna och ha på skrivbordet eller i fickan. </a:t>
            </a:r>
          </a:p>
          <a:p>
            <a:r>
              <a:rPr lang="sv-SE" baseline="0" dirty="0" smtClean="0"/>
              <a:t>Manualen kapitel 1, 2, 3, 4 är gemensamma och kapitel 6 är till slutenvården.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Allas ansvar att hjälpas åt för att få ett så patientsäkert hanterande som möjligt i systemet. Systemförvaltningen</a:t>
            </a:r>
            <a:r>
              <a:rPr lang="sv-SE" baseline="0" dirty="0" smtClean="0"/>
              <a:t> och processledningsgruppen måste bidra för att skapa ökad förståelse, alla som är involverade kring en patient måste vara så tydliga som möjligt för att få handhavandet patientsäkert. Var hellre övertydlig än att utlämna info.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B29B1FA7-9B20-E148-866A-4BB8AEA063A1}" type="slidenum">
              <a:rPr lang="sv-SE" smtClean="0"/>
              <a:t>5</a:t>
            </a:fld>
            <a:endParaRPr lang="sv-SE"/>
          </a:p>
        </p:txBody>
      </p:sp>
    </p:spTree>
    <p:extLst>
      <p:ext uri="{BB962C8B-B14F-4D97-AF65-F5344CB8AC3E}">
        <p14:creationId xmlns:p14="http://schemas.microsoft.com/office/powerpoint/2010/main" val="17730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Ger</a:t>
            </a:r>
            <a:r>
              <a:rPr lang="sv-SE" baseline="0" dirty="0" smtClean="0"/>
              <a:t> en samlad bild över de patienter som är inskrivna på avdelningen och som har pågående samordningsärenden.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smtClean="0"/>
              <a:t>Inskrivningsmeddelande, Utskrivningsklar,</a:t>
            </a:r>
            <a:r>
              <a:rPr lang="sv-SE" baseline="0" dirty="0" smtClean="0"/>
              <a:t> Kallelse till SIP = </a:t>
            </a:r>
            <a:r>
              <a:rPr lang="sv-SE" dirty="0" smtClean="0"/>
              <a:t>Lagen om samverkan vid utskrivning från sluten hälso- och sjukvård https://www.vardhandboken.se/arbetssatt-och-ansvar/samverkan-och-kommunikation/vardsamverkan/oversikt/</a:t>
            </a:r>
          </a:p>
          <a:p>
            <a:endParaRPr lang="sv-SE" dirty="0" smtClean="0"/>
          </a:p>
          <a:p>
            <a:r>
              <a:rPr lang="sv-SE" dirty="0" smtClean="0"/>
              <a:t>Börjar</a:t>
            </a:r>
            <a:r>
              <a:rPr lang="sv-SE" baseline="0" dirty="0" smtClean="0"/>
              <a:t> med en allmän genomgång över Link och de olika fönstren för att sedan fördjupa för det som är specifikt för just slutenvården. </a:t>
            </a:r>
          </a:p>
          <a:p>
            <a:r>
              <a:rPr lang="sv-SE" dirty="0" smtClean="0"/>
              <a:t>Demo </a:t>
            </a:r>
          </a:p>
          <a:p>
            <a:r>
              <a:rPr lang="sv-SE" dirty="0" smtClean="0"/>
              <a:t>Visa Ärendeöversikten </a:t>
            </a:r>
          </a:p>
          <a:p>
            <a:r>
              <a:rPr lang="sv-SE" dirty="0" smtClean="0"/>
              <a:t>Orange</a:t>
            </a:r>
            <a:r>
              <a:rPr lang="sv-SE" baseline="0" dirty="0" smtClean="0"/>
              <a:t> färg innebär att det saknas samtycke</a:t>
            </a:r>
            <a:endParaRPr lang="sv-SE" dirty="0" smtClean="0"/>
          </a:p>
          <a:p>
            <a:r>
              <a:rPr lang="sv-SE" dirty="0" smtClean="0"/>
              <a:t>Senaste meddelande – vill</a:t>
            </a:r>
            <a:r>
              <a:rPr lang="sv-SE" baseline="0" dirty="0" smtClean="0"/>
              <a:t> man alltid se senaste meddelande högst upp så kan man sortera i kolumnrubriken. Inställning som kan ändras av lokal administratör. </a:t>
            </a:r>
            <a:endParaRPr lang="sv-SE" dirty="0" smtClean="0"/>
          </a:p>
          <a:p>
            <a:r>
              <a:rPr lang="sv-SE" dirty="0" smtClean="0"/>
              <a:t>Läst – stå med </a:t>
            </a:r>
            <a:r>
              <a:rPr lang="sv-SE" dirty="0" err="1" smtClean="0"/>
              <a:t>tooltip</a:t>
            </a:r>
            <a:r>
              <a:rPr lang="sv-SE" dirty="0" smtClean="0"/>
              <a:t> över</a:t>
            </a:r>
            <a:r>
              <a:rPr lang="sv-SE" baseline="0" dirty="0" smtClean="0"/>
              <a:t> kolumnen så kan man se vilka som tagit del av meddelandet. Högerklicka så ser man mer</a:t>
            </a:r>
          </a:p>
          <a:p>
            <a:r>
              <a:rPr lang="sv-SE" baseline="0" dirty="0" smtClean="0"/>
              <a:t>Utskrivning – detta datum hämtas från inskrivningsmeddelandet	</a:t>
            </a:r>
          </a:p>
          <a:p>
            <a:r>
              <a:rPr lang="sv-SE" baseline="0" dirty="0" smtClean="0"/>
              <a:t>I, U, K – visar när dessa meddelande är skickade (detta är dock inte alltid helt överensstämmande </a:t>
            </a:r>
            <a:r>
              <a:rPr lang="sv-SE" baseline="0" dirty="0" err="1" smtClean="0"/>
              <a:t>pga</a:t>
            </a:r>
            <a:r>
              <a:rPr lang="sv-SE" baseline="0" dirty="0" smtClean="0"/>
              <a:t> inom RÖ så har vi krångliga arbetssätt som lite förstör hur systemet ska fungera, tex in- och utskrivningar mellan olika avdelningar </a:t>
            </a:r>
            <a:r>
              <a:rPr lang="sv-SE" baseline="0" dirty="0" err="1" smtClean="0"/>
              <a:t>pga</a:t>
            </a:r>
            <a:r>
              <a:rPr lang="sv-SE" baseline="0" dirty="0" smtClean="0"/>
              <a:t> platsbrist</a:t>
            </a:r>
          </a:p>
          <a:p>
            <a:r>
              <a:rPr lang="sv-SE" baseline="0" dirty="0" smtClean="0"/>
              <a:t>Plan – när man startar en plan så visas ikonen för denna här och de ska vara en fingervisning till andra att både läsa i planfliken men även fylla på info i planen. </a:t>
            </a:r>
          </a:p>
          <a:p>
            <a:r>
              <a:rPr lang="sv-SE" baseline="0" dirty="0" smtClean="0"/>
              <a:t>FV = Fast vårdkontakt, visas med </a:t>
            </a:r>
            <a:r>
              <a:rPr lang="sv-SE" baseline="0" dirty="0" err="1" smtClean="0"/>
              <a:t>tooltip</a:t>
            </a:r>
            <a:r>
              <a:rPr lang="sv-SE" baseline="0" dirty="0" smtClean="0"/>
              <a:t> vem det är</a:t>
            </a:r>
            <a:endParaRPr lang="sv-SE" dirty="0" smtClean="0"/>
          </a:p>
        </p:txBody>
      </p:sp>
      <p:sp>
        <p:nvSpPr>
          <p:cNvPr id="4" name="Platshållare för bildnummer 3"/>
          <p:cNvSpPr>
            <a:spLocks noGrp="1"/>
          </p:cNvSpPr>
          <p:nvPr>
            <p:ph type="sldNum" sz="quarter" idx="10"/>
          </p:nvPr>
        </p:nvSpPr>
        <p:spPr/>
        <p:txBody>
          <a:bodyPr/>
          <a:lstStyle/>
          <a:p>
            <a:fld id="{B29B1FA7-9B20-E148-866A-4BB8AEA063A1}" type="slidenum">
              <a:rPr lang="sv-SE" smtClean="0"/>
              <a:t>6</a:t>
            </a:fld>
            <a:endParaRPr lang="sv-SE"/>
          </a:p>
        </p:txBody>
      </p:sp>
    </p:spTree>
    <p:extLst>
      <p:ext uri="{BB962C8B-B14F-4D97-AF65-F5344CB8AC3E}">
        <p14:creationId xmlns:p14="http://schemas.microsoft.com/office/powerpoint/2010/main" val="266224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7</a:t>
            </a:fld>
            <a:endParaRPr lang="sv-SE"/>
          </a:p>
        </p:txBody>
      </p:sp>
    </p:spTree>
    <p:extLst>
      <p:ext uri="{BB962C8B-B14F-4D97-AF65-F5344CB8AC3E}">
        <p14:creationId xmlns:p14="http://schemas.microsoft.com/office/powerpoint/2010/main" val="318152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B29B1FA7-9B20-E148-866A-4BB8AEA063A1}" type="slidenum">
              <a:rPr lang="sv-SE" smtClean="0"/>
              <a:t>8</a:t>
            </a:fld>
            <a:endParaRPr lang="sv-SE"/>
          </a:p>
        </p:txBody>
      </p:sp>
    </p:spTree>
    <p:extLst>
      <p:ext uri="{BB962C8B-B14F-4D97-AF65-F5344CB8AC3E}">
        <p14:creationId xmlns:p14="http://schemas.microsoft.com/office/powerpoint/2010/main" val="318565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Demo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Meddelanden – visar meddelande i konversationer, man kan klicka ur Använd trådning och då kommer de visas i kronologisk ordning. Inskrivningsmeddelandet och svaren kommer alltid ha en ram runt sig.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Patient= Marianne Carlgren</a:t>
            </a:r>
          </a:p>
          <a:p>
            <a:r>
              <a:rPr lang="sv-SE" dirty="0" smtClean="0"/>
              <a:t>Visa vad som händer när</a:t>
            </a:r>
            <a:r>
              <a:rPr lang="sv-SE" baseline="0" dirty="0" smtClean="0"/>
              <a:t> man ändrar i samtyckena. </a:t>
            </a:r>
          </a:p>
          <a:p>
            <a:r>
              <a:rPr lang="sv-SE" dirty="0" smtClean="0"/>
              <a:t>Samtycke till informationsdelning</a:t>
            </a:r>
            <a:r>
              <a:rPr lang="sv-SE" baseline="0" dirty="0" smtClean="0"/>
              <a:t> = ja = då kan man läsa under fliken journal och läkemedelslista. Men är patienten inlagd så är läkemedelslistan inaktiv tills patienten blir utskriven. </a:t>
            </a:r>
          </a:p>
          <a:p>
            <a:r>
              <a:rPr lang="sv-SE" baseline="0" dirty="0" smtClean="0"/>
              <a:t>Samtycke till samordnad individuell plan = Ja = fliken planer aktiv och planen SIP </a:t>
            </a:r>
            <a:r>
              <a:rPr lang="sv-SE" baseline="0" dirty="0" err="1" smtClean="0"/>
              <a:t>tillgänlig</a:t>
            </a:r>
            <a:r>
              <a:rPr lang="sv-SE" baseline="0" dirty="0" smtClean="0"/>
              <a:t>, meddelandetyp Kallelse till SIP tillgänglig, om Nej eller Ej tillfrågad så är inte planen SIP eller kallelsen tillgängliga </a:t>
            </a:r>
          </a:p>
          <a:p>
            <a:endParaRPr lang="sv-SE"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smtClean="0"/>
              <a:t>Öppna ett meddelande Fraser – Finns standardfraser för Link. Enheten kan även skapa upp egna fraser som är specifika för vården på den enheten, läggs in av enhetens frasadministratör. En fras ska göra att det går mycket snabbare att skriva en text. Stopptecken hoppar mellan dessa med </a:t>
            </a:r>
            <a:r>
              <a:rPr lang="sv-SE" baseline="0" dirty="0" err="1" smtClean="0"/>
              <a:t>tabb</a:t>
            </a:r>
            <a:r>
              <a:rPr lang="sv-SE" baseline="0" dirty="0" smtClean="0"/>
              <a:t>-knappen och man fyller då i information som saknas. </a:t>
            </a:r>
            <a:endParaRPr lang="sv-SE" dirty="0" smtClean="0"/>
          </a:p>
          <a:p>
            <a:endParaRPr lang="sv-SE" baseline="0" dirty="0" smtClean="0"/>
          </a:p>
          <a:p>
            <a:r>
              <a:rPr lang="sv-SE" baseline="0" dirty="0" smtClean="0"/>
              <a:t>Planer – kan startas av valfri aktör	</a:t>
            </a:r>
          </a:p>
          <a:p>
            <a:r>
              <a:rPr lang="sv-SE" baseline="0" dirty="0" smtClean="0"/>
              <a:t>Journal och Läkemedelslistan, dessa flikar är viktigast för kommunen eftersom alla andra har direkt tillgång till detta i Cosmic. </a:t>
            </a:r>
          </a:p>
          <a:p>
            <a:r>
              <a:rPr lang="sv-SE" baseline="0" dirty="0" smtClean="0"/>
              <a:t>Journal – här kan man läsa anteckningar som har att göra med vårdtillfället, inga andra anteckningar. </a:t>
            </a:r>
          </a:p>
          <a:p>
            <a:r>
              <a:rPr lang="sv-SE" baseline="0" dirty="0" smtClean="0"/>
              <a:t>Läkemedelslistan aktiveras direkt när patienten skrivs ut från slutenvården så därför ska man inte behöva skriva ut listan och skicka med till boende utan det är snarare om patienten vill ha ett exemplar. </a:t>
            </a:r>
          </a:p>
        </p:txBody>
      </p:sp>
      <p:sp>
        <p:nvSpPr>
          <p:cNvPr id="4" name="Platshållare för bildnummer 3"/>
          <p:cNvSpPr>
            <a:spLocks noGrp="1"/>
          </p:cNvSpPr>
          <p:nvPr>
            <p:ph type="sldNum" sz="quarter" idx="10"/>
          </p:nvPr>
        </p:nvSpPr>
        <p:spPr/>
        <p:txBody>
          <a:bodyPr/>
          <a:lstStyle/>
          <a:p>
            <a:fld id="{B29B1FA7-9B20-E148-866A-4BB8AEA063A1}" type="slidenum">
              <a:rPr lang="sv-SE" smtClean="0"/>
              <a:t>9</a:t>
            </a:fld>
            <a:endParaRPr lang="sv-SE"/>
          </a:p>
        </p:txBody>
      </p:sp>
    </p:spTree>
    <p:extLst>
      <p:ext uri="{BB962C8B-B14F-4D97-AF65-F5344CB8AC3E}">
        <p14:creationId xmlns:p14="http://schemas.microsoft.com/office/powerpoint/2010/main" val="3515982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bg>
      <p:bgRef idx="1001">
        <a:schemeClr val="bg2"/>
      </p:bgRef>
    </p:bg>
    <p:spTree>
      <p:nvGrpSpPr>
        <p:cNvPr id="1" name=""/>
        <p:cNvGrpSpPr/>
        <p:nvPr/>
      </p:nvGrpSpPr>
      <p:grpSpPr>
        <a:xfrm>
          <a:off x="0" y="0"/>
          <a:ext cx="0" cy="0"/>
          <a:chOff x="0" y="0"/>
          <a:chExt cx="0" cy="0"/>
        </a:xfrm>
      </p:grpSpPr>
      <p:sp>
        <p:nvSpPr>
          <p:cNvPr id="15" name="Rektangel 14"/>
          <p:cNvSpPr/>
          <p:nvPr userDrawn="1"/>
        </p:nvSpPr>
        <p:spPr>
          <a:xfrm>
            <a:off x="-7559" y="2321"/>
            <a:ext cx="9151559" cy="6855679"/>
          </a:xfrm>
          <a:prstGeom prst="rect">
            <a:avLst/>
          </a:prstGeom>
          <a:solidFill>
            <a:srgbClr val="0050A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Platshållare för text 12"/>
          <p:cNvSpPr>
            <a:spLocks noGrp="1"/>
          </p:cNvSpPr>
          <p:nvPr>
            <p:ph type="body" sz="quarter" idx="12" hasCustomPrompt="1"/>
          </p:nvPr>
        </p:nvSpPr>
        <p:spPr>
          <a:xfrm>
            <a:off x="7559" y="1346201"/>
            <a:ext cx="9144000" cy="1763788"/>
          </a:xfrm>
          <a:prstGeom prst="rect">
            <a:avLst/>
          </a:prstGeom>
        </p:spPr>
        <p:txBody>
          <a:bodyPr vert="horz" anchor="b" anchorCtr="0"/>
          <a:lstStyle>
            <a:lvl1pPr marL="90488" indent="0" algn="ctr">
              <a:lnSpc>
                <a:spcPct val="80000"/>
              </a:lnSpc>
              <a:buNone/>
              <a:tabLst>
                <a:tab pos="4305300" algn="l"/>
              </a:tabLst>
              <a:defRPr sz="5000" baseline="0">
                <a:solidFill>
                  <a:srgbClr val="FFFFFF"/>
                </a:solidFill>
                <a:latin typeface="Georgia"/>
                <a:cs typeface="Georgia"/>
              </a:defRPr>
            </a:lvl1pPr>
          </a:lstStyle>
          <a:p>
            <a:pPr lvl="0"/>
            <a:r>
              <a:rPr lang="sv-SE" dirty="0" smtClean="0"/>
              <a:t>Dagens rubrik</a:t>
            </a:r>
          </a:p>
        </p:txBody>
      </p:sp>
      <p:sp>
        <p:nvSpPr>
          <p:cNvPr id="7" name="Platshållare för text 12"/>
          <p:cNvSpPr>
            <a:spLocks noGrp="1"/>
          </p:cNvSpPr>
          <p:nvPr>
            <p:ph type="body" sz="quarter" idx="13" hasCustomPrompt="1"/>
          </p:nvPr>
        </p:nvSpPr>
        <p:spPr>
          <a:xfrm>
            <a:off x="0" y="3251200"/>
            <a:ext cx="9144000" cy="837199"/>
          </a:xfrm>
          <a:prstGeom prst="rect">
            <a:avLst/>
          </a:prstGeom>
        </p:spPr>
        <p:txBody>
          <a:bodyPr vert="horz"/>
          <a:lstStyle>
            <a:lvl1pPr marL="90488" indent="0" algn="ctr">
              <a:lnSpc>
                <a:spcPct val="80000"/>
              </a:lnSpc>
              <a:buNone/>
              <a:defRPr sz="2400">
                <a:solidFill>
                  <a:srgbClr val="FFFFFF"/>
                </a:solidFill>
                <a:latin typeface="Tahoma"/>
                <a:cs typeface="Tahoma"/>
              </a:defRPr>
            </a:lvl1pPr>
          </a:lstStyle>
          <a:p>
            <a:pPr lvl="0"/>
            <a:r>
              <a:rPr lang="sv-SE" dirty="0" smtClean="0"/>
              <a:t>Underrubrik</a:t>
            </a:r>
          </a:p>
        </p:txBody>
      </p:sp>
      <p:pic>
        <p:nvPicPr>
          <p:cNvPr id="10" name="Bildobjekt 9" descr="ppt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1649" y="6145193"/>
            <a:ext cx="1705356" cy="457200"/>
          </a:xfrm>
          <a:prstGeom prst="rect">
            <a:avLst/>
          </a:prstGeom>
        </p:spPr>
      </p:pic>
      <p:sp>
        <p:nvSpPr>
          <p:cNvPr id="8" name="Platshållare för sidfot 4"/>
          <p:cNvSpPr>
            <a:spLocks noGrp="1"/>
          </p:cNvSpPr>
          <p:nvPr>
            <p:ph type="ftr" sz="quarter" idx="11"/>
          </p:nvPr>
        </p:nvSpPr>
        <p:spPr>
          <a:xfrm>
            <a:off x="165570" y="6281627"/>
            <a:ext cx="5595459" cy="365125"/>
          </a:xfrm>
          <a:prstGeom prst="rect">
            <a:avLst/>
          </a:prstGeom>
        </p:spPr>
        <p:txBody>
          <a:bodyPr/>
          <a:lstStyle>
            <a:lvl1pPr>
              <a:defRPr sz="1500">
                <a:solidFill>
                  <a:schemeClr val="tx2"/>
                </a:solidFill>
              </a:defRPr>
            </a:lvl1pPr>
          </a:lstStyle>
          <a:p>
            <a:r>
              <a:rPr lang="sv-SE" smtClean="0"/>
              <a:t>Dagens tema, 2015-01-01, Förnamn Efternamn</a:t>
            </a:r>
            <a:endParaRPr lang="sv-SE" dirty="0"/>
          </a:p>
        </p:txBody>
      </p:sp>
    </p:spTree>
    <p:extLst>
      <p:ext uri="{BB962C8B-B14F-4D97-AF65-F5344CB8AC3E}">
        <p14:creationId xmlns:p14="http://schemas.microsoft.com/office/powerpoint/2010/main" val="36197095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2410539"/>
            <a:ext cx="802484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smtClean="0"/>
              <a:t>Rubrik</a:t>
            </a:r>
            <a:endParaRPr lang="sv-SE" dirty="0"/>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11"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393733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2394224"/>
            <a:ext cx="3833849" cy="3600000"/>
          </a:xfrm>
          <a:prstGeom prst="rect">
            <a:avLst/>
          </a:prstGeom>
        </p:spPr>
        <p:txBody>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2394224"/>
            <a:ext cx="3833849" cy="3600000"/>
          </a:xfrm>
          <a:prstGeom prst="rect">
            <a:avLst/>
          </a:prstGeom>
        </p:spPr>
        <p:txBody>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smtClean="0"/>
              <a:t>Rubrik</a:t>
            </a:r>
            <a:endParaRPr lang="sv-SE" dirty="0"/>
          </a:p>
        </p:txBody>
      </p:sp>
      <p:sp>
        <p:nvSpPr>
          <p:cNvPr id="8"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10"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370367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457200" y="2415173"/>
            <a:ext cx="3835517" cy="639762"/>
          </a:xfrm>
          <a:prstGeom prst="rect">
            <a:avLst/>
          </a:prstGeom>
        </p:spPr>
        <p:txBody>
          <a:bodyPr anchor="b">
            <a:noAutofit/>
          </a:bodyPr>
          <a:lstStyle>
            <a:lvl1pPr marL="0" indent="0">
              <a:buNone/>
              <a:defRPr sz="2200" b="1">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rubriken</a:t>
            </a:r>
          </a:p>
        </p:txBody>
      </p:sp>
      <p:sp>
        <p:nvSpPr>
          <p:cNvPr id="4" name="Platshållare för innehåll 3"/>
          <p:cNvSpPr>
            <a:spLocks noGrp="1"/>
          </p:cNvSpPr>
          <p:nvPr>
            <p:ph sz="half" idx="2"/>
          </p:nvPr>
        </p:nvSpPr>
        <p:spPr>
          <a:xfrm>
            <a:off x="457200" y="3054939"/>
            <a:ext cx="3835517"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6" y="2415173"/>
            <a:ext cx="3837024" cy="639762"/>
          </a:xfrm>
          <a:prstGeom prst="rect">
            <a:avLst/>
          </a:prstGeom>
        </p:spPr>
        <p:txBody>
          <a:bodyPr anchor="b">
            <a:noAutofit/>
          </a:bodyPr>
          <a:lstStyle>
            <a:lvl1pPr marL="0" indent="0">
              <a:buNone/>
              <a:defRPr sz="2200" b="1" baseline="0">
                <a:latin typeface="Tahoma"/>
                <a:cs typeface="Tahom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rubriken</a:t>
            </a:r>
          </a:p>
        </p:txBody>
      </p:sp>
      <p:sp>
        <p:nvSpPr>
          <p:cNvPr id="6" name="Platshållare för innehåll 5"/>
          <p:cNvSpPr>
            <a:spLocks noGrp="1"/>
          </p:cNvSpPr>
          <p:nvPr>
            <p:ph sz="quarter" idx="4"/>
          </p:nvPr>
        </p:nvSpPr>
        <p:spPr>
          <a:xfrm>
            <a:off x="4645026" y="3054939"/>
            <a:ext cx="3837024" cy="3167992"/>
          </a:xfrm>
          <a:prstGeom prst="rect">
            <a:avLst/>
          </a:prstGeom>
        </p:spPr>
        <p:txBody>
          <a:bodyPr>
            <a:normAutofit/>
          </a:bodyPr>
          <a:lstStyle>
            <a:lvl1pPr>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9"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smtClean="0"/>
              <a:t>Rubrik</a:t>
            </a:r>
            <a:endParaRPr lang="sv-SE" dirty="0"/>
          </a:p>
        </p:txBody>
      </p:sp>
      <p:sp>
        <p:nvSpPr>
          <p:cNvPr id="10"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8" name="Platshållare för bildnummer 5"/>
          <p:cNvSpPr>
            <a:spLocks noGrp="1"/>
          </p:cNvSpPr>
          <p:nvPr>
            <p:ph type="sldNum" sz="quarter" idx="12"/>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37588117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rubrik 1"/>
          <p:cNvSpPr>
            <a:spLocks noGrp="1"/>
          </p:cNvSpPr>
          <p:nvPr>
            <p:ph type="title" hasCustomPrompt="1"/>
          </p:nvPr>
        </p:nvSpPr>
        <p:spPr>
          <a:xfrm>
            <a:off x="1382879" y="524414"/>
            <a:ext cx="7099170" cy="1265447"/>
          </a:xfrm>
          <a:prstGeom prst="rect">
            <a:avLst/>
          </a:prstGeom>
        </p:spPr>
        <p:txBody>
          <a:bodyPr vert="horz" lIns="91440" tIns="45720" rIns="91440" bIns="45720" rtlCol="0" anchor="ctr" anchorCtr="0">
            <a:noAutofit/>
          </a:bodyPr>
          <a:lstStyle>
            <a:lvl1pPr>
              <a:defRPr sz="4000"/>
            </a:lvl1pPr>
          </a:lstStyle>
          <a:p>
            <a:r>
              <a:rPr lang="sv-SE" dirty="0" smtClean="0"/>
              <a:t>Rubrik</a:t>
            </a:r>
            <a:endParaRPr lang="sv-SE" dirty="0"/>
          </a:p>
        </p:txBody>
      </p:sp>
      <p:sp>
        <p:nvSpPr>
          <p:cNvPr id="6"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8"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42945019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628224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1792288" y="689418"/>
            <a:ext cx="5783466" cy="4114800"/>
          </a:xfrm>
          <a:prstGeom prst="rect">
            <a:avLst/>
          </a:prstGeom>
        </p:spPr>
        <p:txBody>
          <a:bodyPr/>
          <a:lstStyle>
            <a:lvl1pPr marL="0" indent="0">
              <a:buNone/>
              <a:defRPr sz="2200">
                <a:latin typeface="Tahoma"/>
                <a:cs typeface="Tahom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dirty="0"/>
          </a:p>
        </p:txBody>
      </p:sp>
      <p:sp>
        <p:nvSpPr>
          <p:cNvPr id="4" name="Platshållare för text 3"/>
          <p:cNvSpPr>
            <a:spLocks noGrp="1"/>
          </p:cNvSpPr>
          <p:nvPr>
            <p:ph type="body" sz="half" idx="2"/>
          </p:nvPr>
        </p:nvSpPr>
        <p:spPr>
          <a:xfrm>
            <a:off x="1792288" y="4905023"/>
            <a:ext cx="5783466" cy="1267177"/>
          </a:xfrm>
          <a:prstGeom prst="rect">
            <a:avLst/>
          </a:prstGeom>
        </p:spPr>
        <p:txBody>
          <a:bodyPr>
            <a:noAutofit/>
          </a:bodyPr>
          <a:lstStyle>
            <a:lvl1pPr marL="0" indent="0">
              <a:buNone/>
              <a:defRPr sz="2200">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Platshållare för sidfot 4"/>
          <p:cNvSpPr>
            <a:spLocks noGrp="1"/>
          </p:cNvSpPr>
          <p:nvPr>
            <p:ph type="ftr" sz="quarter" idx="11"/>
          </p:nvPr>
        </p:nvSpPr>
        <p:spPr>
          <a:xfrm>
            <a:off x="2886591" y="6295963"/>
            <a:ext cx="5595458" cy="365125"/>
          </a:xfrm>
          <a:prstGeom prst="rect">
            <a:avLst/>
          </a:prstGeom>
        </p:spPr>
        <p:txBody>
          <a:bodyPr/>
          <a:lstStyle>
            <a:lvl1pPr>
              <a:defRPr sz="1500">
                <a:solidFill>
                  <a:schemeClr val="bg1">
                    <a:lumMod val="65000"/>
                  </a:schemeClr>
                </a:solidFill>
              </a:defRPr>
            </a:lvl1pPr>
          </a:lstStyle>
          <a:p>
            <a:r>
              <a:rPr lang="sv-SE" smtClean="0"/>
              <a:t>Dagens tema, 2015-01-01, Förnamn Efternamn</a:t>
            </a:r>
            <a:endParaRPr lang="sv-SE" dirty="0"/>
          </a:p>
        </p:txBody>
      </p:sp>
      <p:sp>
        <p:nvSpPr>
          <p:cNvPr id="6" name="Platshållare för bildnummer 5"/>
          <p:cNvSpPr>
            <a:spLocks noGrp="1"/>
          </p:cNvSpPr>
          <p:nvPr>
            <p:ph type="sldNum" sz="quarter" idx="4"/>
          </p:nvPr>
        </p:nvSpPr>
        <p:spPr>
          <a:xfrm>
            <a:off x="154107" y="6301378"/>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6124476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Bildobjekt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latshållare för bildnummer 5"/>
          <p:cNvSpPr>
            <a:spLocks noGrp="1"/>
          </p:cNvSpPr>
          <p:nvPr>
            <p:ph type="sldNum" sz="quarter" idx="4"/>
          </p:nvPr>
        </p:nvSpPr>
        <p:spPr>
          <a:xfrm>
            <a:off x="146850" y="6333644"/>
            <a:ext cx="500237"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2461492071"/>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457200" rtl="0" eaLnBrk="1" latinLnBrk="0" hangingPunct="1">
        <a:spcBef>
          <a:spcPct val="0"/>
        </a:spcBef>
        <a:buNone/>
        <a:defRPr sz="4400" kern="1200">
          <a:solidFill>
            <a:schemeClr val="tx1"/>
          </a:solidFill>
          <a:latin typeface="Georgia"/>
          <a:ea typeface="+mj-ea"/>
          <a:cs typeface="Georgia"/>
        </a:defRPr>
      </a:lvl1pPr>
    </p:titleStyle>
    <p:bodyStyle>
      <a:lvl1pPr marL="442913" indent="-352425"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cid:image001.jpg@01D5DC1D.6969525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lisa.lio.se/Startsida/Vardprocesser/Samverkan-vid-in--och-utskrivning-av-patient/Cosmic_Link/Nyckelpersoner/"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lisa.lio.se/Startsida/Vardprocesser/Samverkan-vid-in--och-utskrivning-av-patient/Cosmic_Link/"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lisa.lio.se/Startsida/Vardprocesser/Samverkan-vid-in--och-utskrivning-av-patient/Cosmic_Link/Behorigheter-och-administr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295591"/>
            <a:ext cx="9144000" cy="2622430"/>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text 1"/>
          <p:cNvSpPr>
            <a:spLocks noGrp="1"/>
          </p:cNvSpPr>
          <p:nvPr>
            <p:ph type="body" sz="quarter" idx="12"/>
          </p:nvPr>
        </p:nvSpPr>
        <p:spPr>
          <a:xfrm>
            <a:off x="-75569" y="1724912"/>
            <a:ext cx="9144000" cy="1763788"/>
          </a:xfrm>
        </p:spPr>
        <p:txBody>
          <a:bodyPr/>
          <a:lstStyle/>
          <a:p>
            <a:r>
              <a:rPr lang="sv-SE" dirty="0" smtClean="0"/>
              <a:t>Fortbildningsträffar </a:t>
            </a:r>
          </a:p>
          <a:p>
            <a:r>
              <a:rPr lang="sv-SE" dirty="0" smtClean="0"/>
              <a:t>Link 2020</a:t>
            </a:r>
            <a:endParaRPr lang="sv-SE" dirty="0"/>
          </a:p>
        </p:txBody>
      </p:sp>
    </p:spTree>
    <p:extLst>
      <p:ext uri="{BB962C8B-B14F-4D97-AF65-F5344CB8AC3E}">
        <p14:creationId xmlns:p14="http://schemas.microsoft.com/office/powerpoint/2010/main" val="425215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1985344"/>
            <a:ext cx="8024813" cy="267960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10</a:t>
            </a:fld>
            <a:endParaRPr lang="sv-SE" dirty="0"/>
          </a:p>
        </p:txBody>
      </p:sp>
      <p:pic>
        <p:nvPicPr>
          <p:cNvPr id="6" name="Bildobjekt 5"/>
          <p:cNvPicPr>
            <a:picLocks noChangeAspect="1"/>
          </p:cNvPicPr>
          <p:nvPr/>
        </p:nvPicPr>
        <p:blipFill>
          <a:blip r:embed="rId4"/>
          <a:stretch>
            <a:fillRect/>
          </a:stretch>
        </p:blipFill>
        <p:spPr>
          <a:xfrm>
            <a:off x="2198123" y="2909351"/>
            <a:ext cx="2515643" cy="3137487"/>
          </a:xfrm>
          <a:prstGeom prst="rect">
            <a:avLst/>
          </a:prstGeom>
        </p:spPr>
      </p:pic>
    </p:spTree>
    <p:extLst>
      <p:ext uri="{BB962C8B-B14F-4D97-AF65-F5344CB8AC3E}">
        <p14:creationId xmlns:p14="http://schemas.microsoft.com/office/powerpoint/2010/main" val="3264427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488483"/>
            <a:ext cx="3772775" cy="2615290"/>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11</a:t>
            </a:fld>
            <a:endParaRPr lang="sv-SE" dirty="0"/>
          </a:p>
        </p:txBody>
      </p:sp>
      <p:pic>
        <p:nvPicPr>
          <p:cNvPr id="6" name="Bildobjekt 5"/>
          <p:cNvPicPr>
            <a:picLocks noChangeAspect="1"/>
          </p:cNvPicPr>
          <p:nvPr/>
        </p:nvPicPr>
        <p:blipFill>
          <a:blip r:embed="rId4"/>
          <a:stretch>
            <a:fillRect/>
          </a:stretch>
        </p:blipFill>
        <p:spPr>
          <a:xfrm>
            <a:off x="4555715" y="2488483"/>
            <a:ext cx="3706027" cy="2615290"/>
          </a:xfrm>
          <a:prstGeom prst="rect">
            <a:avLst/>
          </a:prstGeom>
        </p:spPr>
      </p:pic>
    </p:spTree>
    <p:extLst>
      <p:ext uri="{BB962C8B-B14F-4D97-AF65-F5344CB8AC3E}">
        <p14:creationId xmlns:p14="http://schemas.microsoft.com/office/powerpoint/2010/main" val="64758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4" y="2168473"/>
            <a:ext cx="3486150" cy="1743075"/>
          </a:xfrm>
          <a:prstGeom prst="rect">
            <a:avLst/>
          </a:prstGeom>
        </p:spPr>
      </p:pic>
      <p:sp>
        <p:nvSpPr>
          <p:cNvPr id="3" name="Rubrik 2"/>
          <p:cNvSpPr>
            <a:spLocks noGrp="1"/>
          </p:cNvSpPr>
          <p:nvPr>
            <p:ph type="title"/>
          </p:nvPr>
        </p:nvSpPr>
        <p:spPr/>
        <p:txBody>
          <a:bodyPr/>
          <a:lstStyle/>
          <a:p>
            <a:r>
              <a:rPr lang="sv-SE" dirty="0"/>
              <a:t>Patientens ärende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12</a:t>
            </a:fld>
            <a:endParaRPr lang="sv-SE" dirty="0"/>
          </a:p>
        </p:txBody>
      </p:sp>
      <p:pic>
        <p:nvPicPr>
          <p:cNvPr id="6" name="Bildobjekt 5"/>
          <p:cNvPicPr>
            <a:picLocks noChangeAspect="1"/>
          </p:cNvPicPr>
          <p:nvPr/>
        </p:nvPicPr>
        <p:blipFill>
          <a:blip r:embed="rId4"/>
          <a:stretch>
            <a:fillRect/>
          </a:stretch>
        </p:blipFill>
        <p:spPr>
          <a:xfrm>
            <a:off x="4703199" y="2168473"/>
            <a:ext cx="2114091" cy="958185"/>
          </a:xfrm>
          <a:prstGeom prst="rect">
            <a:avLst/>
          </a:prstGeom>
        </p:spPr>
      </p:pic>
      <p:pic>
        <p:nvPicPr>
          <p:cNvPr id="7" name="Bildobjekt 6"/>
          <p:cNvPicPr>
            <a:picLocks noChangeAspect="1"/>
          </p:cNvPicPr>
          <p:nvPr/>
        </p:nvPicPr>
        <p:blipFill>
          <a:blip r:embed="rId5"/>
          <a:stretch>
            <a:fillRect/>
          </a:stretch>
        </p:blipFill>
        <p:spPr>
          <a:xfrm>
            <a:off x="4703199" y="3764371"/>
            <a:ext cx="3057525" cy="1590675"/>
          </a:xfrm>
          <a:prstGeom prst="rect">
            <a:avLst/>
          </a:prstGeom>
        </p:spPr>
      </p:pic>
      <p:pic>
        <p:nvPicPr>
          <p:cNvPr id="8" name="Bildobjekt 7"/>
          <p:cNvPicPr>
            <a:picLocks noChangeAspect="1"/>
          </p:cNvPicPr>
          <p:nvPr/>
        </p:nvPicPr>
        <p:blipFill>
          <a:blip r:embed="rId6"/>
          <a:stretch>
            <a:fillRect/>
          </a:stretch>
        </p:blipFill>
        <p:spPr>
          <a:xfrm>
            <a:off x="654344" y="4457084"/>
            <a:ext cx="3695700" cy="714375"/>
          </a:xfrm>
          <a:prstGeom prst="rect">
            <a:avLst/>
          </a:prstGeom>
        </p:spPr>
      </p:pic>
    </p:spTree>
    <p:extLst>
      <p:ext uri="{BB962C8B-B14F-4D97-AF65-F5344CB8AC3E}">
        <p14:creationId xmlns:p14="http://schemas.microsoft.com/office/powerpoint/2010/main" val="2371997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3730"/>
            <a:ext cx="8024849" cy="4076809"/>
          </a:xfrm>
        </p:spPr>
        <p:txBody>
          <a:bodyPr>
            <a:normAutofit fontScale="77500" lnSpcReduction="20000"/>
          </a:bodyPr>
          <a:lstStyle/>
          <a:p>
            <a:r>
              <a:rPr lang="sv-SE" dirty="0" smtClean="0"/>
              <a:t>Om man ser ikonen med händer i </a:t>
            </a:r>
            <a:r>
              <a:rPr lang="sv-SE" dirty="0" err="1" smtClean="0"/>
              <a:t>patientlisten</a:t>
            </a:r>
            <a:r>
              <a:rPr lang="sv-SE" dirty="0" smtClean="0"/>
              <a:t> så innebär det att patienten har ett pågående samordningsärende. </a:t>
            </a:r>
          </a:p>
          <a:p>
            <a:pPr marL="90488" indent="0">
              <a:buNone/>
            </a:pPr>
            <a:endParaRPr lang="sv-SE" dirty="0" smtClean="0"/>
          </a:p>
          <a:p>
            <a:endParaRPr lang="sv-SE" dirty="0" smtClean="0"/>
          </a:p>
          <a:p>
            <a:pPr marL="457200" indent="0" defTabSz="449263">
              <a:buNone/>
            </a:pPr>
            <a:endParaRPr lang="sv-SE" dirty="0" smtClean="0"/>
          </a:p>
          <a:p>
            <a:pPr marL="457200" indent="0" defTabSz="449263">
              <a:buNone/>
            </a:pPr>
            <a:r>
              <a:rPr lang="sv-SE" sz="1700" dirty="0" smtClean="0"/>
              <a:t>Det kan vara;</a:t>
            </a:r>
          </a:p>
          <a:p>
            <a:pPr marL="809625" defTabSz="449263">
              <a:buFont typeface="Wingdings" panose="05000000000000000000" pitchFamily="2" charset="2"/>
              <a:buChar char="Ø"/>
            </a:pPr>
            <a:r>
              <a:rPr lang="sv-SE" sz="1700" dirty="0" smtClean="0"/>
              <a:t>kommunen som startat ett ärende i samband med att de skickar patienten till akuten</a:t>
            </a:r>
          </a:p>
          <a:p>
            <a:pPr marL="809625" defTabSz="449263">
              <a:buFont typeface="Wingdings" panose="05000000000000000000" pitchFamily="2" charset="2"/>
              <a:buChar char="Ø"/>
            </a:pPr>
            <a:r>
              <a:rPr lang="sv-SE" sz="1700" dirty="0" smtClean="0"/>
              <a:t>ett pågående ärende eftersom patienten byter mellan två slutenvårdsavdelningar</a:t>
            </a:r>
          </a:p>
          <a:p>
            <a:pPr marL="809625" defTabSz="449263">
              <a:buFont typeface="Wingdings" panose="05000000000000000000" pitchFamily="2" charset="2"/>
              <a:buChar char="Ø"/>
            </a:pPr>
            <a:r>
              <a:rPr lang="sv-SE" sz="1700" dirty="0" smtClean="0"/>
              <a:t>ett pågående samordningsärende i öppenvårdsspåret</a:t>
            </a:r>
          </a:p>
          <a:p>
            <a:pPr marL="809625" defTabSz="449263">
              <a:buFont typeface="Wingdings" panose="05000000000000000000" pitchFamily="2" charset="2"/>
              <a:buChar char="Ø"/>
            </a:pPr>
            <a:r>
              <a:rPr lang="sv-SE" sz="1700" dirty="0" smtClean="0"/>
              <a:t>ett ärende som någon ”glömt” avsluta sedan tidigare</a:t>
            </a:r>
          </a:p>
          <a:p>
            <a:pPr marL="457200" indent="0" defTabSz="449263">
              <a:buNone/>
            </a:pPr>
            <a:endParaRPr lang="sv-SE" sz="1700" dirty="0"/>
          </a:p>
          <a:p>
            <a:r>
              <a:rPr lang="sv-SE" dirty="0"/>
              <a:t>Går att klicka direkt på denna </a:t>
            </a:r>
            <a:r>
              <a:rPr lang="sv-SE" dirty="0" smtClean="0"/>
              <a:t>ikon och då öppnas patientens ärende </a:t>
            </a:r>
            <a:r>
              <a:rPr lang="sv-SE" dirty="0"/>
              <a:t>och </a:t>
            </a:r>
            <a:r>
              <a:rPr lang="sv-SE" dirty="0" smtClean="0"/>
              <a:t> man kan </a:t>
            </a:r>
            <a:r>
              <a:rPr lang="sv-SE" dirty="0"/>
              <a:t>se vilka som är aktörer i ärendet</a:t>
            </a:r>
            <a:r>
              <a:rPr lang="sv-SE" dirty="0" smtClean="0"/>
              <a:t>.</a:t>
            </a:r>
          </a:p>
          <a:p>
            <a:pPr marL="90488" indent="0">
              <a:buNone/>
            </a:pPr>
            <a:endParaRPr lang="sv-SE" dirty="0" smtClean="0"/>
          </a:p>
          <a:p>
            <a:r>
              <a:rPr lang="sv-SE" dirty="0" smtClean="0"/>
              <a:t>Om det finns ett pågående samordningsärende så är det viktigt att skicka ett inskrivningsmeddelande i Link så att berörda vet att patienten är inlagd.</a:t>
            </a:r>
            <a:endParaRPr lang="sv-SE" dirty="0"/>
          </a:p>
          <a:p>
            <a:endParaRPr lang="sv-SE" dirty="0"/>
          </a:p>
        </p:txBody>
      </p:sp>
      <p:sp>
        <p:nvSpPr>
          <p:cNvPr id="3" name="Rubrik 2"/>
          <p:cNvSpPr>
            <a:spLocks noGrp="1"/>
          </p:cNvSpPr>
          <p:nvPr>
            <p:ph type="title"/>
          </p:nvPr>
        </p:nvSpPr>
        <p:spPr/>
        <p:txBody>
          <a:bodyPr/>
          <a:lstStyle/>
          <a:p>
            <a:r>
              <a:rPr lang="sv-SE" sz="3200" dirty="0" smtClean="0"/>
              <a:t>På avdelning </a:t>
            </a:r>
            <a:endParaRPr lang="sv-SE" sz="3200"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13</a:t>
            </a:fld>
            <a:endParaRPr lang="sv-SE" dirty="0"/>
          </a:p>
        </p:txBody>
      </p:sp>
      <p:pic>
        <p:nvPicPr>
          <p:cNvPr id="5" name="Bildobjekt 4"/>
          <p:cNvPicPr/>
          <p:nvPr/>
        </p:nvPicPr>
        <p:blipFill>
          <a:blip r:embed="rId3">
            <a:extLst>
              <a:ext uri="{28A0092B-C50C-407E-A947-70E740481C1C}">
                <a14:useLocalDpi xmlns:a14="http://schemas.microsoft.com/office/drawing/2010/main" val="0"/>
              </a:ext>
            </a:extLst>
          </a:blip>
          <a:srcRect/>
          <a:stretch>
            <a:fillRect/>
          </a:stretch>
        </p:blipFill>
        <p:spPr bwMode="auto">
          <a:xfrm>
            <a:off x="964164" y="2502712"/>
            <a:ext cx="6276085" cy="532796"/>
          </a:xfrm>
          <a:prstGeom prst="rect">
            <a:avLst/>
          </a:prstGeom>
          <a:noFill/>
          <a:ln>
            <a:noFill/>
          </a:ln>
        </p:spPr>
      </p:pic>
    </p:spTree>
    <p:extLst>
      <p:ext uri="{BB962C8B-B14F-4D97-AF65-F5344CB8AC3E}">
        <p14:creationId xmlns:p14="http://schemas.microsoft.com/office/powerpoint/2010/main" val="112389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061884" y="2074280"/>
            <a:ext cx="6280066" cy="3935995"/>
          </a:xfrm>
          <a:prstGeom prst="rect">
            <a:avLst/>
          </a:prstGeom>
        </p:spPr>
      </p:pic>
      <p:sp>
        <p:nvSpPr>
          <p:cNvPr id="3" name="Rubrik 2"/>
          <p:cNvSpPr>
            <a:spLocks noGrp="1"/>
          </p:cNvSpPr>
          <p:nvPr>
            <p:ph type="title"/>
          </p:nvPr>
        </p:nvSpPr>
        <p:spPr/>
        <p:txBody>
          <a:bodyPr/>
          <a:lstStyle/>
          <a:p>
            <a:r>
              <a:rPr lang="sv-SE" dirty="0"/>
              <a:t>På avdelning </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14</a:t>
            </a:fld>
            <a:endParaRPr lang="sv-SE" dirty="0"/>
          </a:p>
        </p:txBody>
      </p:sp>
    </p:spTree>
    <p:extLst>
      <p:ext uri="{BB962C8B-B14F-4D97-AF65-F5344CB8AC3E}">
        <p14:creationId xmlns:p14="http://schemas.microsoft.com/office/powerpoint/2010/main" val="2144307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2"/>
            <a:ext cx="8024849" cy="4220678"/>
          </a:xfrm>
        </p:spPr>
        <p:txBody>
          <a:bodyPr/>
          <a:lstStyle/>
          <a:p>
            <a:r>
              <a:rPr lang="sv-SE" sz="2000" dirty="0" smtClean="0"/>
              <a:t>I ett pågående samordningsärende kan det finnas information som är bra att ta del av, i tex </a:t>
            </a:r>
            <a:r>
              <a:rPr lang="sv-SE" sz="2000" dirty="0" err="1" smtClean="0"/>
              <a:t>Inmeddelande</a:t>
            </a:r>
            <a:r>
              <a:rPr lang="sv-SE" sz="2000" dirty="0" smtClean="0"/>
              <a:t> akuten så skriver en del kommunsjuksköterskor ett bra  status på patienten. Detta  kan man använda sig av vid sin egen inskrivning på avdelningen</a:t>
            </a:r>
            <a:r>
              <a:rPr lang="sv-SE" sz="2000" dirty="0"/>
              <a:t> </a:t>
            </a:r>
            <a:r>
              <a:rPr lang="sv-SE" sz="2000" dirty="0" smtClean="0"/>
              <a:t>och man får kontaktuppgifter till kommun. En del kommuner skriver även kontaktuppgifter i patientkortet. </a:t>
            </a:r>
          </a:p>
          <a:p>
            <a:endParaRPr lang="sv-SE" dirty="0"/>
          </a:p>
        </p:txBody>
      </p:sp>
      <p:sp>
        <p:nvSpPr>
          <p:cNvPr id="3" name="Rubrik 2"/>
          <p:cNvSpPr>
            <a:spLocks noGrp="1"/>
          </p:cNvSpPr>
          <p:nvPr>
            <p:ph type="title"/>
          </p:nvPr>
        </p:nvSpPr>
        <p:spPr/>
        <p:txBody>
          <a:bodyPr/>
          <a:lstStyle/>
          <a:p>
            <a:r>
              <a:rPr lang="sv-SE" dirty="0" smtClean="0"/>
              <a:t>Ta del av tidigare meddelande</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15</a:t>
            </a:fld>
            <a:endParaRPr lang="sv-SE" dirty="0"/>
          </a:p>
        </p:txBody>
      </p:sp>
      <p:pic>
        <p:nvPicPr>
          <p:cNvPr id="5" name="Bildobjekt 4"/>
          <p:cNvPicPr>
            <a:picLocks noChangeAspect="1"/>
          </p:cNvPicPr>
          <p:nvPr/>
        </p:nvPicPr>
        <p:blipFill>
          <a:blip r:embed="rId3"/>
          <a:stretch>
            <a:fillRect/>
          </a:stretch>
        </p:blipFill>
        <p:spPr>
          <a:xfrm>
            <a:off x="993710" y="3788311"/>
            <a:ext cx="6773159" cy="2878192"/>
          </a:xfrm>
          <a:prstGeom prst="rect">
            <a:avLst/>
          </a:prstGeom>
        </p:spPr>
      </p:pic>
    </p:spTree>
    <p:extLst>
      <p:ext uri="{BB962C8B-B14F-4D97-AF65-F5344CB8AC3E}">
        <p14:creationId xmlns:p14="http://schemas.microsoft.com/office/powerpoint/2010/main" val="1895930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654345" y="1943688"/>
            <a:ext cx="7755152" cy="2156972"/>
          </a:xfrm>
          <a:prstGeom prst="rect">
            <a:avLst/>
          </a:prstGeom>
        </p:spPr>
      </p:pic>
      <p:sp>
        <p:nvSpPr>
          <p:cNvPr id="3" name="Rubrik 2"/>
          <p:cNvSpPr>
            <a:spLocks noGrp="1"/>
          </p:cNvSpPr>
          <p:nvPr>
            <p:ph type="title"/>
          </p:nvPr>
        </p:nvSpPr>
        <p:spPr/>
        <p:txBody>
          <a:bodyPr/>
          <a:lstStyle/>
          <a:p>
            <a:r>
              <a:rPr lang="sv-SE" dirty="0"/>
              <a:t>Ta del av tidigare 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16</a:t>
            </a:fld>
            <a:endParaRPr lang="sv-SE" dirty="0"/>
          </a:p>
        </p:txBody>
      </p:sp>
      <p:pic>
        <p:nvPicPr>
          <p:cNvPr id="6" name="Bildobjekt 5"/>
          <p:cNvPicPr>
            <a:picLocks noChangeAspect="1"/>
          </p:cNvPicPr>
          <p:nvPr/>
        </p:nvPicPr>
        <p:blipFill>
          <a:blip r:embed="rId4"/>
          <a:stretch>
            <a:fillRect/>
          </a:stretch>
        </p:blipFill>
        <p:spPr>
          <a:xfrm>
            <a:off x="654343" y="4130323"/>
            <a:ext cx="7827705" cy="2171055"/>
          </a:xfrm>
          <a:prstGeom prst="rect">
            <a:avLst/>
          </a:prstGeom>
        </p:spPr>
      </p:pic>
    </p:spTree>
    <p:extLst>
      <p:ext uri="{BB962C8B-B14F-4D97-AF65-F5344CB8AC3E}">
        <p14:creationId xmlns:p14="http://schemas.microsoft.com/office/powerpoint/2010/main" val="3926702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83324"/>
            <a:ext cx="8024849" cy="3927215"/>
          </a:xfrm>
        </p:spPr>
        <p:txBody>
          <a:bodyPr/>
          <a:lstStyle/>
          <a:p>
            <a:r>
              <a:rPr lang="sv-SE" dirty="0" smtClean="0"/>
              <a:t>Ska alltid dokumenteras i patientens journal.</a:t>
            </a:r>
          </a:p>
          <a:p>
            <a:endParaRPr lang="sv-SE" dirty="0"/>
          </a:p>
        </p:txBody>
      </p:sp>
      <p:sp>
        <p:nvSpPr>
          <p:cNvPr id="3" name="Rubrik 2"/>
          <p:cNvSpPr>
            <a:spLocks noGrp="1"/>
          </p:cNvSpPr>
          <p:nvPr>
            <p:ph type="title"/>
          </p:nvPr>
        </p:nvSpPr>
        <p:spPr/>
        <p:txBody>
          <a:bodyPr/>
          <a:lstStyle/>
          <a:p>
            <a:r>
              <a:rPr lang="sv-SE" dirty="0" smtClean="0"/>
              <a:t>Samtycke</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17</a:t>
            </a:fld>
            <a:endParaRPr lang="sv-SE" dirty="0"/>
          </a:p>
        </p:txBody>
      </p:sp>
      <p:pic>
        <p:nvPicPr>
          <p:cNvPr id="5" name="Bildobjekt 4"/>
          <p:cNvPicPr/>
          <p:nvPr/>
        </p:nvPicPr>
        <p:blipFill rotWithShape="1">
          <a:blip r:embed="rId3">
            <a:extLst>
              <a:ext uri="{28A0092B-C50C-407E-A947-70E740481C1C}">
                <a14:useLocalDpi xmlns:a14="http://schemas.microsoft.com/office/drawing/2010/main" val="0"/>
              </a:ext>
            </a:extLst>
          </a:blip>
          <a:srcRect b="37620"/>
          <a:stretch/>
        </p:blipFill>
        <p:spPr bwMode="auto">
          <a:xfrm>
            <a:off x="934140" y="2624648"/>
            <a:ext cx="7342594" cy="1871938"/>
          </a:xfrm>
          <a:prstGeom prst="rect">
            <a:avLst/>
          </a:prstGeom>
          <a:noFill/>
          <a:ln>
            <a:noFill/>
          </a:ln>
        </p:spPr>
      </p:pic>
    </p:spTree>
    <p:extLst>
      <p:ext uri="{BB962C8B-B14F-4D97-AF65-F5344CB8AC3E}">
        <p14:creationId xmlns:p14="http://schemas.microsoft.com/office/powerpoint/2010/main" val="1295128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789861"/>
            <a:ext cx="8024849" cy="4220678"/>
          </a:xfrm>
        </p:spPr>
        <p:txBody>
          <a:bodyPr>
            <a:normAutofit fontScale="70000" lnSpcReduction="20000"/>
          </a:bodyPr>
          <a:lstStyle/>
          <a:p>
            <a:pPr marL="90488" indent="0">
              <a:buNone/>
            </a:pPr>
            <a:r>
              <a:rPr lang="sv-SE" dirty="0"/>
              <a:t>Inskrivningsmeddelande sätter igång den korrekta hanteringen av </a:t>
            </a:r>
            <a:r>
              <a:rPr lang="sv-SE" dirty="0" smtClean="0"/>
              <a:t>samordningsprocessen och skickas </a:t>
            </a:r>
            <a:r>
              <a:rPr lang="sv-SE" dirty="0"/>
              <a:t>så snart som möjligt så att alla aktörer kan starta upp planeringen inför patientens utskrivning.</a:t>
            </a:r>
          </a:p>
          <a:p>
            <a:pPr marL="90488" indent="0">
              <a:buNone/>
            </a:pPr>
            <a:r>
              <a:rPr lang="sv-SE" dirty="0" smtClean="0"/>
              <a:t> </a:t>
            </a:r>
            <a:endParaRPr lang="sv-SE" dirty="0"/>
          </a:p>
          <a:p>
            <a:pPr marL="90488" indent="0">
              <a:buNone/>
            </a:pPr>
            <a:r>
              <a:rPr lang="sv-SE" dirty="0" smtClean="0"/>
              <a:t>När </a:t>
            </a:r>
            <a:r>
              <a:rPr lang="sv-SE" dirty="0"/>
              <a:t>ska inskrivningsmeddelande skickas?</a:t>
            </a:r>
          </a:p>
          <a:p>
            <a:pPr lvl="0"/>
            <a:r>
              <a:rPr lang="sv-SE" dirty="0" smtClean="0"/>
              <a:t>Om patienten har ett pågående samordningsärende startat av kommunen i samband med att patienten skickas till akuten. </a:t>
            </a:r>
          </a:p>
          <a:p>
            <a:pPr lvl="0"/>
            <a:endParaRPr lang="sv-SE" dirty="0"/>
          </a:p>
          <a:p>
            <a:pPr lvl="0"/>
            <a:r>
              <a:rPr lang="sv-SE" dirty="0" smtClean="0"/>
              <a:t>Om patienten </a:t>
            </a:r>
            <a:r>
              <a:rPr lang="sv-SE" dirty="0"/>
              <a:t>blivit inskriven och samordningsbehov identifierats.</a:t>
            </a:r>
          </a:p>
          <a:p>
            <a:endParaRPr lang="sv-SE" dirty="0"/>
          </a:p>
          <a:p>
            <a:pPr lvl="0"/>
            <a:r>
              <a:rPr lang="sv-SE" dirty="0"/>
              <a:t>Om </a:t>
            </a:r>
            <a:r>
              <a:rPr lang="sv-SE" dirty="0" smtClean="0"/>
              <a:t>patienten </a:t>
            </a:r>
            <a:r>
              <a:rPr lang="sv-SE" dirty="0"/>
              <a:t>blir återinskriven och redan har ett pågående samordningsärende. Det räcker inte att bara lägga till sig som aktör i ärendet. </a:t>
            </a:r>
          </a:p>
          <a:p>
            <a:endParaRPr lang="sv-SE" dirty="0"/>
          </a:p>
          <a:p>
            <a:pPr lvl="0"/>
            <a:r>
              <a:rPr lang="sv-SE" dirty="0"/>
              <a:t>Om patienten har ett pågående samordningsärende och byter avdelning genom att bli utskriven från en avdelning och inskriven på en annan avdelning. </a:t>
            </a:r>
            <a:endParaRPr lang="sv-SE" dirty="0" smtClean="0"/>
          </a:p>
          <a:p>
            <a:pPr marL="90488" lvl="0" indent="0">
              <a:buNone/>
            </a:pPr>
            <a:endParaRPr lang="sv-SE" dirty="0"/>
          </a:p>
          <a:p>
            <a:r>
              <a:rPr lang="sv-SE" dirty="0" smtClean="0"/>
              <a:t>Det ska </a:t>
            </a:r>
            <a:r>
              <a:rPr lang="sv-SE" dirty="0"/>
              <a:t>även skickas om annan part/enhet behöver påbörja planering utan att samordning krävs.</a:t>
            </a:r>
          </a:p>
          <a:p>
            <a:endParaRPr lang="sv-SE" dirty="0" smtClean="0"/>
          </a:p>
          <a:p>
            <a:endParaRPr lang="sv-SE" dirty="0"/>
          </a:p>
        </p:txBody>
      </p:sp>
      <p:sp>
        <p:nvSpPr>
          <p:cNvPr id="3" name="Rubrik 2"/>
          <p:cNvSpPr>
            <a:spLocks noGrp="1"/>
          </p:cNvSpPr>
          <p:nvPr>
            <p:ph type="title"/>
          </p:nvPr>
        </p:nvSpPr>
        <p:spPr/>
        <p:txBody>
          <a:bodyPr/>
          <a:lstStyle/>
          <a:p>
            <a:r>
              <a:rPr lang="sv-SE" sz="3200" dirty="0" smtClean="0"/>
              <a:t>Inskrivningsmeddelande</a:t>
            </a:r>
            <a:endParaRPr lang="sv-SE" sz="3200"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18</a:t>
            </a:fld>
            <a:endParaRPr lang="sv-SE" dirty="0"/>
          </a:p>
        </p:txBody>
      </p:sp>
    </p:spTree>
    <p:extLst>
      <p:ext uri="{BB962C8B-B14F-4D97-AF65-F5344CB8AC3E}">
        <p14:creationId xmlns:p14="http://schemas.microsoft.com/office/powerpoint/2010/main" val="2989284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Inskrivningsmeddelande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19</a:t>
            </a:fld>
            <a:endParaRPr lang="sv-SE" dirty="0"/>
          </a:p>
        </p:txBody>
      </p:sp>
      <p:pic>
        <p:nvPicPr>
          <p:cNvPr id="7" name="Bildobjekt 6"/>
          <p:cNvPicPr>
            <a:picLocks noChangeAspect="1"/>
          </p:cNvPicPr>
          <p:nvPr/>
        </p:nvPicPr>
        <p:blipFill>
          <a:blip r:embed="rId3"/>
          <a:stretch>
            <a:fillRect/>
          </a:stretch>
        </p:blipFill>
        <p:spPr>
          <a:xfrm>
            <a:off x="517642" y="1908918"/>
            <a:ext cx="2801540" cy="3852785"/>
          </a:xfrm>
          <a:prstGeom prst="rect">
            <a:avLst/>
          </a:prstGeom>
        </p:spPr>
      </p:pic>
      <p:pic>
        <p:nvPicPr>
          <p:cNvPr id="8" name="Bildobjekt 7"/>
          <p:cNvPicPr>
            <a:picLocks noChangeAspect="1"/>
          </p:cNvPicPr>
          <p:nvPr/>
        </p:nvPicPr>
        <p:blipFill>
          <a:blip r:embed="rId4"/>
          <a:stretch>
            <a:fillRect/>
          </a:stretch>
        </p:blipFill>
        <p:spPr>
          <a:xfrm>
            <a:off x="3540549" y="1891848"/>
            <a:ext cx="4695703" cy="1876112"/>
          </a:xfrm>
          <a:prstGeom prst="rect">
            <a:avLst/>
          </a:prstGeom>
        </p:spPr>
      </p:pic>
      <p:pic>
        <p:nvPicPr>
          <p:cNvPr id="9" name="Bildobjekt 8"/>
          <p:cNvPicPr>
            <a:picLocks noChangeAspect="1"/>
          </p:cNvPicPr>
          <p:nvPr/>
        </p:nvPicPr>
        <p:blipFill>
          <a:blip r:embed="rId5"/>
          <a:stretch>
            <a:fillRect/>
          </a:stretch>
        </p:blipFill>
        <p:spPr>
          <a:xfrm>
            <a:off x="3540549" y="3869947"/>
            <a:ext cx="4680813" cy="1891756"/>
          </a:xfrm>
          <a:prstGeom prst="rect">
            <a:avLst/>
          </a:prstGeom>
        </p:spPr>
      </p:pic>
    </p:spTree>
    <p:extLst>
      <p:ext uri="{BB962C8B-B14F-4D97-AF65-F5344CB8AC3E}">
        <p14:creationId xmlns:p14="http://schemas.microsoft.com/office/powerpoint/2010/main" val="3029195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fld id="{6D8CCFDF-DFA5-484F-9FF8-7212AEA69C48}" type="slidenum">
              <a:rPr lang="sv-SE" smtClean="0"/>
              <a:pPr/>
              <a:t>2</a:t>
            </a:fld>
            <a:endParaRPr lang="sv-SE" dirty="0"/>
          </a:p>
        </p:txBody>
      </p:sp>
      <p:sp>
        <p:nvSpPr>
          <p:cNvPr id="3" name="textruta 2"/>
          <p:cNvSpPr txBox="1"/>
          <p:nvPr/>
        </p:nvSpPr>
        <p:spPr>
          <a:xfrm>
            <a:off x="1383606" y="753040"/>
            <a:ext cx="6462445" cy="707886"/>
          </a:xfrm>
          <a:prstGeom prst="rect">
            <a:avLst/>
          </a:prstGeom>
          <a:noFill/>
        </p:spPr>
        <p:txBody>
          <a:bodyPr wrap="square" rtlCol="0">
            <a:spAutoFit/>
          </a:bodyPr>
          <a:lstStyle/>
          <a:p>
            <a:r>
              <a:rPr lang="sv-SE" sz="4000" dirty="0" smtClean="0">
                <a:latin typeface="+mj-lt"/>
              </a:rPr>
              <a:t>Vi som presenterar</a:t>
            </a:r>
            <a:endParaRPr lang="sv-SE" sz="4000" dirty="0">
              <a:latin typeface="+mj-lt"/>
            </a:endParaRPr>
          </a:p>
        </p:txBody>
      </p:sp>
      <p:sp>
        <p:nvSpPr>
          <p:cNvPr id="5" name="AutoShape 3" descr="3 &quot;Kristin Dalgren&quot; profiles | LinkedIn"/>
          <p:cNvSpPr>
            <a:spLocks noChangeAspect="1" noChangeArrowheads="1"/>
          </p:cNvSpPr>
          <p:nvPr/>
        </p:nvSpPr>
        <p:spPr bwMode="auto">
          <a:xfrm>
            <a:off x="4265631" y="2842981"/>
            <a:ext cx="1543050" cy="1543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 name="textruta 11"/>
          <p:cNvSpPr txBox="1"/>
          <p:nvPr/>
        </p:nvSpPr>
        <p:spPr>
          <a:xfrm>
            <a:off x="971942" y="2425152"/>
            <a:ext cx="4941870" cy="9233297"/>
          </a:xfrm>
          <a:prstGeom prst="rect">
            <a:avLst/>
          </a:prstGeom>
          <a:noFill/>
        </p:spPr>
        <p:txBody>
          <a:bodyPr wrap="square" rtlCol="0">
            <a:spAutoFit/>
          </a:bodyPr>
          <a:lstStyle/>
          <a:p>
            <a:r>
              <a:rPr lang="sv-SE" b="1" dirty="0"/>
              <a:t>Karin Andersson Kihlberg</a:t>
            </a:r>
            <a:endParaRPr lang="sv-SE" dirty="0"/>
          </a:p>
          <a:p>
            <a:r>
              <a:rPr lang="sv-SE" dirty="0"/>
              <a:t>Systemförvaltare, </a:t>
            </a:r>
            <a:r>
              <a:rPr lang="sv-SE" dirty="0" smtClean="0"/>
              <a:t>Patientjournalen</a:t>
            </a:r>
          </a:p>
          <a:p>
            <a:endParaRPr lang="sv-SE" dirty="0"/>
          </a:p>
          <a:p>
            <a:r>
              <a:rPr lang="sv-SE" b="1" dirty="0"/>
              <a:t>Gabrielle Nordholm</a:t>
            </a:r>
            <a:r>
              <a:rPr lang="sv-SE" dirty="0"/>
              <a:t>,</a:t>
            </a:r>
          </a:p>
          <a:p>
            <a:r>
              <a:rPr lang="sv-SE" dirty="0"/>
              <a:t>Systemförvaltare och Verksamhetsspecialist IT, Patientjournalen</a:t>
            </a:r>
          </a:p>
          <a:p>
            <a:endParaRPr lang="sv-SE" dirty="0"/>
          </a:p>
          <a:p>
            <a:endParaRPr lang="sv-SE" b="1" dirty="0" smtClean="0"/>
          </a:p>
          <a:p>
            <a:endParaRPr lang="sv-SE" dirty="0" smtClean="0"/>
          </a:p>
          <a:p>
            <a:endParaRPr lang="sv-SE" dirty="0" smtClean="0"/>
          </a:p>
          <a:p>
            <a:endParaRPr lang="sv-SE" dirty="0"/>
          </a:p>
          <a:p>
            <a:endParaRPr lang="sv-SE" dirty="0"/>
          </a:p>
          <a:p>
            <a:endParaRPr lang="sv-SE" dirty="0" smtClean="0"/>
          </a:p>
          <a:p>
            <a:endParaRPr lang="sv-SE" dirty="0"/>
          </a:p>
          <a:p>
            <a:endParaRPr lang="sv-SE" dirty="0"/>
          </a:p>
          <a:p>
            <a:endParaRPr lang="sv-SE" dirty="0"/>
          </a:p>
          <a:p>
            <a:endParaRPr lang="sv-SE" b="1" dirty="0"/>
          </a:p>
          <a:p>
            <a:endParaRPr lang="sv-SE" b="1" dirty="0" smtClean="0"/>
          </a:p>
          <a:p>
            <a:endParaRPr lang="sv-SE" b="1" dirty="0"/>
          </a:p>
          <a:p>
            <a:endParaRPr lang="sv-SE" b="1" dirty="0" smtClean="0"/>
          </a:p>
          <a:p>
            <a:endParaRPr lang="sv-SE" b="1" dirty="0" smtClean="0"/>
          </a:p>
          <a:p>
            <a:endParaRPr lang="sv-SE" b="1" dirty="0"/>
          </a:p>
          <a:p>
            <a:endParaRPr lang="sv-SE" b="1" dirty="0" smtClean="0"/>
          </a:p>
          <a:p>
            <a:endParaRPr lang="sv-SE" b="1" dirty="0"/>
          </a:p>
          <a:p>
            <a:endParaRPr lang="sv-SE" b="1" dirty="0" smtClean="0"/>
          </a:p>
          <a:p>
            <a:endParaRPr lang="sv-SE" b="1" dirty="0"/>
          </a:p>
          <a:p>
            <a:endParaRPr lang="sv-SE" b="1" dirty="0" smtClean="0"/>
          </a:p>
          <a:p>
            <a:endParaRPr lang="sv-SE" b="1" dirty="0"/>
          </a:p>
          <a:p>
            <a:endParaRPr lang="sv-SE" b="1" dirty="0" smtClean="0"/>
          </a:p>
          <a:p>
            <a:endParaRPr lang="sv-SE" b="1" dirty="0"/>
          </a:p>
          <a:p>
            <a:r>
              <a:rPr lang="sv-SE" b="1" dirty="0" smtClean="0"/>
              <a:t>Gabrielle Nordholm</a:t>
            </a:r>
            <a:r>
              <a:rPr lang="sv-SE" dirty="0" smtClean="0"/>
              <a:t>,</a:t>
            </a:r>
          </a:p>
          <a:p>
            <a:r>
              <a:rPr lang="sv-SE" dirty="0" smtClean="0"/>
              <a:t>Systemförvaltare och Verksamhetsspecialist IT, Patientjournalen</a:t>
            </a:r>
            <a:endParaRPr lang="sv-SE" dirty="0"/>
          </a:p>
        </p:txBody>
      </p:sp>
      <p:pic>
        <p:nvPicPr>
          <p:cNvPr id="6" name="Picture 2" descr="C:\Users\434K\Desktop\Puzz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681" y="3985802"/>
            <a:ext cx="2776552" cy="163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2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71304"/>
            <a:ext cx="8024849" cy="4039235"/>
          </a:xfrm>
        </p:spPr>
        <p:txBody>
          <a:bodyPr/>
          <a:lstStyle/>
          <a:p>
            <a:r>
              <a:rPr lang="sv-SE" dirty="0" smtClean="0"/>
              <a:t>När man skickar inskrivningsmeddelandet så är det obligatoriskt att ta ställning till Behov av samordnad individuell planering</a:t>
            </a:r>
          </a:p>
          <a:p>
            <a:endParaRPr lang="sv-SE" dirty="0"/>
          </a:p>
          <a:p>
            <a:endParaRPr lang="sv-SE" dirty="0" smtClean="0"/>
          </a:p>
          <a:p>
            <a:endParaRPr lang="sv-SE" dirty="0"/>
          </a:p>
          <a:p>
            <a:r>
              <a:rPr lang="sv-SE" dirty="0" smtClean="0"/>
              <a:t>Om detta ändras under vårdtiden så är det viktigt att gå in och ändra detta då det är något som man tittar på i statistiken och betalningsansvar. </a:t>
            </a:r>
          </a:p>
          <a:p>
            <a:endParaRPr lang="sv-SE" dirty="0"/>
          </a:p>
        </p:txBody>
      </p:sp>
      <p:sp>
        <p:nvSpPr>
          <p:cNvPr id="3" name="Rubrik 2"/>
          <p:cNvSpPr>
            <a:spLocks noGrp="1"/>
          </p:cNvSpPr>
          <p:nvPr>
            <p:ph type="title"/>
          </p:nvPr>
        </p:nvSpPr>
        <p:spPr/>
        <p:txBody>
          <a:bodyPr/>
          <a:lstStyle/>
          <a:p>
            <a:r>
              <a:rPr lang="sv-SE" dirty="0" smtClean="0"/>
              <a:t>Behov av SIP</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20</a:t>
            </a:fld>
            <a:endParaRPr lang="sv-SE" dirty="0"/>
          </a:p>
        </p:txBody>
      </p:sp>
      <p:pic>
        <p:nvPicPr>
          <p:cNvPr id="5" name="Bildobjekt 4" descr="cid:image001.jpg@01D5DC1D.69695250"/>
          <p:cNvPicPr/>
          <p:nvPr/>
        </p:nvPicPr>
        <p:blipFill rotWithShape="1">
          <a:blip r:embed="rId3" r:link="rId4">
            <a:extLst>
              <a:ext uri="{28A0092B-C50C-407E-A947-70E740481C1C}">
                <a14:useLocalDpi xmlns:a14="http://schemas.microsoft.com/office/drawing/2010/main" val="0"/>
              </a:ext>
            </a:extLst>
          </a:blip>
          <a:srcRect t="9311" b="10729"/>
          <a:stretch/>
        </p:blipFill>
        <p:spPr bwMode="auto">
          <a:xfrm>
            <a:off x="927476" y="3170995"/>
            <a:ext cx="5611495" cy="88836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9338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noGrp="1"/>
          </p:cNvGraphicFramePr>
          <p:nvPr>
            <p:ph idx="1"/>
            <p:extLst>
              <p:ext uri="{D42A27DB-BD31-4B8C-83A1-F6EECF244321}">
                <p14:modId xmlns:p14="http://schemas.microsoft.com/office/powerpoint/2010/main" val="3725642286"/>
              </p:ext>
            </p:extLst>
          </p:nvPr>
        </p:nvGraphicFramePr>
        <p:xfrm>
          <a:off x="1121790" y="1885360"/>
          <a:ext cx="6401849" cy="4155400"/>
        </p:xfrm>
        <a:graphic>
          <a:graphicData uri="http://schemas.openxmlformats.org/drawingml/2006/table">
            <a:tbl>
              <a:tblPr firstRow="1" firstCol="1" bandRow="1">
                <a:tableStyleId>{5C22544A-7EE6-4342-B048-85BDC9FD1C3A}</a:tableStyleId>
              </a:tblPr>
              <a:tblGrid>
                <a:gridCol w="2446533">
                  <a:extLst>
                    <a:ext uri="{9D8B030D-6E8A-4147-A177-3AD203B41FA5}">
                      <a16:colId xmlns:a16="http://schemas.microsoft.com/office/drawing/2014/main" val="160555989"/>
                    </a:ext>
                  </a:extLst>
                </a:gridCol>
                <a:gridCol w="3955316">
                  <a:extLst>
                    <a:ext uri="{9D8B030D-6E8A-4147-A177-3AD203B41FA5}">
                      <a16:colId xmlns:a16="http://schemas.microsoft.com/office/drawing/2014/main" val="4052151979"/>
                    </a:ext>
                  </a:extLst>
                </a:gridCol>
              </a:tblGrid>
              <a:tr h="200195">
                <a:tc>
                  <a:txBody>
                    <a:bodyPr/>
                    <a:lstStyle/>
                    <a:p>
                      <a:pPr>
                        <a:lnSpc>
                          <a:spcPts val="1400"/>
                        </a:lnSpc>
                        <a:spcAft>
                          <a:spcPts val="600"/>
                        </a:spcAft>
                      </a:pPr>
                      <a:r>
                        <a:rPr lang="sv-SE" sz="1000">
                          <a:effectLst/>
                        </a:rPr>
                        <a:t>Fördefinierade titlar/rubriker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Beskrivning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9260200"/>
                  </a:ext>
                </a:extLst>
              </a:tr>
              <a:tr h="630885">
                <a:tc>
                  <a:txBody>
                    <a:bodyPr/>
                    <a:lstStyle/>
                    <a:p>
                      <a:pPr>
                        <a:lnSpc>
                          <a:spcPts val="1400"/>
                        </a:lnSpc>
                        <a:spcAft>
                          <a:spcPts val="600"/>
                        </a:spcAft>
                      </a:pPr>
                      <a:r>
                        <a:rPr lang="sv-SE" sz="1000">
                          <a:effectLst/>
                        </a:rPr>
                        <a:t>Inmeddelande Akuten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när person skickas till sjukhus efter bedömning av legitimerad hälso- och sjukvårdspersonal. Skickas av kommunen.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6837650"/>
                  </a:ext>
                </a:extLst>
              </a:tr>
              <a:tr h="630885">
                <a:tc>
                  <a:txBody>
                    <a:bodyPr/>
                    <a:lstStyle/>
                    <a:p>
                      <a:pPr>
                        <a:lnSpc>
                          <a:spcPts val="1400"/>
                        </a:lnSpc>
                        <a:spcAft>
                          <a:spcPts val="600"/>
                        </a:spcAft>
                      </a:pPr>
                      <a:r>
                        <a:rPr lang="sv-SE" sz="1000">
                          <a:effectLst/>
                        </a:rPr>
                        <a:t>Planeringsspår</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Används för att meddela samordningsbehov. Slutenvården ansvarar i samråd med övriga aktörer för att ta ställning till planeringsspår </a:t>
                      </a:r>
                      <a:r>
                        <a:rPr lang="sv-SE" sz="1000" dirty="0" smtClean="0">
                          <a:effectLst/>
                        </a:rPr>
                        <a:t>grönt</a:t>
                      </a:r>
                      <a:r>
                        <a:rPr lang="sv-SE" sz="1000" dirty="0">
                          <a:effectLst/>
                        </a:rPr>
                        <a:t>, gult, orange eller rött använd gärna fras.</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0213151"/>
                  </a:ext>
                </a:extLst>
              </a:tr>
              <a:tr h="415540">
                <a:tc>
                  <a:txBody>
                    <a:bodyPr/>
                    <a:lstStyle/>
                    <a:p>
                      <a:pPr>
                        <a:lnSpc>
                          <a:spcPts val="1400"/>
                        </a:lnSpc>
                        <a:spcAft>
                          <a:spcPts val="600"/>
                        </a:spcAft>
                      </a:pPr>
                      <a:r>
                        <a:rPr lang="sv-SE" sz="1000">
                          <a:effectLst/>
                        </a:rPr>
                        <a:t>Enstaka uppdrag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t ex suturtagning, KAD-dragning, borttagande av agraffer eller sårkontroll efter operation.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3275194"/>
                  </a:ext>
                </a:extLst>
              </a:tr>
              <a:tr h="415540">
                <a:tc>
                  <a:txBody>
                    <a:bodyPr/>
                    <a:lstStyle/>
                    <a:p>
                      <a:pPr>
                        <a:lnSpc>
                          <a:spcPts val="1400"/>
                        </a:lnSpc>
                        <a:spcAft>
                          <a:spcPts val="600"/>
                        </a:spcAft>
                      </a:pPr>
                      <a:r>
                        <a:rPr lang="sv-SE" sz="1000">
                          <a:effectLst/>
                        </a:rPr>
                        <a:t>Omvårdnad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sjuksköterska i hemsjukvård eller boende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6193727"/>
                  </a:ext>
                </a:extLst>
              </a:tr>
              <a:tr h="200195">
                <a:tc>
                  <a:txBody>
                    <a:bodyPr/>
                    <a:lstStyle/>
                    <a:p>
                      <a:pPr>
                        <a:lnSpc>
                          <a:spcPts val="1400"/>
                        </a:lnSpc>
                        <a:spcAft>
                          <a:spcPts val="600"/>
                        </a:spcAft>
                      </a:pPr>
                      <a:r>
                        <a:rPr lang="sv-SE" sz="1000">
                          <a:effectLst/>
                        </a:rPr>
                        <a:t>Rehabilitering</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paramedicinsk personal.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5857"/>
                  </a:ext>
                </a:extLst>
              </a:tr>
              <a:tr h="415540">
                <a:tc>
                  <a:txBody>
                    <a:bodyPr/>
                    <a:lstStyle/>
                    <a:p>
                      <a:pPr>
                        <a:lnSpc>
                          <a:spcPts val="1400"/>
                        </a:lnSpc>
                        <a:spcAft>
                          <a:spcPts val="600"/>
                        </a:spcAft>
                      </a:pPr>
                      <a:r>
                        <a:rPr lang="sv-SE" sz="1000">
                          <a:effectLst/>
                        </a:rPr>
                        <a:t>Bistånd</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vid kontakt med biståndshandläggare på socialtjänsten t.ex. för att initiera en behovsbedömning. </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5947400"/>
                  </a:ext>
                </a:extLst>
              </a:tr>
              <a:tr h="415540">
                <a:tc>
                  <a:txBody>
                    <a:bodyPr/>
                    <a:lstStyle/>
                    <a:p>
                      <a:pPr>
                        <a:lnSpc>
                          <a:spcPts val="1400"/>
                        </a:lnSpc>
                        <a:spcAft>
                          <a:spcPts val="600"/>
                        </a:spcAft>
                      </a:pPr>
                      <a:r>
                        <a:rPr lang="sv-SE" sz="1000">
                          <a:effectLst/>
                        </a:rPr>
                        <a:t>Samordningsbehov öppenvård och kommun</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för att beskriva samordningsbehov utanför vårdtillfälle.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6410384"/>
                  </a:ext>
                </a:extLst>
              </a:tr>
              <a:tr h="415540">
                <a:tc>
                  <a:txBody>
                    <a:bodyPr/>
                    <a:lstStyle/>
                    <a:p>
                      <a:pPr>
                        <a:lnSpc>
                          <a:spcPts val="1400"/>
                        </a:lnSpc>
                        <a:spcAft>
                          <a:spcPts val="600"/>
                        </a:spcAft>
                      </a:pPr>
                      <a:r>
                        <a:rPr lang="sv-SE" sz="1000">
                          <a:effectLst/>
                        </a:rPr>
                        <a:t>Utskrivningsmeddelande</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a:effectLst/>
                        </a:rPr>
                        <a:t>Används av slutenvården för att informera om att patienten skrivs ut och lämnar sjukhuset.</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300436"/>
                  </a:ext>
                </a:extLst>
              </a:tr>
              <a:tr h="415540">
                <a:tc>
                  <a:txBody>
                    <a:bodyPr/>
                    <a:lstStyle/>
                    <a:p>
                      <a:pPr>
                        <a:lnSpc>
                          <a:spcPts val="1400"/>
                        </a:lnSpc>
                        <a:spcAft>
                          <a:spcPts val="600"/>
                        </a:spcAft>
                      </a:pPr>
                      <a:r>
                        <a:rPr lang="sv-SE" sz="1000">
                          <a:effectLst/>
                        </a:rPr>
                        <a:t>Valfri titel</a:t>
                      </a:r>
                      <a:endParaRPr lang="sv-S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ts val="1400"/>
                        </a:lnSpc>
                        <a:spcAft>
                          <a:spcPts val="600"/>
                        </a:spcAft>
                      </a:pPr>
                      <a:r>
                        <a:rPr lang="sv-SE" sz="1000" dirty="0">
                          <a:effectLst/>
                        </a:rPr>
                        <a:t>För övriga meddelanden anges ämne fritt (men viktigt att vara tydlig så rätt aktör tar del av meddelandet).</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2040152"/>
                  </a:ext>
                </a:extLst>
              </a:tr>
            </a:tbl>
          </a:graphicData>
        </a:graphic>
      </p:graphicFrame>
      <p:sp>
        <p:nvSpPr>
          <p:cNvPr id="3" name="Rubrik 2"/>
          <p:cNvSpPr>
            <a:spLocks noGrp="1"/>
          </p:cNvSpPr>
          <p:nvPr>
            <p:ph type="title"/>
          </p:nvPr>
        </p:nvSpPr>
        <p:spPr/>
        <p:txBody>
          <a:bodyPr/>
          <a:lstStyle/>
          <a:p>
            <a:r>
              <a:rPr lang="sv-SE" dirty="0" smtClean="0"/>
              <a:t>Generella meddelanden</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21</a:t>
            </a:fld>
            <a:endParaRPr lang="sv-SE" dirty="0"/>
          </a:p>
        </p:txBody>
      </p:sp>
    </p:spTree>
    <p:extLst>
      <p:ext uri="{BB962C8B-B14F-4D97-AF65-F5344CB8AC3E}">
        <p14:creationId xmlns:p14="http://schemas.microsoft.com/office/powerpoint/2010/main" val="3811353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956006" y="2409825"/>
            <a:ext cx="5027201" cy="3600450"/>
          </a:xfrm>
          <a:prstGeom prst="rect">
            <a:avLst/>
          </a:prstGeom>
        </p:spPr>
      </p:pic>
      <p:sp>
        <p:nvSpPr>
          <p:cNvPr id="3" name="Rubrik 2"/>
          <p:cNvSpPr>
            <a:spLocks noGrp="1"/>
          </p:cNvSpPr>
          <p:nvPr>
            <p:ph type="title"/>
          </p:nvPr>
        </p:nvSpPr>
        <p:spPr/>
        <p:txBody>
          <a:bodyPr/>
          <a:lstStyle/>
          <a:p>
            <a:r>
              <a:rPr lang="sv-SE" dirty="0"/>
              <a:t>Generella meddelanden</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22</a:t>
            </a:fld>
            <a:endParaRPr lang="sv-SE" dirty="0"/>
          </a:p>
        </p:txBody>
      </p:sp>
    </p:spTree>
    <p:extLst>
      <p:ext uri="{BB962C8B-B14F-4D97-AF65-F5344CB8AC3E}">
        <p14:creationId xmlns:p14="http://schemas.microsoft.com/office/powerpoint/2010/main" val="1372763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130458"/>
            <a:ext cx="8024849" cy="3880081"/>
          </a:xfrm>
        </p:spPr>
        <p:txBody>
          <a:bodyPr>
            <a:normAutofit lnSpcReduction="10000"/>
          </a:bodyPr>
          <a:lstStyle/>
          <a:p>
            <a:r>
              <a:rPr lang="sv-SE" dirty="0" smtClean="0"/>
              <a:t>Generellt meddelande - fast titel och fras för att underlätta att fylla i informationen kring varför det är bedömt att vara ett specifikt spår. </a:t>
            </a:r>
          </a:p>
          <a:p>
            <a:pPr marL="90488" indent="0">
              <a:buNone/>
            </a:pPr>
            <a:endParaRPr lang="sv-SE" dirty="0" smtClean="0"/>
          </a:p>
          <a:p>
            <a:r>
              <a:rPr lang="sv-SE" dirty="0" smtClean="0"/>
              <a:t>Planeringsspåren ska vara en hjälp för berörda för att kunna förstå hur mycket hjälp en patient behöver. </a:t>
            </a:r>
          </a:p>
          <a:p>
            <a:endParaRPr lang="sv-SE" dirty="0" smtClean="0"/>
          </a:p>
          <a:p>
            <a:r>
              <a:rPr lang="sv-SE" dirty="0" smtClean="0"/>
              <a:t>En del verksamheter skickar istället ett status men det kan vara bra att sammanfoga dessa med planeringsspåren för att då följa riktlinjen och att alla aktörer börjar prata samma ”språk”. </a:t>
            </a:r>
          </a:p>
          <a:p>
            <a:endParaRPr lang="sv-SE" dirty="0" smtClean="0"/>
          </a:p>
        </p:txBody>
      </p:sp>
      <p:sp>
        <p:nvSpPr>
          <p:cNvPr id="3" name="Rubrik 2"/>
          <p:cNvSpPr>
            <a:spLocks noGrp="1"/>
          </p:cNvSpPr>
          <p:nvPr>
            <p:ph type="title"/>
          </p:nvPr>
        </p:nvSpPr>
        <p:spPr/>
        <p:txBody>
          <a:bodyPr/>
          <a:lstStyle/>
          <a:p>
            <a:r>
              <a:rPr lang="sv-SE" dirty="0" smtClean="0"/>
              <a:t>Planeringsspår</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23</a:t>
            </a:fld>
            <a:endParaRPr lang="sv-SE" dirty="0"/>
          </a:p>
        </p:txBody>
      </p:sp>
    </p:spTree>
    <p:extLst>
      <p:ext uri="{BB962C8B-B14F-4D97-AF65-F5344CB8AC3E}">
        <p14:creationId xmlns:p14="http://schemas.microsoft.com/office/powerpoint/2010/main" val="3923962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30400"/>
            <a:ext cx="8024849" cy="4622800"/>
          </a:xfrm>
        </p:spPr>
        <p:txBody>
          <a:bodyPr/>
          <a:lstStyle/>
          <a:p>
            <a:r>
              <a:rPr lang="sv-SE" dirty="0" smtClean="0"/>
              <a:t>Anteckningar som skrivs under ett vårdtillfälle visas upp i fliken Journal som kan läsas av kommunen. </a:t>
            </a:r>
          </a:p>
          <a:p>
            <a:endParaRPr lang="sv-SE" dirty="0" smtClean="0"/>
          </a:p>
          <a:p>
            <a:endParaRPr lang="sv-SE" dirty="0"/>
          </a:p>
          <a:p>
            <a:endParaRPr lang="sv-SE" dirty="0" smtClean="0"/>
          </a:p>
          <a:p>
            <a:r>
              <a:rPr lang="sv-SE" dirty="0" smtClean="0"/>
              <a:t>Tex är det lämpligt att ADL-bedömningen skrivs som en journalanteckning, denna visas sedan upp i vyn paramedicin. Om man vill förtydliga att ADL-bedömning är gjord kan man skicka ett generellt meddelande med titel Rehabilitering där man kort säger att bedömningen är gjord. </a:t>
            </a:r>
            <a:endParaRPr lang="sv-SE" dirty="0"/>
          </a:p>
        </p:txBody>
      </p:sp>
      <p:sp>
        <p:nvSpPr>
          <p:cNvPr id="3" name="Rubrik 2"/>
          <p:cNvSpPr>
            <a:spLocks noGrp="1"/>
          </p:cNvSpPr>
          <p:nvPr>
            <p:ph type="title"/>
          </p:nvPr>
        </p:nvSpPr>
        <p:spPr/>
        <p:txBody>
          <a:bodyPr/>
          <a:lstStyle/>
          <a:p>
            <a:r>
              <a:rPr lang="sv-SE" dirty="0" smtClean="0"/>
              <a:t>Vyer i </a:t>
            </a:r>
            <a:r>
              <a:rPr lang="sv-SE" smtClean="0"/>
              <a:t>fliken Journal</a:t>
            </a:r>
            <a:endParaRPr lang="sv-SE"/>
          </a:p>
        </p:txBody>
      </p:sp>
      <p:sp>
        <p:nvSpPr>
          <p:cNvPr id="4" name="Platshållare för bildnummer 3"/>
          <p:cNvSpPr>
            <a:spLocks noGrp="1"/>
          </p:cNvSpPr>
          <p:nvPr>
            <p:ph type="sldNum" sz="quarter" idx="4"/>
          </p:nvPr>
        </p:nvSpPr>
        <p:spPr/>
        <p:txBody>
          <a:bodyPr/>
          <a:lstStyle/>
          <a:p>
            <a:fld id="{6D8CCFDF-DFA5-484F-9FF8-7212AEA69C48}" type="slidenum">
              <a:rPr lang="sv-SE" smtClean="0"/>
              <a:pPr/>
              <a:t>24</a:t>
            </a:fld>
            <a:endParaRPr lang="sv-SE" dirty="0"/>
          </a:p>
        </p:txBody>
      </p:sp>
      <p:pic>
        <p:nvPicPr>
          <p:cNvPr id="5" name="Bildobjekt 4"/>
          <p:cNvPicPr>
            <a:picLocks noChangeAspect="1"/>
          </p:cNvPicPr>
          <p:nvPr/>
        </p:nvPicPr>
        <p:blipFill>
          <a:blip r:embed="rId3"/>
          <a:stretch>
            <a:fillRect/>
          </a:stretch>
        </p:blipFill>
        <p:spPr>
          <a:xfrm>
            <a:off x="880291" y="2778126"/>
            <a:ext cx="7178666" cy="755649"/>
          </a:xfrm>
          <a:prstGeom prst="rect">
            <a:avLst/>
          </a:prstGeom>
        </p:spPr>
      </p:pic>
    </p:spTree>
    <p:extLst>
      <p:ext uri="{BB962C8B-B14F-4D97-AF65-F5344CB8AC3E}">
        <p14:creationId xmlns:p14="http://schemas.microsoft.com/office/powerpoint/2010/main" val="3609362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66507"/>
            <a:ext cx="8024849" cy="4144032"/>
          </a:xfrm>
        </p:spPr>
        <p:txBody>
          <a:bodyPr>
            <a:normAutofit/>
          </a:bodyPr>
          <a:lstStyle/>
          <a:p>
            <a:r>
              <a:rPr lang="sv-SE" sz="2000" dirty="0"/>
              <a:t>Preliminärt utskrivningsdatum anges i Inskrivningsmeddelande. Det är detta datum som alla berörda aktör ska planera sina insatser mot för att patienten ska kunna lämna sjukhuset.  </a:t>
            </a:r>
            <a:endParaRPr lang="sv-SE" sz="2000" dirty="0" smtClean="0"/>
          </a:p>
          <a:p>
            <a:endParaRPr lang="sv-SE" sz="2000" dirty="0"/>
          </a:p>
          <a:p>
            <a:r>
              <a:rPr lang="sv-SE" sz="2000" dirty="0" smtClean="0"/>
              <a:t>Ett preliminärt datum kan alltid förändras, tidigare </a:t>
            </a:r>
            <a:r>
              <a:rPr lang="sv-SE" sz="2000" dirty="0"/>
              <a:t>eller </a:t>
            </a:r>
            <a:r>
              <a:rPr lang="sv-SE" sz="2000" dirty="0" smtClean="0"/>
              <a:t>senare läggas, men det behöver förmedlas </a:t>
            </a:r>
            <a:r>
              <a:rPr lang="sv-SE" sz="2000" dirty="0"/>
              <a:t>till övriga involverade </a:t>
            </a:r>
            <a:r>
              <a:rPr lang="sv-SE" sz="2000" dirty="0" smtClean="0"/>
              <a:t>aktörer så fort det </a:t>
            </a:r>
            <a:r>
              <a:rPr lang="sv-SE" sz="2000" dirty="0"/>
              <a:t>är beslutat även före och under helg. </a:t>
            </a:r>
            <a:endParaRPr lang="sv-SE" sz="2000" dirty="0" smtClean="0"/>
          </a:p>
          <a:p>
            <a:endParaRPr lang="sv-SE" sz="2000" dirty="0" smtClean="0"/>
          </a:p>
          <a:p>
            <a:r>
              <a:rPr lang="sv-SE" sz="2000" dirty="0" smtClean="0"/>
              <a:t>Meddelande </a:t>
            </a:r>
            <a:r>
              <a:rPr lang="sv-SE" sz="2000" dirty="0"/>
              <a:t>om </a:t>
            </a:r>
            <a:r>
              <a:rPr lang="sv-SE" sz="2000" i="1" dirty="0"/>
              <a:t>N</a:t>
            </a:r>
            <a:r>
              <a:rPr lang="sv-SE" sz="2000" i="1" dirty="0" smtClean="0"/>
              <a:t>y </a:t>
            </a:r>
            <a:r>
              <a:rPr lang="sv-SE" sz="2000" i="1" dirty="0"/>
              <a:t>beräknad tidpunkt</a:t>
            </a:r>
            <a:r>
              <a:rPr lang="sv-SE" sz="2000" dirty="0"/>
              <a:t> </a:t>
            </a:r>
            <a:r>
              <a:rPr lang="sv-SE" sz="2000" i="1" dirty="0"/>
              <a:t>för utskrivning </a:t>
            </a:r>
            <a:r>
              <a:rPr lang="sv-SE" sz="2000" dirty="0"/>
              <a:t>ska alltid användas när datumet för utskrivning ändras. </a:t>
            </a:r>
          </a:p>
          <a:p>
            <a:endParaRPr lang="sv-SE" dirty="0"/>
          </a:p>
        </p:txBody>
      </p:sp>
      <p:sp>
        <p:nvSpPr>
          <p:cNvPr id="3" name="Rubrik 2"/>
          <p:cNvSpPr>
            <a:spLocks noGrp="1"/>
          </p:cNvSpPr>
          <p:nvPr>
            <p:ph type="title"/>
          </p:nvPr>
        </p:nvSpPr>
        <p:spPr/>
        <p:txBody>
          <a:bodyPr/>
          <a:lstStyle/>
          <a:p>
            <a:r>
              <a:rPr lang="sv-SE" sz="3200" dirty="0"/>
              <a:t>Skicka meddelande om </a:t>
            </a:r>
            <a:r>
              <a:rPr lang="sv-SE" sz="3200" dirty="0" smtClean="0"/>
              <a:t>Ny </a:t>
            </a:r>
            <a:r>
              <a:rPr lang="sv-SE" sz="3200" dirty="0"/>
              <a:t>preliminär tid för utskrivning  </a:t>
            </a:r>
            <a:r>
              <a:rPr lang="sv-SE" b="1" dirty="0"/>
              <a:t/>
            </a:r>
            <a:br>
              <a:rPr lang="sv-SE" b="1" dirty="0"/>
            </a:b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25</a:t>
            </a:fld>
            <a:endParaRPr lang="sv-SE" dirty="0"/>
          </a:p>
        </p:txBody>
      </p:sp>
    </p:spTree>
    <p:extLst>
      <p:ext uri="{BB962C8B-B14F-4D97-AF65-F5344CB8AC3E}">
        <p14:creationId xmlns:p14="http://schemas.microsoft.com/office/powerpoint/2010/main" val="897249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Utskrivningsplan - används vid utskrivning av patienten och ska innehålla information till patienten om vad som har planerats under vårdtiden inför patientens utskrivning.  </a:t>
            </a:r>
            <a:endParaRPr lang="sv-SE" dirty="0" smtClean="0"/>
          </a:p>
          <a:p>
            <a:endParaRPr lang="sv-SE" dirty="0"/>
          </a:p>
          <a:p>
            <a:r>
              <a:rPr lang="sv-SE" dirty="0" smtClean="0"/>
              <a:t>SIP - </a:t>
            </a:r>
            <a:r>
              <a:rPr lang="sv-SE" dirty="0"/>
              <a:t>s</a:t>
            </a:r>
            <a:r>
              <a:rPr lang="sv-SE" dirty="0" smtClean="0"/>
              <a:t>lutenvården </a:t>
            </a:r>
            <a:r>
              <a:rPr lang="sv-SE" dirty="0"/>
              <a:t>är med på SIP-möte om patienten planeras inom det röda planeringsspåret. </a:t>
            </a:r>
            <a:r>
              <a:rPr lang="sv-SE" dirty="0" smtClean="0"/>
              <a:t>Då ska man skriva den del av SIP som den egna enheten ansvarar för. </a:t>
            </a:r>
            <a:endParaRPr lang="sv-SE" dirty="0"/>
          </a:p>
        </p:txBody>
      </p:sp>
      <p:sp>
        <p:nvSpPr>
          <p:cNvPr id="3" name="Rubrik 2"/>
          <p:cNvSpPr>
            <a:spLocks noGrp="1"/>
          </p:cNvSpPr>
          <p:nvPr>
            <p:ph type="title"/>
          </p:nvPr>
        </p:nvSpPr>
        <p:spPr/>
        <p:txBody>
          <a:bodyPr/>
          <a:lstStyle/>
          <a:p>
            <a:r>
              <a:rPr lang="sv-SE" dirty="0" smtClean="0"/>
              <a:t>Utskrivningsplan och SIP</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26</a:t>
            </a:fld>
            <a:endParaRPr lang="sv-SE" dirty="0"/>
          </a:p>
        </p:txBody>
      </p:sp>
    </p:spTree>
    <p:extLst>
      <p:ext uri="{BB962C8B-B14F-4D97-AF65-F5344CB8AC3E}">
        <p14:creationId xmlns:p14="http://schemas.microsoft.com/office/powerpoint/2010/main" val="2353186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2460821"/>
            <a:ext cx="8024813" cy="1826974"/>
          </a:xfrm>
          <a:prstGeom prst="rect">
            <a:avLst/>
          </a:prstGeom>
        </p:spPr>
      </p:pic>
      <p:sp>
        <p:nvSpPr>
          <p:cNvPr id="3" name="Rubrik 2"/>
          <p:cNvSpPr>
            <a:spLocks noGrp="1"/>
          </p:cNvSpPr>
          <p:nvPr>
            <p:ph type="title"/>
          </p:nvPr>
        </p:nvSpPr>
        <p:spPr/>
        <p:txBody>
          <a:bodyPr/>
          <a:lstStyle/>
          <a:p>
            <a:r>
              <a:rPr lang="sv-SE" dirty="0"/>
              <a:t>Utskrivningsplan och SIP</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27</a:t>
            </a:fld>
            <a:endParaRPr lang="sv-SE" dirty="0"/>
          </a:p>
        </p:txBody>
      </p:sp>
    </p:spTree>
    <p:extLst>
      <p:ext uri="{BB962C8B-B14F-4D97-AF65-F5344CB8AC3E}">
        <p14:creationId xmlns:p14="http://schemas.microsoft.com/office/powerpoint/2010/main" val="1875617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894788"/>
            <a:ext cx="8319155" cy="4115751"/>
          </a:xfrm>
        </p:spPr>
        <p:txBody>
          <a:bodyPr>
            <a:normAutofit fontScale="77500" lnSpcReduction="20000"/>
          </a:bodyPr>
          <a:lstStyle/>
          <a:p>
            <a:r>
              <a:rPr lang="sv-SE" dirty="0"/>
              <a:t>Innan en person kan vara utskrivningsklar ska slutenvården kartlägga och dokumentera personens behov </a:t>
            </a:r>
            <a:r>
              <a:rPr lang="sv-SE" dirty="0" smtClean="0"/>
              <a:t>av </a:t>
            </a:r>
          </a:p>
          <a:p>
            <a:pPr marL="990600">
              <a:buFont typeface="Wingdings" panose="05000000000000000000" pitchFamily="2" charset="2"/>
              <a:buChar char="Ø"/>
            </a:pPr>
            <a:r>
              <a:rPr lang="sv-SE" dirty="0"/>
              <a:t>m</a:t>
            </a:r>
            <a:r>
              <a:rPr lang="sv-SE" dirty="0" smtClean="0"/>
              <a:t>edicinska insatser </a:t>
            </a:r>
          </a:p>
          <a:p>
            <a:pPr marL="990600">
              <a:buFont typeface="Wingdings" panose="05000000000000000000" pitchFamily="2" charset="2"/>
              <a:buChar char="Ø"/>
            </a:pPr>
            <a:r>
              <a:rPr lang="sv-SE" dirty="0" smtClean="0"/>
              <a:t>rehabiliterande insatser</a:t>
            </a:r>
            <a:endParaRPr lang="sv-SE" dirty="0"/>
          </a:p>
          <a:p>
            <a:pPr marL="990600">
              <a:buFont typeface="Wingdings" panose="05000000000000000000" pitchFamily="2" charset="2"/>
              <a:buChar char="Ø"/>
            </a:pPr>
            <a:r>
              <a:rPr lang="sv-SE" dirty="0" smtClean="0"/>
              <a:t>omvårdnads insatser</a:t>
            </a:r>
          </a:p>
          <a:p>
            <a:pPr marL="90488" indent="0">
              <a:buNone/>
            </a:pPr>
            <a:r>
              <a:rPr lang="sv-SE" dirty="0" smtClean="0"/>
              <a:t>så </a:t>
            </a:r>
            <a:r>
              <a:rPr lang="sv-SE" dirty="0"/>
              <a:t>att ansvar för dessa delar kan tas över av annan aktör i kommun eller primär-/</a:t>
            </a:r>
            <a:r>
              <a:rPr lang="sv-SE" dirty="0" smtClean="0"/>
              <a:t>öppenvård.</a:t>
            </a:r>
          </a:p>
          <a:p>
            <a:pPr marL="90488" indent="0">
              <a:buNone/>
            </a:pPr>
            <a:endParaRPr lang="sv-SE" dirty="0" smtClean="0"/>
          </a:p>
          <a:p>
            <a:r>
              <a:rPr lang="sv-SE" dirty="0" smtClean="0"/>
              <a:t>När </a:t>
            </a:r>
            <a:r>
              <a:rPr lang="sv-SE" dirty="0"/>
              <a:t>patienten inte längre är i behov av slutenvård och kan lämna sjukhuset ska avdelningen skicka m</a:t>
            </a:r>
            <a:r>
              <a:rPr lang="sv-SE" dirty="0" smtClean="0"/>
              <a:t>eddelande om Utskrivningsklar</a:t>
            </a:r>
            <a:r>
              <a:rPr lang="sv-SE" dirty="0"/>
              <a:t>. </a:t>
            </a:r>
            <a:endParaRPr lang="sv-SE" dirty="0" smtClean="0"/>
          </a:p>
          <a:p>
            <a:pPr marL="990600" indent="-358775">
              <a:buFont typeface="Wingdings" panose="05000000000000000000" pitchFamily="2" charset="2"/>
              <a:buChar char="Ø"/>
            </a:pPr>
            <a:r>
              <a:rPr lang="sv-SE" dirty="0" smtClean="0"/>
              <a:t>Läkare bedömer </a:t>
            </a:r>
            <a:r>
              <a:rPr lang="sv-SE" dirty="0"/>
              <a:t>och beslutar när en person är utskrivningsklar, men </a:t>
            </a:r>
            <a:r>
              <a:rPr lang="sv-SE" dirty="0" smtClean="0"/>
              <a:t>ska </a:t>
            </a:r>
            <a:r>
              <a:rPr lang="sv-SE" dirty="0"/>
              <a:t>även inkludera andra professioners </a:t>
            </a:r>
            <a:r>
              <a:rPr lang="sv-SE" dirty="0" smtClean="0"/>
              <a:t>bedömningar. </a:t>
            </a:r>
          </a:p>
          <a:p>
            <a:pPr marL="84138" indent="0">
              <a:buNone/>
            </a:pPr>
            <a:endParaRPr lang="sv-SE" b="1" i="1" dirty="0" smtClean="0">
              <a:solidFill>
                <a:srgbClr val="FF0000"/>
              </a:solidFill>
            </a:endParaRPr>
          </a:p>
          <a:p>
            <a:pPr marL="84138" indent="0">
              <a:buNone/>
            </a:pPr>
            <a:r>
              <a:rPr lang="sv-SE" b="1" i="1" dirty="0" smtClean="0">
                <a:solidFill>
                  <a:srgbClr val="FF0000"/>
                </a:solidFill>
              </a:rPr>
              <a:t>OBS! </a:t>
            </a:r>
            <a:r>
              <a:rPr lang="sv-SE" dirty="0" smtClean="0"/>
              <a:t>Om patienten blir försämrad och måste stanna kvar på sjukhuset så ska man återkalla </a:t>
            </a:r>
            <a:r>
              <a:rPr lang="sv-SE" i="1" dirty="0" smtClean="0"/>
              <a:t>Utskrivningsklar</a:t>
            </a:r>
            <a:r>
              <a:rPr lang="sv-SE" dirty="0" smtClean="0"/>
              <a:t> och istället skicka ett nytt meddelande om </a:t>
            </a:r>
            <a:r>
              <a:rPr lang="sv-SE" i="1" dirty="0" smtClean="0"/>
              <a:t>Ny beräknad </a:t>
            </a:r>
            <a:r>
              <a:rPr lang="sv-SE" i="1" dirty="0"/>
              <a:t>tidpunkt</a:t>
            </a:r>
            <a:r>
              <a:rPr lang="sv-SE" dirty="0"/>
              <a:t> </a:t>
            </a:r>
            <a:r>
              <a:rPr lang="sv-SE" i="1" dirty="0" smtClean="0"/>
              <a:t>för utskrivning</a:t>
            </a:r>
            <a:r>
              <a:rPr lang="sv-SE" dirty="0" smtClean="0"/>
              <a:t>.</a:t>
            </a:r>
            <a:endParaRPr lang="sv-SE" dirty="0"/>
          </a:p>
          <a:p>
            <a:pPr marL="90488" indent="0">
              <a:buNone/>
            </a:pPr>
            <a:endParaRPr lang="sv-SE" dirty="0"/>
          </a:p>
        </p:txBody>
      </p:sp>
      <p:sp>
        <p:nvSpPr>
          <p:cNvPr id="3" name="Rubrik 2"/>
          <p:cNvSpPr>
            <a:spLocks noGrp="1"/>
          </p:cNvSpPr>
          <p:nvPr>
            <p:ph type="title"/>
          </p:nvPr>
        </p:nvSpPr>
        <p:spPr/>
        <p:txBody>
          <a:bodyPr/>
          <a:lstStyle/>
          <a:p>
            <a:r>
              <a:rPr lang="sv-SE" sz="3200" dirty="0" smtClean="0"/>
              <a:t>Meddelande om Utskrivningsklar</a:t>
            </a:r>
            <a:endParaRPr lang="sv-SE" sz="3200"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28</a:t>
            </a:fld>
            <a:endParaRPr lang="sv-SE" dirty="0"/>
          </a:p>
        </p:txBody>
      </p:sp>
    </p:spTree>
    <p:extLst>
      <p:ext uri="{BB962C8B-B14F-4D97-AF65-F5344CB8AC3E}">
        <p14:creationId xmlns:p14="http://schemas.microsoft.com/office/powerpoint/2010/main" val="8353513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457236" y="2358299"/>
            <a:ext cx="8024813" cy="2503965"/>
          </a:xfrm>
          <a:prstGeom prst="rect">
            <a:avLst/>
          </a:prstGeom>
        </p:spPr>
      </p:pic>
      <p:sp>
        <p:nvSpPr>
          <p:cNvPr id="3" name="Rubrik 2"/>
          <p:cNvSpPr>
            <a:spLocks noGrp="1"/>
          </p:cNvSpPr>
          <p:nvPr>
            <p:ph type="title"/>
          </p:nvPr>
        </p:nvSpPr>
        <p:spPr/>
        <p:txBody>
          <a:bodyPr/>
          <a:lstStyle/>
          <a:p>
            <a:r>
              <a:rPr lang="sv-SE" sz="3200" dirty="0"/>
              <a:t>Meddelande om Utskrivningsklar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29</a:t>
            </a:fld>
            <a:endParaRPr lang="sv-SE" dirty="0"/>
          </a:p>
        </p:txBody>
      </p:sp>
    </p:spTree>
    <p:extLst>
      <p:ext uri="{BB962C8B-B14F-4D97-AF65-F5344CB8AC3E}">
        <p14:creationId xmlns:p14="http://schemas.microsoft.com/office/powerpoint/2010/main" val="49874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Bildspel samt visning i demomiljö</a:t>
            </a:r>
          </a:p>
          <a:p>
            <a:pPr marL="90488" indent="0">
              <a:buNone/>
            </a:pPr>
            <a:endParaRPr lang="sv-SE" dirty="0" smtClean="0"/>
          </a:p>
          <a:p>
            <a:r>
              <a:rPr lang="sv-SE" dirty="0" smtClean="0"/>
              <a:t>Tid ca 120 min</a:t>
            </a:r>
          </a:p>
          <a:p>
            <a:endParaRPr lang="sv-SE" dirty="0"/>
          </a:p>
          <a:p>
            <a:endParaRPr lang="sv-SE" dirty="0" smtClean="0"/>
          </a:p>
          <a:p>
            <a:pPr marL="90488" indent="0">
              <a:buNone/>
            </a:pPr>
            <a:r>
              <a:rPr lang="sv-SE" sz="1400" dirty="0" smtClean="0"/>
              <a:t>Patienter som används i materialet är från testmiljö alltså inte riktiga patienter. </a:t>
            </a:r>
            <a:endParaRPr lang="sv-SE" sz="1400" dirty="0"/>
          </a:p>
        </p:txBody>
      </p:sp>
      <p:sp>
        <p:nvSpPr>
          <p:cNvPr id="3" name="Rubrik 2"/>
          <p:cNvSpPr>
            <a:spLocks noGrp="1"/>
          </p:cNvSpPr>
          <p:nvPr>
            <p:ph type="title"/>
          </p:nvPr>
        </p:nvSpPr>
        <p:spPr/>
        <p:txBody>
          <a:bodyPr/>
          <a:lstStyle/>
          <a:p>
            <a:r>
              <a:rPr lang="sv-SE" dirty="0" smtClean="0"/>
              <a:t>Innehåll </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3</a:t>
            </a:fld>
            <a:endParaRPr lang="sv-SE" dirty="0"/>
          </a:p>
        </p:txBody>
      </p:sp>
    </p:spTree>
    <p:extLst>
      <p:ext uri="{BB962C8B-B14F-4D97-AF65-F5344CB8AC3E}">
        <p14:creationId xmlns:p14="http://schemas.microsoft.com/office/powerpoint/2010/main" val="2918981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a:bodyPr>
          <a:lstStyle/>
          <a:p>
            <a:r>
              <a:rPr lang="sv-SE" dirty="0"/>
              <a:t>När patienten är redo att skrivas ut så görs utskrivning via fönster Registrera vård </a:t>
            </a:r>
            <a:r>
              <a:rPr lang="sv-SE" dirty="0" smtClean="0"/>
              <a:t>/ </a:t>
            </a:r>
            <a:r>
              <a:rPr lang="sv-SE" dirty="0"/>
              <a:t>In- och utskrivning. </a:t>
            </a:r>
            <a:endParaRPr lang="sv-SE" dirty="0" smtClean="0"/>
          </a:p>
          <a:p>
            <a:r>
              <a:rPr lang="sv-SE" dirty="0" smtClean="0"/>
              <a:t>I patientens </a:t>
            </a:r>
            <a:r>
              <a:rPr lang="sv-SE" dirty="0"/>
              <a:t>samordningsärende </a:t>
            </a:r>
            <a:r>
              <a:rPr lang="sv-SE" dirty="0" smtClean="0"/>
              <a:t>kommer det att </a:t>
            </a:r>
            <a:r>
              <a:rPr lang="sv-SE" dirty="0"/>
              <a:t>visas ett automatiskt meddelande att patienten blivit utskriven från </a:t>
            </a:r>
            <a:r>
              <a:rPr lang="sv-SE" dirty="0" smtClean="0"/>
              <a:t>avdelningen som också automatiskt tas bort </a:t>
            </a:r>
            <a:r>
              <a:rPr lang="sv-SE" dirty="0"/>
              <a:t>som aktör i samordningsärendet.</a:t>
            </a:r>
          </a:p>
          <a:p>
            <a:r>
              <a:rPr lang="sv-SE" i="1" dirty="0"/>
              <a:t>OBS!</a:t>
            </a:r>
            <a:r>
              <a:rPr lang="sv-SE" dirty="0"/>
              <a:t> Det automatiska utskrivningsmeddelandet kommer skickas även om patienten ”bara” byter avdelning </a:t>
            </a:r>
            <a:r>
              <a:rPr lang="sv-SE" dirty="0" err="1"/>
              <a:t>pga</a:t>
            </a:r>
            <a:r>
              <a:rPr lang="sv-SE" dirty="0"/>
              <a:t> att en annan avdelning ska ta över det medicinska ansvaret (gäller ej utlokalisering). Vid byte av medicinskt ansvarig enhet så </a:t>
            </a:r>
            <a:r>
              <a:rPr lang="sv-SE" u="sng" dirty="0"/>
              <a:t>måste </a:t>
            </a:r>
            <a:r>
              <a:rPr lang="sv-SE" dirty="0"/>
              <a:t>den nya enheten skicka ett nytt inskrivningsmeddelande. </a:t>
            </a:r>
          </a:p>
          <a:p>
            <a:endParaRPr lang="sv-SE" dirty="0"/>
          </a:p>
        </p:txBody>
      </p:sp>
      <p:sp>
        <p:nvSpPr>
          <p:cNvPr id="3" name="Rubrik 2"/>
          <p:cNvSpPr>
            <a:spLocks noGrp="1"/>
          </p:cNvSpPr>
          <p:nvPr>
            <p:ph type="title"/>
          </p:nvPr>
        </p:nvSpPr>
        <p:spPr/>
        <p:txBody>
          <a:bodyPr/>
          <a:lstStyle/>
          <a:p>
            <a:r>
              <a:rPr lang="sv-SE" dirty="0" smtClean="0"/>
              <a:t>Automatiskt utskrivningsmeddelande</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30</a:t>
            </a:fld>
            <a:endParaRPr lang="sv-SE" dirty="0"/>
          </a:p>
        </p:txBody>
      </p:sp>
    </p:spTree>
    <p:extLst>
      <p:ext uri="{BB962C8B-B14F-4D97-AF65-F5344CB8AC3E}">
        <p14:creationId xmlns:p14="http://schemas.microsoft.com/office/powerpoint/2010/main" val="3778381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57236" y="3987473"/>
            <a:ext cx="8024813" cy="2057644"/>
          </a:xfrm>
          <a:prstGeom prst="rect">
            <a:avLst/>
          </a:prstGeom>
        </p:spPr>
      </p:pic>
      <p:sp>
        <p:nvSpPr>
          <p:cNvPr id="3" name="Rubrik 2"/>
          <p:cNvSpPr>
            <a:spLocks noGrp="1"/>
          </p:cNvSpPr>
          <p:nvPr>
            <p:ph type="title"/>
          </p:nvPr>
        </p:nvSpPr>
        <p:spPr/>
        <p:txBody>
          <a:bodyPr/>
          <a:lstStyle/>
          <a:p>
            <a:r>
              <a:rPr lang="sv-SE" dirty="0"/>
              <a:t>Automatiskt utskrivningsmeddelande</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31</a:t>
            </a:fld>
            <a:endParaRPr lang="sv-SE" dirty="0"/>
          </a:p>
        </p:txBody>
      </p:sp>
      <p:pic>
        <p:nvPicPr>
          <p:cNvPr id="6" name="Bildobjekt 5"/>
          <p:cNvPicPr>
            <a:picLocks noChangeAspect="1"/>
          </p:cNvPicPr>
          <p:nvPr/>
        </p:nvPicPr>
        <p:blipFill rotWithShape="1">
          <a:blip r:embed="rId4"/>
          <a:srcRect b="35098"/>
          <a:stretch/>
        </p:blipFill>
        <p:spPr>
          <a:xfrm>
            <a:off x="457236" y="2046122"/>
            <a:ext cx="7939512" cy="1594943"/>
          </a:xfrm>
          <a:prstGeom prst="rect">
            <a:avLst/>
          </a:prstGeom>
        </p:spPr>
      </p:pic>
    </p:spTree>
    <p:extLst>
      <p:ext uri="{BB962C8B-B14F-4D97-AF65-F5344CB8AC3E}">
        <p14:creationId xmlns:p14="http://schemas.microsoft.com/office/powerpoint/2010/main" val="2733707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a:t>När patienten är utlokaliserad har ”</a:t>
            </a:r>
            <a:r>
              <a:rPr lang="sv-SE" dirty="0" err="1"/>
              <a:t>bakavdelningen</a:t>
            </a:r>
            <a:r>
              <a:rPr lang="sv-SE" dirty="0"/>
              <a:t>” det medicinska ansvaret, tex beslutar om när patienten är utskrivningsklar och avdelningen där patienten vårdas har omvårdnadsansvaret. Det är den omvårdsansvariga avdelningen som initierar, startar upp ärendet och ansvarar för alla delar i samordningsprocessen i samverkan med ”</a:t>
            </a:r>
            <a:r>
              <a:rPr lang="sv-SE" dirty="0" err="1"/>
              <a:t>bakavdelningen</a:t>
            </a:r>
            <a:r>
              <a:rPr lang="sv-SE" dirty="0"/>
              <a:t>”. </a:t>
            </a:r>
          </a:p>
        </p:txBody>
      </p:sp>
      <p:sp>
        <p:nvSpPr>
          <p:cNvPr id="3" name="Rubrik 2"/>
          <p:cNvSpPr>
            <a:spLocks noGrp="1"/>
          </p:cNvSpPr>
          <p:nvPr>
            <p:ph type="title"/>
          </p:nvPr>
        </p:nvSpPr>
        <p:spPr/>
        <p:txBody>
          <a:bodyPr/>
          <a:lstStyle/>
          <a:p>
            <a:r>
              <a:rPr lang="sv-SE" dirty="0" smtClean="0"/>
              <a:t>Utlokaliserad patient</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32</a:t>
            </a:fld>
            <a:endParaRPr lang="sv-SE" dirty="0"/>
          </a:p>
        </p:txBody>
      </p:sp>
    </p:spTree>
    <p:extLst>
      <p:ext uri="{BB962C8B-B14F-4D97-AF65-F5344CB8AC3E}">
        <p14:creationId xmlns:p14="http://schemas.microsoft.com/office/powerpoint/2010/main" val="3723967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Utlokaliserad patient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33</a:t>
            </a:fld>
            <a:endParaRPr lang="sv-SE" dirty="0"/>
          </a:p>
        </p:txBody>
      </p:sp>
      <p:sp>
        <p:nvSpPr>
          <p:cNvPr id="6" name="Platshållare för innehåll 5"/>
          <p:cNvSpPr>
            <a:spLocks noGrp="1"/>
          </p:cNvSpPr>
          <p:nvPr>
            <p:ph idx="1"/>
          </p:nvPr>
        </p:nvSpPr>
        <p:spPr/>
        <p:txBody>
          <a:bodyPr/>
          <a:lstStyle/>
          <a:p>
            <a:endParaRPr lang="sv-SE"/>
          </a:p>
        </p:txBody>
      </p:sp>
      <p:pic>
        <p:nvPicPr>
          <p:cNvPr id="7" name="Bildobjekt 6"/>
          <p:cNvPicPr>
            <a:picLocks noChangeAspect="1"/>
          </p:cNvPicPr>
          <p:nvPr/>
        </p:nvPicPr>
        <p:blipFill>
          <a:blip r:embed="rId2"/>
          <a:stretch>
            <a:fillRect/>
          </a:stretch>
        </p:blipFill>
        <p:spPr>
          <a:xfrm>
            <a:off x="457200" y="2119700"/>
            <a:ext cx="8024849" cy="2899421"/>
          </a:xfrm>
          <a:prstGeom prst="rect">
            <a:avLst/>
          </a:prstGeom>
        </p:spPr>
      </p:pic>
    </p:spTree>
    <p:extLst>
      <p:ext uri="{BB962C8B-B14F-4D97-AF65-F5344CB8AC3E}">
        <p14:creationId xmlns:p14="http://schemas.microsoft.com/office/powerpoint/2010/main" val="832171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2"/>
          <a:stretch>
            <a:fillRect/>
          </a:stretch>
        </p:blipFill>
        <p:spPr>
          <a:xfrm>
            <a:off x="1048979" y="2409825"/>
            <a:ext cx="6841254" cy="3600450"/>
          </a:xfrm>
          <a:prstGeom prst="rect">
            <a:avLst/>
          </a:prstGeom>
        </p:spPr>
      </p:pic>
      <p:sp>
        <p:nvSpPr>
          <p:cNvPr id="3" name="Rubrik 2"/>
          <p:cNvSpPr>
            <a:spLocks noGrp="1"/>
          </p:cNvSpPr>
          <p:nvPr>
            <p:ph type="title"/>
          </p:nvPr>
        </p:nvSpPr>
        <p:spPr/>
        <p:txBody>
          <a:bodyPr/>
          <a:lstStyle/>
          <a:p>
            <a:r>
              <a:rPr lang="sv-SE" dirty="0"/>
              <a:t>Utlokaliserad patient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34</a:t>
            </a:fld>
            <a:endParaRPr lang="sv-SE" dirty="0"/>
          </a:p>
        </p:txBody>
      </p:sp>
    </p:spTree>
    <p:extLst>
      <p:ext uri="{BB962C8B-B14F-4D97-AF65-F5344CB8AC3E}">
        <p14:creationId xmlns:p14="http://schemas.microsoft.com/office/powerpoint/2010/main" val="3160192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Om ett ärende avslutas av oklar anledning så ska det gå att se vem som avslutade det via Ärendehistoriken</a:t>
            </a:r>
          </a:p>
          <a:p>
            <a:r>
              <a:rPr lang="sv-SE" dirty="0" smtClean="0"/>
              <a:t>Avslutade ärenden går att söka på Vald patient och då får man fram alla ärenden som patienten haft där den egna enheten varit involverad</a:t>
            </a:r>
            <a:r>
              <a:rPr lang="sv-SE" smtClean="0"/>
              <a:t>. </a:t>
            </a:r>
            <a:endParaRPr lang="sv-SE" dirty="0" smtClean="0"/>
          </a:p>
        </p:txBody>
      </p:sp>
      <p:sp>
        <p:nvSpPr>
          <p:cNvPr id="3" name="Rubrik 2"/>
          <p:cNvSpPr>
            <a:spLocks noGrp="1"/>
          </p:cNvSpPr>
          <p:nvPr>
            <p:ph type="title"/>
          </p:nvPr>
        </p:nvSpPr>
        <p:spPr/>
        <p:txBody>
          <a:bodyPr/>
          <a:lstStyle/>
          <a:p>
            <a:r>
              <a:rPr lang="sv-SE" dirty="0" smtClean="0"/>
              <a:t>Nyheter</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35</a:t>
            </a:fld>
            <a:endParaRPr lang="sv-SE" dirty="0"/>
          </a:p>
        </p:txBody>
      </p:sp>
    </p:spTree>
    <p:extLst>
      <p:ext uri="{BB962C8B-B14F-4D97-AF65-F5344CB8AC3E}">
        <p14:creationId xmlns:p14="http://schemas.microsoft.com/office/powerpoint/2010/main" val="4679870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1254112" y="1893073"/>
            <a:ext cx="6346224" cy="3976526"/>
          </a:xfrm>
          <a:prstGeom prst="rect">
            <a:avLst/>
          </a:prstGeom>
        </p:spPr>
      </p:pic>
      <p:sp>
        <p:nvSpPr>
          <p:cNvPr id="3" name="Rubrik 2"/>
          <p:cNvSpPr>
            <a:spLocks noGrp="1"/>
          </p:cNvSpPr>
          <p:nvPr>
            <p:ph type="title"/>
          </p:nvPr>
        </p:nvSpPr>
        <p:spPr/>
        <p:txBody>
          <a:bodyPr/>
          <a:lstStyle/>
          <a:p>
            <a:r>
              <a:rPr lang="sv-SE" dirty="0"/>
              <a:t>Nyheter</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36</a:t>
            </a:fld>
            <a:endParaRPr lang="sv-SE" dirty="0"/>
          </a:p>
        </p:txBody>
      </p:sp>
    </p:spTree>
    <p:extLst>
      <p:ext uri="{BB962C8B-B14F-4D97-AF65-F5344CB8AC3E}">
        <p14:creationId xmlns:p14="http://schemas.microsoft.com/office/powerpoint/2010/main" val="646844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Nyheter</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37</a:t>
            </a:fld>
            <a:endParaRPr lang="sv-SE" dirty="0"/>
          </a:p>
        </p:txBody>
      </p:sp>
      <p:pic>
        <p:nvPicPr>
          <p:cNvPr id="5" name="Platshållare för innehåll 4"/>
          <p:cNvPicPr>
            <a:picLocks noGrp="1" noChangeAspect="1"/>
          </p:cNvPicPr>
          <p:nvPr>
            <p:ph idx="1"/>
          </p:nvPr>
        </p:nvPicPr>
        <p:blipFill>
          <a:blip r:embed="rId3"/>
          <a:stretch>
            <a:fillRect/>
          </a:stretch>
        </p:blipFill>
        <p:spPr>
          <a:xfrm>
            <a:off x="457236" y="2464518"/>
            <a:ext cx="8024813" cy="1445954"/>
          </a:xfrm>
          <a:prstGeom prst="rect">
            <a:avLst/>
          </a:prstGeom>
        </p:spPr>
      </p:pic>
    </p:spTree>
    <p:extLst>
      <p:ext uri="{BB962C8B-B14F-4D97-AF65-F5344CB8AC3E}">
        <p14:creationId xmlns:p14="http://schemas.microsoft.com/office/powerpoint/2010/main" val="19606432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595901"/>
            <a:ext cx="9143999" cy="1110336"/>
          </a:xfrm>
        </p:spPr>
        <p:txBody>
          <a:bodyPr/>
          <a:lstStyle/>
          <a:p>
            <a:pPr algn="ctr"/>
            <a:r>
              <a:rPr lang="sv-SE" altLang="sv-SE" kern="0" dirty="0" smtClean="0">
                <a:solidFill>
                  <a:srgbClr val="000000"/>
                </a:solidFill>
                <a:latin typeface="Georgia" panose="02040502050405020303" pitchFamily="18" charset="0"/>
                <a:ea typeface="Tahoma" panose="020B0604030504040204" pitchFamily="34" charset="0"/>
                <a:cs typeface="Tahoma" panose="020B0604030504040204" pitchFamily="34" charset="0"/>
              </a:rPr>
              <a:t>Slutligen</a:t>
            </a:r>
            <a:endParaRPr lang="sv-SE" altLang="sv-SE" dirty="0">
              <a:latin typeface="Georgia" panose="02040502050405020303" pitchFamily="18" charset="0"/>
            </a:endParaRPr>
          </a:p>
        </p:txBody>
      </p:sp>
      <p:pic>
        <p:nvPicPr>
          <p:cNvPr id="7" name="Picture 2" descr="C:\Users\434K\Desktop\Puzz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446" y="4535562"/>
            <a:ext cx="2776552" cy="163611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646666" y="1905182"/>
            <a:ext cx="7907130" cy="2431435"/>
          </a:xfrm>
          <a:prstGeom prst="rect">
            <a:avLst/>
          </a:prstGeom>
        </p:spPr>
        <p:txBody>
          <a:bodyPr wrap="square">
            <a:spAutoFit/>
          </a:bodyPr>
          <a:lstStyle/>
          <a:p>
            <a:pPr marL="442913" lvl="0" indent="-352425">
              <a:spcBef>
                <a:spcPts val="600"/>
              </a:spcBef>
              <a:buFont typeface="Arial"/>
              <a:buChar char="•"/>
            </a:pPr>
            <a:r>
              <a:rPr lang="sv-SE" sz="2200" dirty="0">
                <a:solidFill>
                  <a:prstClr val="black"/>
                </a:solidFill>
                <a:latin typeface="Tahoma"/>
                <a:cs typeface="Tahoma"/>
                <a:hlinkClick r:id="rId4"/>
              </a:rPr>
              <a:t>Materialet</a:t>
            </a:r>
            <a:r>
              <a:rPr lang="sv-SE" sz="2200" dirty="0">
                <a:solidFill>
                  <a:prstClr val="black"/>
                </a:solidFill>
                <a:latin typeface="Tahoma"/>
                <a:cs typeface="Tahoma"/>
              </a:rPr>
              <a:t> </a:t>
            </a:r>
            <a:r>
              <a:rPr lang="sv-SE" sz="2200" dirty="0" smtClean="0">
                <a:solidFill>
                  <a:prstClr val="black"/>
                </a:solidFill>
                <a:latin typeface="Tahoma"/>
                <a:cs typeface="Tahoma"/>
              </a:rPr>
              <a:t>läggs </a:t>
            </a:r>
            <a:r>
              <a:rPr lang="sv-SE" sz="2200" dirty="0">
                <a:solidFill>
                  <a:prstClr val="black"/>
                </a:solidFill>
                <a:latin typeface="Tahoma"/>
                <a:cs typeface="Tahoma"/>
              </a:rPr>
              <a:t>upp på </a:t>
            </a:r>
            <a:r>
              <a:rPr lang="sv-SE" sz="2200" dirty="0" smtClean="0">
                <a:solidFill>
                  <a:prstClr val="black"/>
                </a:solidFill>
                <a:latin typeface="Tahoma"/>
                <a:cs typeface="Tahoma"/>
              </a:rPr>
              <a:t>Lisa</a:t>
            </a:r>
          </a:p>
          <a:p>
            <a:pPr marL="90488" lvl="0">
              <a:spcBef>
                <a:spcPts val="600"/>
              </a:spcBef>
            </a:pPr>
            <a:endParaRPr lang="sv-SE" sz="2200" dirty="0">
              <a:solidFill>
                <a:prstClr val="black"/>
              </a:solidFill>
              <a:latin typeface="Tahoma"/>
              <a:cs typeface="Tahoma"/>
            </a:endParaRPr>
          </a:p>
          <a:p>
            <a:pPr marL="442913" lvl="0" indent="-352425">
              <a:spcBef>
                <a:spcPts val="600"/>
              </a:spcBef>
              <a:buFont typeface="Arial"/>
              <a:buChar char="•"/>
            </a:pPr>
            <a:r>
              <a:rPr lang="sv-SE" sz="2200" dirty="0" smtClean="0">
                <a:solidFill>
                  <a:prstClr val="black"/>
                </a:solidFill>
                <a:latin typeface="Tahoma"/>
                <a:cs typeface="Tahoma"/>
              </a:rPr>
              <a:t>Frågor?</a:t>
            </a:r>
          </a:p>
          <a:p>
            <a:pPr marL="442913" lvl="0" indent="-352425">
              <a:spcBef>
                <a:spcPts val="600"/>
              </a:spcBef>
              <a:buFont typeface="Arial"/>
              <a:buChar char="•"/>
            </a:pPr>
            <a:endParaRPr lang="sv-SE" sz="2200" dirty="0">
              <a:solidFill>
                <a:prstClr val="black"/>
              </a:solidFill>
              <a:latin typeface="Tahoma"/>
              <a:cs typeface="Tahoma"/>
            </a:endParaRPr>
          </a:p>
          <a:p>
            <a:pPr marL="442913" lvl="0" indent="-352425">
              <a:spcBef>
                <a:spcPts val="600"/>
              </a:spcBef>
              <a:buFont typeface="Arial"/>
              <a:buChar char="•"/>
            </a:pPr>
            <a:r>
              <a:rPr lang="sv-SE" sz="2200" dirty="0" smtClean="0">
                <a:solidFill>
                  <a:prstClr val="black"/>
                </a:solidFill>
                <a:latin typeface="Tahoma"/>
                <a:cs typeface="Tahoma"/>
              </a:rPr>
              <a:t>Maila gärna vidare frågor/funderingar/önskemål kring utbildningar etcetera till infoutbPJ@regionostergotland.se</a:t>
            </a:r>
            <a:endParaRPr lang="sv-SE" sz="2200" dirty="0">
              <a:solidFill>
                <a:prstClr val="black"/>
              </a:solidFill>
              <a:latin typeface="Tahoma"/>
              <a:cs typeface="Tahoma"/>
            </a:endParaRPr>
          </a:p>
        </p:txBody>
      </p:sp>
    </p:spTree>
    <p:extLst>
      <p:ext uri="{BB962C8B-B14F-4D97-AF65-F5344CB8AC3E}">
        <p14:creationId xmlns:p14="http://schemas.microsoft.com/office/powerpoint/2010/main" val="3633181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Frågor till deltagarna </a:t>
            </a:r>
          </a:p>
          <a:p>
            <a:r>
              <a:rPr lang="sv-SE" dirty="0" smtClean="0"/>
              <a:t>Hur dokumenteras ADL-bedömning, alltid av arbetsterapeut? I </a:t>
            </a:r>
            <a:r>
              <a:rPr lang="sv-SE" smtClean="0"/>
              <a:t>vilken mall?</a:t>
            </a:r>
            <a:endParaRPr lang="sv-SE"/>
          </a:p>
        </p:txBody>
      </p:sp>
      <p:sp>
        <p:nvSpPr>
          <p:cNvPr id="3" name="Rubrik 2"/>
          <p:cNvSpPr>
            <a:spLocks noGrp="1"/>
          </p:cNvSpPr>
          <p:nvPr>
            <p:ph type="title"/>
          </p:nvPr>
        </p:nvSpPr>
        <p:spPr/>
        <p:txBody>
          <a:bodyPr/>
          <a:lstStyle/>
          <a:p>
            <a:endParaRPr lang="sv-SE"/>
          </a:p>
        </p:txBody>
      </p:sp>
      <p:sp>
        <p:nvSpPr>
          <p:cNvPr id="4" name="Platshållare för bildnummer 3"/>
          <p:cNvSpPr>
            <a:spLocks noGrp="1"/>
          </p:cNvSpPr>
          <p:nvPr>
            <p:ph type="sldNum" sz="quarter" idx="4"/>
          </p:nvPr>
        </p:nvSpPr>
        <p:spPr/>
        <p:txBody>
          <a:bodyPr/>
          <a:lstStyle/>
          <a:p>
            <a:fld id="{6D8CCFDF-DFA5-484F-9FF8-7212AEA69C48}" type="slidenum">
              <a:rPr lang="sv-SE" smtClean="0"/>
              <a:pPr/>
              <a:t>39</a:t>
            </a:fld>
            <a:endParaRPr lang="sv-SE" dirty="0"/>
          </a:p>
        </p:txBody>
      </p:sp>
    </p:spTree>
    <p:extLst>
      <p:ext uri="{BB962C8B-B14F-4D97-AF65-F5344CB8AC3E}">
        <p14:creationId xmlns:p14="http://schemas.microsoft.com/office/powerpoint/2010/main" val="1393644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2"/>
          </p:nvPr>
        </p:nvSpPr>
        <p:spPr/>
        <p:txBody>
          <a:bodyPr/>
          <a:lstStyle/>
          <a:p>
            <a:r>
              <a:rPr lang="sv-SE" dirty="0" smtClean="0"/>
              <a:t>Link slutenvård</a:t>
            </a:r>
            <a:endParaRPr lang="sv-SE" dirty="0"/>
          </a:p>
        </p:txBody>
      </p:sp>
      <p:sp>
        <p:nvSpPr>
          <p:cNvPr id="3" name="Platshållare för text 2"/>
          <p:cNvSpPr>
            <a:spLocks noGrp="1"/>
          </p:cNvSpPr>
          <p:nvPr>
            <p:ph type="body" sz="quarter" idx="13"/>
          </p:nvPr>
        </p:nvSpPr>
        <p:spPr/>
        <p:txBody>
          <a:bodyPr/>
          <a:lstStyle/>
          <a:p>
            <a:r>
              <a:rPr lang="sv-SE" dirty="0" smtClean="0"/>
              <a:t>Utbildning i Cosmic</a:t>
            </a:r>
            <a:endParaRPr lang="sv-SE" dirty="0"/>
          </a:p>
        </p:txBody>
      </p:sp>
      <p:sp>
        <p:nvSpPr>
          <p:cNvPr id="4" name="Platshållare för sidfot 3"/>
          <p:cNvSpPr>
            <a:spLocks noGrp="1"/>
          </p:cNvSpPr>
          <p:nvPr>
            <p:ph type="ftr" sz="quarter" idx="11"/>
          </p:nvPr>
        </p:nvSpPr>
        <p:spPr/>
        <p:txBody>
          <a:bodyPr/>
          <a:lstStyle/>
          <a:p>
            <a:r>
              <a:rPr lang="sv-SE" dirty="0" smtClean="0"/>
              <a:t>Dagens tema, 2016-01-01, Förnamn Efternamn</a:t>
            </a:r>
            <a:endParaRPr lang="sv-SE" dirty="0"/>
          </a:p>
        </p:txBody>
      </p:sp>
    </p:spTree>
    <p:extLst>
      <p:ext uri="{BB962C8B-B14F-4D97-AF65-F5344CB8AC3E}">
        <p14:creationId xmlns:p14="http://schemas.microsoft.com/office/powerpoint/2010/main" val="764891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268942" y="1789861"/>
            <a:ext cx="8745966" cy="4714633"/>
          </a:xfrm>
          <a:prstGeom prst="rect">
            <a:avLst/>
          </a:prstGeom>
        </p:spPr>
      </p:pic>
      <p:sp>
        <p:nvSpPr>
          <p:cNvPr id="3" name="Rubrik 2"/>
          <p:cNvSpPr>
            <a:spLocks noGrp="1"/>
          </p:cNvSpPr>
          <p:nvPr>
            <p:ph type="title"/>
          </p:nvPr>
        </p:nvSpPr>
        <p:spPr/>
        <p:txBody>
          <a:bodyPr/>
          <a:lstStyle/>
          <a:p>
            <a:r>
              <a:rPr lang="sv-SE" sz="3200" dirty="0" smtClean="0"/>
              <a:t>Vilka moment ska göras i Link under ett slutenvårdstillfälle?</a:t>
            </a:r>
            <a:endParaRPr lang="sv-SE" sz="3200"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5</a:t>
            </a:fld>
            <a:endParaRPr lang="sv-SE" dirty="0"/>
          </a:p>
        </p:txBody>
      </p:sp>
      <p:sp>
        <p:nvSpPr>
          <p:cNvPr id="6" name="Rektangel med rundade hörn 5"/>
          <p:cNvSpPr/>
          <p:nvPr/>
        </p:nvSpPr>
        <p:spPr>
          <a:xfrm>
            <a:off x="612482" y="2719189"/>
            <a:ext cx="1688328" cy="2364004"/>
          </a:xfrm>
          <a:prstGeom prst="roundRect">
            <a:avLst>
              <a:gd name="adj" fmla="val 10000"/>
            </a:avLst>
          </a:prstGeom>
          <a:blipFill>
            <a:blip r:embed="rId4">
              <a:extLst>
                <a:ext uri="{28A0092B-C50C-407E-A947-70E740481C1C}">
                  <a14:useLocalDpi xmlns:a14="http://schemas.microsoft.com/office/drawing/2010/main" val="0"/>
                </a:ext>
              </a:extLst>
            </a:blip>
            <a:srcRect/>
            <a:stretch>
              <a:fillRect l="-24000" r="-2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Rektangel 6"/>
          <p:cNvSpPr/>
          <p:nvPr/>
        </p:nvSpPr>
        <p:spPr>
          <a:xfrm>
            <a:off x="2517290" y="2193302"/>
            <a:ext cx="5899688" cy="3539430"/>
          </a:xfrm>
          <a:prstGeom prst="rect">
            <a:avLst/>
          </a:prstGeom>
        </p:spPr>
        <p:txBody>
          <a:bodyPr wrap="square">
            <a:spAutoFit/>
          </a:bodyPr>
          <a:lstStyle/>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Inskrivning på avdelning</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Samordningsbehov identifieras</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Inhämta och dokumentera samtycke </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Inskrivningsmeddelande</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Meddelande om planeringsspår</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Meddelande om ny preliminär tid för </a:t>
            </a:r>
            <a:r>
              <a:rPr lang="sv-SE" sz="1600" dirty="0" smtClean="0">
                <a:solidFill>
                  <a:srgbClr val="FFFFFF"/>
                </a:solidFill>
                <a:latin typeface="Georgia" panose="02040502050405020303" pitchFamily="18" charset="0"/>
                <a:ea typeface="Georgia" panose="02040502050405020303" pitchFamily="18" charset="0"/>
                <a:cs typeface="Times New Roman" panose="02020603050405020304" pitchFamily="18" charset="0"/>
              </a:rPr>
              <a:t>utskrivning</a:t>
            </a:r>
          </a:p>
          <a:p>
            <a:pPr marL="7938" lvl="1">
              <a:spcAft>
                <a:spcPts val="0"/>
              </a:spcAft>
              <a:tabLst>
                <a:tab pos="360363"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	</a:t>
            </a:r>
            <a:r>
              <a:rPr lang="sv-SE" sz="1600" dirty="0" smtClean="0">
                <a:solidFill>
                  <a:srgbClr val="FFFFFF"/>
                </a:solidFill>
                <a:latin typeface="Georgia" panose="02040502050405020303" pitchFamily="18" charset="0"/>
                <a:ea typeface="Georgia" panose="02040502050405020303" pitchFamily="18" charset="0"/>
                <a:cs typeface="Times New Roman" panose="02020603050405020304" pitchFamily="18" charset="0"/>
              </a:rPr>
              <a:t>(</a:t>
            </a: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ska endast skickas om den planerade tidpunkten för </a:t>
            </a:r>
            <a:r>
              <a:rPr lang="sv-SE" sz="1600" dirty="0" smtClean="0">
                <a:solidFill>
                  <a:srgbClr val="FFFFFF"/>
                </a:solidFill>
                <a:latin typeface="Georgia" panose="02040502050405020303" pitchFamily="18" charset="0"/>
                <a:ea typeface="Georgia" panose="02040502050405020303" pitchFamily="18" charset="0"/>
                <a:cs typeface="Times New Roman" panose="02020603050405020304" pitchFamily="18" charset="0"/>
              </a:rPr>
              <a:t>	utskrivning </a:t>
            </a: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ändras)</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i Utskrivningsplan</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smtClean="0">
                <a:solidFill>
                  <a:srgbClr val="FFFFFF"/>
                </a:solidFill>
                <a:latin typeface="Georgia" panose="02040502050405020303" pitchFamily="18" charset="0"/>
                <a:ea typeface="Georgia" panose="02040502050405020303" pitchFamily="18" charset="0"/>
                <a:cs typeface="Times New Roman" panose="02020603050405020304" pitchFamily="18" charset="0"/>
              </a:rPr>
              <a:t>Skicka alltid </a:t>
            </a: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Meddelande om utskrivningsklar (ska återkallas om patienten försämras och inte kan gå hem)</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ut utskrivningsplanen och överlämna till patienten</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Skicka </a:t>
            </a:r>
            <a:r>
              <a:rPr lang="sv-SE" sz="1600" dirty="0" smtClean="0">
                <a:solidFill>
                  <a:srgbClr val="FFFFFF"/>
                </a:solidFill>
                <a:latin typeface="Georgia" panose="02040502050405020303" pitchFamily="18" charset="0"/>
                <a:ea typeface="Georgia" panose="02040502050405020303" pitchFamily="18" charset="0"/>
                <a:cs typeface="Times New Roman" panose="02020603050405020304" pitchFamily="18" charset="0"/>
              </a:rPr>
              <a:t>Utskrivningsmeddelande vid behov</a:t>
            </a:r>
            <a:endParaRPr lang="sv-SE" sz="1600" dirty="0">
              <a:latin typeface="Georgia" panose="02040502050405020303" pitchFamily="18" charset="0"/>
              <a:ea typeface="Georgia" panose="02040502050405020303" pitchFamily="18" charset="0"/>
              <a:cs typeface="Times New Roman" panose="02020603050405020304" pitchFamily="18" charset="0"/>
            </a:endParaRPr>
          </a:p>
          <a:p>
            <a:pPr marL="360363" lvl="1" indent="-352425">
              <a:spcAft>
                <a:spcPts val="0"/>
              </a:spcAft>
              <a:buFont typeface="Times New Roman" panose="02020603050405020304" pitchFamily="18" charset="0"/>
              <a:buChar char="•"/>
              <a:tabLst>
                <a:tab pos="914400" algn="l"/>
              </a:tabLst>
            </a:pPr>
            <a:r>
              <a:rPr lang="sv-SE" sz="1600" dirty="0">
                <a:solidFill>
                  <a:srgbClr val="FFFFFF"/>
                </a:solidFill>
                <a:latin typeface="Georgia" panose="02040502050405020303" pitchFamily="18" charset="0"/>
                <a:ea typeface="Georgia" panose="02040502050405020303" pitchFamily="18" charset="0"/>
                <a:cs typeface="Times New Roman" panose="02020603050405020304" pitchFamily="18" charset="0"/>
              </a:rPr>
              <a:t>Skriv ut patienten</a:t>
            </a:r>
            <a:endParaRPr lang="sv-SE" sz="1600" dirty="0">
              <a:effectLst/>
              <a:latin typeface="Georgia" panose="02040502050405020303" pitchFamily="18" charset="0"/>
              <a:ea typeface="Georgia" panose="02040502050405020303" pitchFamily="18" charset="0"/>
              <a:cs typeface="Times New Roman" panose="02020603050405020304" pitchFamily="18" charset="0"/>
            </a:endParaRPr>
          </a:p>
        </p:txBody>
      </p:sp>
      <p:sp>
        <p:nvSpPr>
          <p:cNvPr id="8" name="textruta 7"/>
          <p:cNvSpPr txBox="1"/>
          <p:nvPr/>
        </p:nvSpPr>
        <p:spPr>
          <a:xfrm>
            <a:off x="2517290" y="5889384"/>
            <a:ext cx="5593976" cy="369332"/>
          </a:xfrm>
          <a:prstGeom prst="rect">
            <a:avLst/>
          </a:prstGeom>
          <a:noFill/>
        </p:spPr>
        <p:txBody>
          <a:bodyPr wrap="square" rtlCol="0">
            <a:spAutoFit/>
          </a:bodyPr>
          <a:lstStyle/>
          <a:p>
            <a:r>
              <a:rPr lang="sv-SE" dirty="0" smtClean="0">
                <a:hlinkClick r:id="rId5"/>
              </a:rPr>
              <a:t>Lathund och manual på Lisa</a:t>
            </a:r>
            <a:endParaRPr lang="sv-SE" dirty="0"/>
          </a:p>
        </p:txBody>
      </p:sp>
    </p:spTree>
    <p:extLst>
      <p:ext uri="{BB962C8B-B14F-4D97-AF65-F5344CB8AC3E}">
        <p14:creationId xmlns:p14="http://schemas.microsoft.com/office/powerpoint/2010/main" val="291952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076226"/>
            <a:ext cx="8024849" cy="3934313"/>
          </a:xfrm>
        </p:spPr>
        <p:txBody>
          <a:bodyPr/>
          <a:lstStyle/>
          <a:p>
            <a:r>
              <a:rPr lang="sv-SE" dirty="0" smtClean="0"/>
              <a:t>Ärendeöversikten – här visas de patienter där enheten är aktör. </a:t>
            </a:r>
          </a:p>
          <a:p>
            <a:r>
              <a:rPr lang="sv-SE" dirty="0" smtClean="0"/>
              <a:t>Ska ge en snabb överblick över senaste meddelande, om planer startas, och koll på om de meddelanden som ingår i uppföljningen enligt </a:t>
            </a:r>
            <a:r>
              <a:rPr lang="sv-SE" dirty="0"/>
              <a:t>Lagen om samverkan vid utskrivning från sluten hälso- och </a:t>
            </a:r>
            <a:r>
              <a:rPr lang="sv-SE" dirty="0" smtClean="0"/>
              <a:t>sjukvård.</a:t>
            </a:r>
          </a:p>
          <a:p>
            <a:pPr marL="892175">
              <a:buFontTx/>
              <a:buChar char="-"/>
            </a:pPr>
            <a:r>
              <a:rPr lang="sv-SE" dirty="0" smtClean="0"/>
              <a:t>Inskrivningsmeddelande</a:t>
            </a:r>
          </a:p>
          <a:p>
            <a:pPr marL="892175">
              <a:buFontTx/>
              <a:buChar char="-"/>
            </a:pPr>
            <a:r>
              <a:rPr lang="sv-SE" dirty="0" smtClean="0"/>
              <a:t>Utskrivningsklar</a:t>
            </a:r>
          </a:p>
          <a:p>
            <a:pPr marL="892175">
              <a:buFontTx/>
              <a:buChar char="-"/>
            </a:pPr>
            <a:r>
              <a:rPr lang="sv-SE" dirty="0" smtClean="0"/>
              <a:t>Kallelse till SIP</a:t>
            </a:r>
            <a:endParaRPr lang="sv-SE" dirty="0"/>
          </a:p>
        </p:txBody>
      </p:sp>
      <p:sp>
        <p:nvSpPr>
          <p:cNvPr id="3" name="Rubrik 2"/>
          <p:cNvSpPr>
            <a:spLocks noGrp="1"/>
          </p:cNvSpPr>
          <p:nvPr>
            <p:ph type="title"/>
          </p:nvPr>
        </p:nvSpPr>
        <p:spPr/>
        <p:txBody>
          <a:bodyPr/>
          <a:lstStyle/>
          <a:p>
            <a:r>
              <a:rPr lang="sv-SE" dirty="0"/>
              <a:t>Ä</a:t>
            </a:r>
            <a:r>
              <a:rPr lang="sv-SE" dirty="0" smtClean="0"/>
              <a:t>rendeöversikt</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6</a:t>
            </a:fld>
            <a:endParaRPr lang="sv-SE" dirty="0"/>
          </a:p>
        </p:txBody>
      </p:sp>
    </p:spTree>
    <p:extLst>
      <p:ext uri="{BB962C8B-B14F-4D97-AF65-F5344CB8AC3E}">
        <p14:creationId xmlns:p14="http://schemas.microsoft.com/office/powerpoint/2010/main" val="412391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p:cNvPicPr>
            <a:picLocks noGrp="1" noChangeAspect="1"/>
          </p:cNvPicPr>
          <p:nvPr>
            <p:ph idx="1"/>
          </p:nvPr>
        </p:nvPicPr>
        <p:blipFill>
          <a:blip r:embed="rId3"/>
          <a:stretch>
            <a:fillRect/>
          </a:stretch>
        </p:blipFill>
        <p:spPr>
          <a:xfrm>
            <a:off x="404225" y="2035763"/>
            <a:ext cx="8024813" cy="2022513"/>
          </a:xfrm>
          <a:prstGeom prst="rect">
            <a:avLst/>
          </a:prstGeom>
        </p:spPr>
      </p:pic>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7</a:t>
            </a:fld>
            <a:endParaRPr lang="sv-SE" dirty="0"/>
          </a:p>
        </p:txBody>
      </p:sp>
      <p:pic>
        <p:nvPicPr>
          <p:cNvPr id="6" name="Bildobjekt 5"/>
          <p:cNvPicPr>
            <a:picLocks noChangeAspect="1"/>
          </p:cNvPicPr>
          <p:nvPr/>
        </p:nvPicPr>
        <p:blipFill>
          <a:blip r:embed="rId4"/>
          <a:stretch>
            <a:fillRect/>
          </a:stretch>
        </p:blipFill>
        <p:spPr>
          <a:xfrm>
            <a:off x="473051" y="4304178"/>
            <a:ext cx="4933950" cy="866775"/>
          </a:xfrm>
          <a:prstGeom prst="rect">
            <a:avLst/>
          </a:prstGeom>
        </p:spPr>
      </p:pic>
    </p:spTree>
    <p:extLst>
      <p:ext uri="{BB962C8B-B14F-4D97-AF65-F5344CB8AC3E}">
        <p14:creationId xmlns:p14="http://schemas.microsoft.com/office/powerpoint/2010/main" val="896692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Ärendeöversikt</a:t>
            </a:r>
          </a:p>
        </p:txBody>
      </p:sp>
      <p:sp>
        <p:nvSpPr>
          <p:cNvPr id="4" name="Platshållare för bildnummer 3"/>
          <p:cNvSpPr>
            <a:spLocks noGrp="1"/>
          </p:cNvSpPr>
          <p:nvPr>
            <p:ph type="sldNum" sz="quarter" idx="4"/>
          </p:nvPr>
        </p:nvSpPr>
        <p:spPr/>
        <p:txBody>
          <a:bodyPr/>
          <a:lstStyle/>
          <a:p>
            <a:fld id="{6D8CCFDF-DFA5-484F-9FF8-7212AEA69C48}" type="slidenum">
              <a:rPr lang="sv-SE" smtClean="0"/>
              <a:pPr/>
              <a:t>8</a:t>
            </a:fld>
            <a:endParaRPr lang="sv-SE" dirty="0"/>
          </a:p>
        </p:txBody>
      </p:sp>
      <p:pic>
        <p:nvPicPr>
          <p:cNvPr id="5" name="Platshållare för innehåll 4"/>
          <p:cNvPicPr>
            <a:picLocks noGrp="1" noChangeAspect="1"/>
          </p:cNvPicPr>
          <p:nvPr>
            <p:ph idx="1"/>
          </p:nvPr>
        </p:nvPicPr>
        <p:blipFill>
          <a:blip r:embed="rId3"/>
          <a:stretch>
            <a:fillRect/>
          </a:stretch>
        </p:blipFill>
        <p:spPr>
          <a:xfrm>
            <a:off x="457236" y="4136110"/>
            <a:ext cx="8024813" cy="1524398"/>
          </a:xfrm>
          <a:prstGeom prst="rect">
            <a:avLst/>
          </a:prstGeom>
        </p:spPr>
      </p:pic>
      <p:pic>
        <p:nvPicPr>
          <p:cNvPr id="7" name="Bildobjekt 6"/>
          <p:cNvPicPr>
            <a:picLocks noChangeAspect="1"/>
          </p:cNvPicPr>
          <p:nvPr/>
        </p:nvPicPr>
        <p:blipFill>
          <a:blip r:embed="rId4"/>
          <a:stretch>
            <a:fillRect/>
          </a:stretch>
        </p:blipFill>
        <p:spPr>
          <a:xfrm>
            <a:off x="482697" y="2225162"/>
            <a:ext cx="4038600" cy="1762125"/>
          </a:xfrm>
          <a:prstGeom prst="rect">
            <a:avLst/>
          </a:prstGeom>
        </p:spPr>
      </p:pic>
    </p:spTree>
    <p:extLst>
      <p:ext uri="{BB962C8B-B14F-4D97-AF65-F5344CB8AC3E}">
        <p14:creationId xmlns:p14="http://schemas.microsoft.com/office/powerpoint/2010/main" val="2444307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947134"/>
            <a:ext cx="8024849" cy="4063405"/>
          </a:xfrm>
        </p:spPr>
        <p:txBody>
          <a:bodyPr>
            <a:normAutofit fontScale="92500"/>
          </a:bodyPr>
          <a:lstStyle/>
          <a:p>
            <a:r>
              <a:rPr lang="sv-SE" dirty="0" smtClean="0"/>
              <a:t>Patientens ärende fungerar lite olika beroende på hur samtyckena besvarats, så därför är det av stor vikt att efterfråga samtycke eller ta ställning till om det är </a:t>
            </a:r>
            <a:r>
              <a:rPr lang="sv-SE" dirty="0" err="1" smtClean="0"/>
              <a:t>menprövning</a:t>
            </a:r>
            <a:r>
              <a:rPr lang="sv-SE" dirty="0" smtClean="0"/>
              <a:t> som gäller. </a:t>
            </a:r>
          </a:p>
          <a:p>
            <a:endParaRPr lang="sv-SE" dirty="0"/>
          </a:p>
          <a:p>
            <a:r>
              <a:rPr lang="sv-SE" dirty="0" smtClean="0">
                <a:hlinkClick r:id="rId3"/>
              </a:rPr>
              <a:t>Fraser</a:t>
            </a:r>
            <a:r>
              <a:rPr lang="sv-SE" dirty="0" smtClean="0"/>
              <a:t> används i fritextfält i meddelanden. </a:t>
            </a:r>
          </a:p>
          <a:p>
            <a:endParaRPr lang="sv-SE" dirty="0"/>
          </a:p>
          <a:p>
            <a:r>
              <a:rPr lang="sv-SE" dirty="0" smtClean="0"/>
              <a:t>Flikar Meddelande, Planer, Journal och Läkemedelslista</a:t>
            </a:r>
          </a:p>
          <a:p>
            <a:endParaRPr lang="sv-SE" dirty="0" smtClean="0"/>
          </a:p>
          <a:p>
            <a:r>
              <a:rPr lang="sv-SE" dirty="0" smtClean="0"/>
              <a:t>Skicka meddelande – finns fraser för att underlätta kommunikationen och skapa mer standardiserade meddelanden. </a:t>
            </a:r>
            <a:endParaRPr lang="sv-SE" dirty="0"/>
          </a:p>
        </p:txBody>
      </p:sp>
      <p:sp>
        <p:nvSpPr>
          <p:cNvPr id="3" name="Rubrik 2"/>
          <p:cNvSpPr>
            <a:spLocks noGrp="1"/>
          </p:cNvSpPr>
          <p:nvPr>
            <p:ph type="title"/>
          </p:nvPr>
        </p:nvSpPr>
        <p:spPr/>
        <p:txBody>
          <a:bodyPr/>
          <a:lstStyle/>
          <a:p>
            <a:r>
              <a:rPr lang="sv-SE" dirty="0" smtClean="0"/>
              <a:t>Patientens ärende</a:t>
            </a:r>
            <a:endParaRPr lang="sv-SE" dirty="0"/>
          </a:p>
        </p:txBody>
      </p:sp>
      <p:sp>
        <p:nvSpPr>
          <p:cNvPr id="4" name="Platshållare för bildnummer 3"/>
          <p:cNvSpPr>
            <a:spLocks noGrp="1"/>
          </p:cNvSpPr>
          <p:nvPr>
            <p:ph type="sldNum" sz="quarter" idx="4"/>
          </p:nvPr>
        </p:nvSpPr>
        <p:spPr/>
        <p:txBody>
          <a:bodyPr/>
          <a:lstStyle/>
          <a:p>
            <a:fld id="{6D8CCFDF-DFA5-484F-9FF8-7212AEA69C48}" type="slidenum">
              <a:rPr lang="sv-SE" smtClean="0"/>
              <a:pPr/>
              <a:t>9</a:t>
            </a:fld>
            <a:endParaRPr lang="sv-SE" dirty="0"/>
          </a:p>
        </p:txBody>
      </p:sp>
    </p:spTree>
    <p:extLst>
      <p:ext uri="{BB962C8B-B14F-4D97-AF65-F5344CB8AC3E}">
        <p14:creationId xmlns:p14="http://schemas.microsoft.com/office/powerpoint/2010/main" val="1595040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g Ost">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2226</TotalTime>
  <Words>3248</Words>
  <Application>Microsoft Office PowerPoint</Application>
  <PresentationFormat>Bildspel på skärmen (4:3)</PresentationFormat>
  <Paragraphs>353</Paragraphs>
  <Slides>39</Slides>
  <Notes>36</Notes>
  <HiddenSlides>1</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39</vt:i4>
      </vt:variant>
    </vt:vector>
  </HeadingPairs>
  <TitlesOfParts>
    <vt:vector size="46" baseType="lpstr">
      <vt:lpstr>Arial</vt:lpstr>
      <vt:lpstr>Calibri</vt:lpstr>
      <vt:lpstr>Georgia</vt:lpstr>
      <vt:lpstr>Tahoma</vt:lpstr>
      <vt:lpstr>Times New Roman</vt:lpstr>
      <vt:lpstr>Wingdings</vt:lpstr>
      <vt:lpstr>blank</vt:lpstr>
      <vt:lpstr>PowerPoint-presentation</vt:lpstr>
      <vt:lpstr>PowerPoint-presentation</vt:lpstr>
      <vt:lpstr>Innehåll </vt:lpstr>
      <vt:lpstr>PowerPoint-presentation</vt:lpstr>
      <vt:lpstr>Vilka moment ska göras i Link under ett slutenvårdstillfälle?</vt:lpstr>
      <vt:lpstr>Ärendeöversikt</vt:lpstr>
      <vt:lpstr>Ärendeöversikt</vt:lpstr>
      <vt:lpstr>Ärendeöversikt</vt:lpstr>
      <vt:lpstr>Patientens ärende</vt:lpstr>
      <vt:lpstr>Patientens ärende</vt:lpstr>
      <vt:lpstr>Patientens ärende</vt:lpstr>
      <vt:lpstr>Patientens ärende</vt:lpstr>
      <vt:lpstr>På avdelning </vt:lpstr>
      <vt:lpstr>På avdelning </vt:lpstr>
      <vt:lpstr>Ta del av tidigare meddelande</vt:lpstr>
      <vt:lpstr>Ta del av tidigare meddelande</vt:lpstr>
      <vt:lpstr>Samtycke</vt:lpstr>
      <vt:lpstr>Inskrivningsmeddelande</vt:lpstr>
      <vt:lpstr>Inskrivningsmeddelande</vt:lpstr>
      <vt:lpstr>Behov av SIP</vt:lpstr>
      <vt:lpstr>Generella meddelanden</vt:lpstr>
      <vt:lpstr>Generella meddelanden</vt:lpstr>
      <vt:lpstr>Planeringsspår</vt:lpstr>
      <vt:lpstr>Vyer i fliken Journal</vt:lpstr>
      <vt:lpstr>Skicka meddelande om Ny preliminär tid för utskrivning   </vt:lpstr>
      <vt:lpstr>Utskrivningsplan och SIP</vt:lpstr>
      <vt:lpstr>Utskrivningsplan och SIP</vt:lpstr>
      <vt:lpstr>Meddelande om Utskrivningsklar</vt:lpstr>
      <vt:lpstr>Meddelande om Utskrivningsklar</vt:lpstr>
      <vt:lpstr>Automatiskt utskrivningsmeddelande</vt:lpstr>
      <vt:lpstr>Automatiskt utskrivningsmeddelande</vt:lpstr>
      <vt:lpstr>Utlokaliserad patient</vt:lpstr>
      <vt:lpstr>Utlokaliserad patient</vt:lpstr>
      <vt:lpstr>Utlokaliserad patient</vt:lpstr>
      <vt:lpstr>Nyheter</vt:lpstr>
      <vt:lpstr>Nyheter</vt:lpstr>
      <vt:lpstr>Nyheter</vt:lpstr>
      <vt:lpstr>Slutligen</vt:lpstr>
      <vt:lpstr>PowerPoint-presentation</vt:lpstr>
    </vt:vector>
  </TitlesOfParts>
  <Company>Region Östergötland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Andersson Kihlberg Karin</dc:creator>
  <cp:lastModifiedBy>Waltersson Dalgren Kristin</cp:lastModifiedBy>
  <cp:revision>75</cp:revision>
  <cp:lastPrinted>2020-10-06T08:34:39Z</cp:lastPrinted>
  <dcterms:created xsi:type="dcterms:W3CDTF">2020-09-07T07:04:48Z</dcterms:created>
  <dcterms:modified xsi:type="dcterms:W3CDTF">2020-10-22T07:28:27Z</dcterms:modified>
</cp:coreProperties>
</file>