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645" r:id="rId2"/>
    <p:sldId id="647" r:id="rId3"/>
    <p:sldId id="611" r:id="rId4"/>
    <p:sldId id="612" r:id="rId5"/>
    <p:sldId id="646" r:id="rId6"/>
    <p:sldId id="614" r:id="rId7"/>
    <p:sldId id="615" r:id="rId8"/>
    <p:sldId id="616" r:id="rId9"/>
    <p:sldId id="617" r:id="rId10"/>
    <p:sldId id="576" r:id="rId11"/>
    <p:sldId id="618" r:id="rId12"/>
    <p:sldId id="581" r:id="rId13"/>
    <p:sldId id="619" r:id="rId14"/>
    <p:sldId id="620" r:id="rId15"/>
    <p:sldId id="621" r:id="rId16"/>
    <p:sldId id="622" r:id="rId17"/>
    <p:sldId id="555" r:id="rId18"/>
    <p:sldId id="626" r:id="rId19"/>
    <p:sldId id="627" r:id="rId20"/>
    <p:sldId id="628" r:id="rId21"/>
    <p:sldId id="629" r:id="rId22"/>
    <p:sldId id="632" r:id="rId23"/>
    <p:sldId id="633" r:id="rId24"/>
    <p:sldId id="639" r:id="rId25"/>
    <p:sldId id="630" r:id="rId26"/>
    <p:sldId id="631" r:id="rId27"/>
    <p:sldId id="640" r:id="rId28"/>
    <p:sldId id="641" r:id="rId29"/>
    <p:sldId id="642" r:id="rId30"/>
    <p:sldId id="643" r:id="rId31"/>
    <p:sldId id="644" r:id="rId32"/>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7" autoAdjust="0"/>
    <p:restoredTop sz="49201" autoAdjust="0"/>
  </p:normalViewPr>
  <p:slideViewPr>
    <p:cSldViewPr snapToGrid="0" snapToObjects="1">
      <p:cViewPr varScale="1">
        <p:scale>
          <a:sx n="56" d="100"/>
          <a:sy n="56" d="100"/>
        </p:scale>
        <p:origin x="3666" y="78"/>
      </p:cViewPr>
      <p:guideLst>
        <p:guide orient="horz" pos="4125"/>
        <p:guide pos="554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C565C7-E7D9-2945-B8BD-8088C92F08A6}" type="datetimeFigureOut">
              <a:rPr lang="sv-SE" smtClean="0"/>
              <a:t>2019-04-08</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9E373B-E9E0-834F-8AE0-56CDEFA1F367}" type="datetimeFigureOut">
              <a:rPr lang="sv-SE" smtClean="0"/>
              <a:t>2019-04-08</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smtClean="0"/>
          </a:p>
        </p:txBody>
      </p:sp>
      <p:sp>
        <p:nvSpPr>
          <p:cNvPr id="1741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F6F09747-1FF1-4CEE-89D3-19331B485FCA}" type="slidenum">
              <a:rPr lang="sv-SE" altLang="sv-SE"/>
              <a:pPr>
                <a:spcBef>
                  <a:spcPct val="0"/>
                </a:spcBef>
              </a:pPr>
              <a:t>1</a:t>
            </a:fld>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smtClean="0"/>
              <a:t>Alla enheter som använder Link skall öppna Ärendeöversikten kl. 08.00 och 14.00 dagligen för att se om det inkommit nya meddelanden.</a:t>
            </a:r>
            <a:endParaRPr lang="sv-S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altLang="sv-SE" sz="1200" dirty="0" smtClean="0">
                <a:solidFill>
                  <a:srgbClr val="000000"/>
                </a:solidFill>
              </a:rPr>
              <a:t>Verksamhetschef ansvarar för att det finns en lokal rutin för registrering och handhavande av inkomna dokument i Link Ärendeöversikt. </a:t>
            </a:r>
          </a:p>
          <a:p>
            <a:pPr marL="0" marR="0" indent="0" algn="l" defTabSz="457200" rtl="0" eaLnBrk="1" fontAlgn="auto" latinLnBrk="0" hangingPunct="1">
              <a:lnSpc>
                <a:spcPct val="100000"/>
              </a:lnSpc>
              <a:spcBef>
                <a:spcPts val="0"/>
              </a:spcBef>
              <a:spcAft>
                <a:spcPts val="0"/>
              </a:spcAft>
              <a:buClrTx/>
              <a:buSzTx/>
              <a:buFontTx/>
              <a:buNone/>
              <a:tabLst/>
              <a:defRPr/>
            </a:pPr>
            <a:endParaRPr lang="sv-SE" altLang="sv-SE" sz="1200" dirty="0" smtClean="0">
              <a:solidFill>
                <a:srgbClr val="000000"/>
              </a:solidFill>
            </a:endParaRPr>
          </a:p>
          <a:p>
            <a:r>
              <a:rPr lang="sv-SE" dirty="0" smtClean="0"/>
              <a:t>Det är viktigt att ha en lokal rutin där man ser till att andra inom verksamheten tar del av läst information. </a:t>
            </a:r>
          </a:p>
          <a:p>
            <a:endParaRPr lang="sv-S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När ett meddelande är </a:t>
            </a:r>
            <a:r>
              <a:rPr lang="sv-SE" sz="1200" i="1" kern="1200" dirty="0" smtClean="0">
                <a:solidFill>
                  <a:schemeClr val="tx1"/>
                </a:solidFill>
                <a:effectLst/>
                <a:latin typeface="+mn-lt"/>
                <a:ea typeface="+mn-ea"/>
                <a:cs typeface="+mn-cs"/>
              </a:rPr>
              <a:t>läst  </a:t>
            </a:r>
            <a:r>
              <a:rPr lang="sv-SE" sz="1200" kern="1200" dirty="0" smtClean="0">
                <a:solidFill>
                  <a:schemeClr val="tx1"/>
                </a:solidFill>
                <a:effectLst/>
                <a:latin typeface="+mn-lt"/>
                <a:ea typeface="+mn-ea"/>
                <a:cs typeface="+mn-cs"/>
              </a:rPr>
              <a:t>har mottagande enhet övertagit ansvaret för meddelandets innehåll.</a:t>
            </a:r>
            <a:endParaRPr lang="sv-SE" dirty="0" smtClean="0"/>
          </a:p>
          <a:p>
            <a:r>
              <a:rPr lang="sv-SE" dirty="0" smtClean="0"/>
              <a:t/>
            </a:r>
            <a:br>
              <a:rPr lang="sv-SE" dirty="0" smtClean="0"/>
            </a:br>
            <a:r>
              <a:rPr lang="sv-SE" dirty="0" smtClean="0"/>
              <a:t>Inskrivningsmeddelande skall alltid besvaras med kontaktuppgifter. </a:t>
            </a:r>
          </a:p>
          <a:p>
            <a:r>
              <a:rPr lang="sv-SE" dirty="0" smtClean="0"/>
              <a:t/>
            </a:r>
            <a:br>
              <a:rPr lang="sv-SE" dirty="0" smtClean="0"/>
            </a:br>
            <a:r>
              <a:rPr lang="sv-SE" dirty="0" smtClean="0"/>
              <a:t>Vid</a:t>
            </a:r>
            <a:r>
              <a:rPr lang="sv-SE" baseline="0" dirty="0" smtClean="0"/>
              <a:t> generella meddelanden: </a:t>
            </a:r>
          </a:p>
          <a:p>
            <a:r>
              <a:rPr lang="sv-SE" dirty="0" smtClean="0"/>
              <a:t>Svara om fråga är ställd. </a:t>
            </a:r>
          </a:p>
          <a:p>
            <a:r>
              <a:rPr lang="sv-SE" dirty="0" smtClean="0"/>
              <a:t>Motfråga kan ställas om frågan gäller samma ämne. </a:t>
            </a:r>
          </a:p>
          <a:p>
            <a:r>
              <a:rPr lang="sv-SE" dirty="0" smtClean="0"/>
              <a:t>Välj annars nytt generellt meddelande och välj ämne relaterat till den nya frågan.</a:t>
            </a:r>
          </a:p>
          <a:p>
            <a:endParaRPr lang="sv-SE" dirty="0" smtClean="0"/>
          </a:p>
        </p:txBody>
      </p:sp>
      <p:sp>
        <p:nvSpPr>
          <p:cNvPr id="4" name="Platshållare för bildnummer 3"/>
          <p:cNvSpPr>
            <a:spLocks noGrp="1"/>
          </p:cNvSpPr>
          <p:nvPr>
            <p:ph type="sldNum" sz="quarter" idx="10"/>
          </p:nvPr>
        </p:nvSpPr>
        <p:spPr/>
        <p:txBody>
          <a:bodyPr/>
          <a:lstStyle/>
          <a:p>
            <a:fld id="{B29B1FA7-9B20-E148-866A-4BB8AEA063A1}" type="slidenum">
              <a:rPr lang="sv-SE" smtClean="0"/>
              <a:t>10</a:t>
            </a:fld>
            <a:endParaRPr lang="sv-SE"/>
          </a:p>
        </p:txBody>
      </p:sp>
    </p:spTree>
    <p:extLst>
      <p:ext uri="{BB962C8B-B14F-4D97-AF65-F5344CB8AC3E}">
        <p14:creationId xmlns:p14="http://schemas.microsoft.com/office/powerpoint/2010/main" val="264941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endParaRPr lang="sv-SE" altLang="sv-SE" dirty="0" smtClean="0">
              <a:solidFill>
                <a:srgbClr val="000000"/>
              </a:solidFill>
            </a:endParaRPr>
          </a:p>
          <a:p>
            <a:pPr defTabSz="914400" eaLnBrk="1" hangingPunct="1"/>
            <a:r>
              <a:rPr lang="sv-SE" altLang="sv-SE" dirty="0" smtClean="0">
                <a:solidFill>
                  <a:srgbClr val="000000"/>
                </a:solidFill>
              </a:rPr>
              <a:t>I slutenvårdspåret är det Inskrivningsmeddelande från slutenvården som startar upp planeringsprocessen hos</a:t>
            </a:r>
            <a:r>
              <a:rPr lang="sv-SE" altLang="sv-SE" baseline="0" dirty="0" smtClean="0">
                <a:solidFill>
                  <a:srgbClr val="000000"/>
                </a:solidFill>
              </a:rPr>
              <a:t> alla aktörer.</a:t>
            </a:r>
          </a:p>
          <a:p>
            <a:pPr defTabSz="914400" eaLnBrk="1" hangingPunct="1"/>
            <a:endParaRPr lang="sv-SE" altLang="sv-SE" baseline="0" dirty="0" smtClean="0">
              <a:solidFill>
                <a:srgbClr val="000000"/>
              </a:solidFill>
            </a:endParaRPr>
          </a:p>
          <a:p>
            <a:pPr defTabSz="914400" eaLnBrk="1" hangingPunct="1"/>
            <a:r>
              <a:rPr lang="sv-SE" altLang="sv-SE" dirty="0" smtClean="0">
                <a:solidFill>
                  <a:srgbClr val="000000"/>
                </a:solidFill>
              </a:rPr>
              <a:t>Inskrivningsmeddelandet skall besvaras samma dag av samtliga aktörer, genom att klicka på </a:t>
            </a:r>
            <a:r>
              <a:rPr lang="sv-SE" altLang="sv-SE" b="1" dirty="0" smtClean="0">
                <a:solidFill>
                  <a:srgbClr val="000000"/>
                </a:solidFill>
              </a:rPr>
              <a:t>svara</a:t>
            </a:r>
            <a:r>
              <a:rPr lang="sv-SE" altLang="sv-SE" dirty="0" smtClean="0">
                <a:solidFill>
                  <a:srgbClr val="000000"/>
                </a:solidFill>
              </a:rPr>
              <a:t> i inskrivningsmeddelandet. Svaret ska innehålla pågående insatser för patienten samt kontaktuppgifter. Öppenvårdsenhet som ska vara fast vårdkontakt</a:t>
            </a:r>
            <a:r>
              <a:rPr lang="sv-SE" altLang="sv-SE" baseline="0" dirty="0" smtClean="0">
                <a:solidFill>
                  <a:srgbClr val="000000"/>
                </a:solidFill>
              </a:rPr>
              <a:t> svarar med namn och kontaktuppgifter till fast vårdkontakt. </a:t>
            </a:r>
            <a:endParaRPr lang="sv-SE" altLang="sv-SE" dirty="0" smtClean="0">
              <a:solidFill>
                <a:srgbClr val="000000"/>
              </a:solidFill>
            </a:endParaRPr>
          </a:p>
          <a:p>
            <a:pPr defTabSz="914400" eaLnBrk="1" hangingPunct="1"/>
            <a:endParaRPr lang="sv-SE" altLang="sv-SE" dirty="0" smtClean="0">
              <a:solidFill>
                <a:srgbClr val="000000"/>
              </a:solidFill>
            </a:endParaRPr>
          </a:p>
          <a:p>
            <a:pPr defTabSz="914400" eaLnBrk="1" hangingPunct="1"/>
            <a:r>
              <a:rPr lang="sv-SE" altLang="sv-SE" dirty="0" smtClean="0">
                <a:solidFill>
                  <a:srgbClr val="000000"/>
                </a:solidFill>
              </a:rPr>
              <a:t>Inskrivningsmeddelandet går att </a:t>
            </a:r>
            <a:r>
              <a:rPr lang="sv-SE" altLang="sv-SE" b="1" dirty="0" smtClean="0">
                <a:solidFill>
                  <a:srgbClr val="000000"/>
                </a:solidFill>
              </a:rPr>
              <a:t>avvisa </a:t>
            </a:r>
            <a:r>
              <a:rPr lang="sv-SE" altLang="sv-SE" dirty="0" smtClean="0">
                <a:solidFill>
                  <a:srgbClr val="000000"/>
                </a:solidFill>
              </a:rPr>
              <a:t>om det har skickats till fel enhet. Orsak till avvisningen måste anges och den som avvisar bör ta bort sig själv som aktör i ärendet. </a:t>
            </a:r>
          </a:p>
          <a:p>
            <a:pPr defTabSz="914400" eaLnBrk="1" hangingPunct="1"/>
            <a:endParaRPr lang="sv-SE" altLang="sv-SE" dirty="0" smtClean="0">
              <a:solidFill>
                <a:srgbClr val="000000"/>
              </a:solidFill>
            </a:endParaRPr>
          </a:p>
          <a:p>
            <a:pPr defTabSz="914400" eaLnBrk="1" hangingPunct="1"/>
            <a:r>
              <a:rPr lang="sv-SE" altLang="sv-SE" dirty="0" smtClean="0">
                <a:solidFill>
                  <a:srgbClr val="000000"/>
                </a:solidFill>
              </a:rPr>
              <a:t>Under ”Mer knappen” finns valen </a:t>
            </a:r>
            <a:r>
              <a:rPr lang="sv-SE" altLang="sv-SE" b="1" dirty="0" smtClean="0">
                <a:solidFill>
                  <a:srgbClr val="000000"/>
                </a:solidFill>
              </a:rPr>
              <a:t>Återkalla</a:t>
            </a:r>
            <a:r>
              <a:rPr lang="sv-SE" altLang="sv-SE" dirty="0" smtClean="0">
                <a:solidFill>
                  <a:srgbClr val="000000"/>
                </a:solidFill>
              </a:rPr>
              <a:t> och </a:t>
            </a:r>
            <a:r>
              <a:rPr lang="sv-SE" altLang="sv-SE" b="1" dirty="0" smtClean="0">
                <a:solidFill>
                  <a:srgbClr val="000000"/>
                </a:solidFill>
              </a:rPr>
              <a:t>Skriv ut. </a:t>
            </a:r>
            <a:r>
              <a:rPr lang="sv-SE" altLang="sv-SE" dirty="0" smtClean="0"/>
              <a:t>Återkalla meddelanden kan vara aktuellt om t.ex. sjukhuset vill  återkalla ett skickat inskrivningsmeddelande p.g.a. att patienten inte längre bedöms behöva samordning  efter utskrivningen. Ett annat exempel är om man skickat ett felaktigt meddelande.  Skriva ut kan vara aktuellt i de undantagsfall om en aktör inte har Link..</a:t>
            </a:r>
          </a:p>
          <a:p>
            <a:r>
              <a:rPr lang="sv-SE" sz="1200" kern="1200" dirty="0" smtClean="0">
                <a:solidFill>
                  <a:schemeClr val="tx1"/>
                </a:solidFill>
                <a:effectLst/>
                <a:latin typeface="+mn-lt"/>
                <a:ea typeface="+mn-ea"/>
                <a:cs typeface="+mn-cs"/>
              </a:rPr>
              <a:t> </a:t>
            </a:r>
          </a:p>
          <a:p>
            <a:pPr defTabSz="914400" eaLnBrk="1" hangingPunct="1"/>
            <a:endParaRPr lang="sv-SE" altLang="sv-SE" dirty="0" smtClean="0"/>
          </a:p>
        </p:txBody>
      </p:sp>
      <p:sp>
        <p:nvSpPr>
          <p:cNvPr id="573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92C1A002-BB40-4283-9B0B-AF250B6FEFC9}" type="slidenum">
              <a:rPr lang="sv-SE" altLang="sv-SE">
                <a:latin typeface="Calibri" pitchFamily="34" charset="0"/>
              </a:rPr>
              <a:pPr/>
              <a:t>11</a:t>
            </a:fld>
            <a:endParaRPr lang="sv-SE" altLang="sv-SE">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None/>
              <a:defRPr/>
            </a:pPr>
            <a:r>
              <a:rPr lang="sv-SE" sz="1200" i="1" dirty="0" smtClean="0"/>
              <a:t>Öppenvården kontrollerar i patientkortet att fast vårdkontakt finns angivet och stämmer, uppdaterar info vid behov. </a:t>
            </a:r>
          </a:p>
          <a:p>
            <a:pPr eaLnBrk="1" hangingPunct="1">
              <a:spcBef>
                <a:spcPct val="0"/>
              </a:spcBef>
            </a:pPr>
            <a:endParaRPr lang="sv-SE" baseline="0" dirty="0" smtClean="0"/>
          </a:p>
          <a:p>
            <a:pPr eaLnBrk="1" hangingPunct="1">
              <a:spcBef>
                <a:spcPct val="0"/>
              </a:spcBef>
            </a:pPr>
            <a:r>
              <a:rPr lang="sv-SE" dirty="0" smtClean="0"/>
              <a:t>I menyvalet ”Patientkort” och fliken ”Fast vårdkontakt” kan du lägga till fast vårdkontakt för en patient. (Fast</a:t>
            </a:r>
            <a:r>
              <a:rPr lang="sv-SE" baseline="0" dirty="0" smtClean="0"/>
              <a:t> vårdkontakt måste vara en namngiven person på enheten). </a:t>
            </a:r>
            <a:r>
              <a:rPr lang="sv-SE" dirty="0" smtClean="0"/>
              <a:t>Genom att göra detta kommer den</a:t>
            </a:r>
            <a:r>
              <a:rPr lang="sv-SE" baseline="0" dirty="0" smtClean="0"/>
              <a:t> </a:t>
            </a:r>
            <a:r>
              <a:rPr lang="sv-SE" dirty="0" smtClean="0"/>
              <a:t>valda enheten att föreslås som mottagare när ett ärende skapas samt</a:t>
            </a:r>
            <a:r>
              <a:rPr lang="sv-SE" baseline="0" dirty="0" smtClean="0"/>
              <a:t> att den fasta vårdkontakten</a:t>
            </a:r>
            <a:r>
              <a:rPr lang="sv-SE" dirty="0" smtClean="0"/>
              <a:t> kommer att finnas med som fast vårdkontakt i ett ärende.</a:t>
            </a:r>
          </a:p>
          <a:p>
            <a:pPr marL="90488" indent="0">
              <a:buNone/>
            </a:pPr>
            <a:endParaRPr lang="sv-SE" dirty="0" smtClean="0"/>
          </a:p>
          <a:p>
            <a:pPr eaLnBrk="1" hangingPunct="1">
              <a:spcBef>
                <a:spcPct val="0"/>
              </a:spcBef>
            </a:pPr>
            <a:endParaRPr lang="sv-SE" altLang="sv-SE" dirty="0" smtClean="0"/>
          </a:p>
        </p:txBody>
      </p:sp>
      <p:sp>
        <p:nvSpPr>
          <p:cNvPr id="450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4C406524-9422-4DC6-AB53-1CC94018994C}" type="slidenum">
              <a:rPr lang="sv-SE" altLang="sv-SE"/>
              <a:pPr>
                <a:spcBef>
                  <a:spcPct val="0"/>
                </a:spcBef>
              </a:pPr>
              <a:t>12</a:t>
            </a:fld>
            <a:endParaRPr lang="sv-SE" alt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fast vårdkontakt finns registrerad</a:t>
            </a:r>
            <a:r>
              <a:rPr lang="sv-SE" baseline="0" dirty="0" smtClean="0"/>
              <a:t> syns det i </a:t>
            </a:r>
            <a:r>
              <a:rPr lang="sv-SE" dirty="0" smtClean="0"/>
              <a:t> ”lilla” patientkortet</a:t>
            </a:r>
            <a:r>
              <a:rPr lang="sv-SE" baseline="0" dirty="0" smtClean="0"/>
              <a:t> under</a:t>
            </a:r>
            <a:r>
              <a:rPr lang="sv-SE" dirty="0" smtClean="0"/>
              <a:t> fast vårdkontakt.</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118831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Kommunikationen mellan aktörerna sker genom olika typer av meddelande.  </a:t>
            </a:r>
          </a:p>
          <a:p>
            <a:endParaRPr lang="sv-SE" altLang="sv-SE" dirty="0" smtClean="0"/>
          </a:p>
          <a:p>
            <a:r>
              <a:rPr lang="sv-SE" altLang="sv-SE" dirty="0" smtClean="0"/>
              <a:t>Nytt meddelande skapas från patientens ärendefönster. </a:t>
            </a:r>
          </a:p>
        </p:txBody>
      </p:sp>
      <p:sp>
        <p:nvSpPr>
          <p:cNvPr id="593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351C0619-21D6-4F7B-A08F-E10C50E826DC}" type="slidenum">
              <a:rPr lang="sv-SE" altLang="sv-SE">
                <a:latin typeface="Calibri" pitchFamily="34" charset="0"/>
              </a:rPr>
              <a:pPr/>
              <a:t>14</a:t>
            </a:fld>
            <a:endParaRPr lang="sv-SE" altLang="sv-SE">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a:defRPr/>
            </a:pPr>
            <a:r>
              <a:rPr lang="sv-SE" dirty="0" smtClean="0"/>
              <a:t>Det finns olika typer av meddelanden att välja mellan i Link. </a:t>
            </a:r>
          </a:p>
          <a:p>
            <a:pPr marL="285750" indent="-285750">
              <a:buFont typeface="Arial" panose="020B0604020202020204" pitchFamily="34" charset="0"/>
              <a:buChar char="•"/>
              <a:defRPr/>
            </a:pPr>
            <a:r>
              <a:rPr lang="sv-SE" altLang="sv-SE" dirty="0" smtClean="0"/>
              <a:t>Kallelse till samordnad individuell planering (skickas av Fast vårdkontakt) </a:t>
            </a:r>
          </a:p>
          <a:p>
            <a:pPr marL="285750" indent="-285750" eaLnBrk="1" fontAlgn="auto" hangingPunct="1">
              <a:spcAft>
                <a:spcPts val="0"/>
              </a:spcAft>
              <a:buFont typeface="Arial" panose="020B0604020202020204" pitchFamily="34" charset="0"/>
              <a:buChar char="•"/>
              <a:defRPr/>
            </a:pPr>
            <a:r>
              <a:rPr lang="sv-SE" altLang="sv-SE" dirty="0" smtClean="0"/>
              <a:t>Generellt  meddelande – används för alla övriga meddelanden mellan</a:t>
            </a:r>
            <a:r>
              <a:rPr lang="sv-SE" altLang="sv-SE" baseline="0" dirty="0" smtClean="0"/>
              <a:t> aktörerna</a:t>
            </a:r>
            <a:endParaRPr lang="sv-SE" altLang="sv-SE" dirty="0" smtClean="0"/>
          </a:p>
          <a:p>
            <a:pPr>
              <a:defRPr/>
            </a:pPr>
            <a:endParaRPr lang="sv-SE" dirty="0"/>
          </a:p>
        </p:txBody>
      </p:sp>
      <p:sp>
        <p:nvSpPr>
          <p:cNvPr id="614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4863331-3334-4B42-811C-A9320B8844E5}" type="slidenum">
              <a:rPr lang="sv-SE" altLang="sv-SE">
                <a:latin typeface="Calibri" pitchFamily="34" charset="0"/>
              </a:rPr>
              <a:pPr/>
              <a:t>15</a:t>
            </a:fld>
            <a:endParaRPr lang="sv-SE" altLang="sv-SE">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smtClean="0"/>
          </a:p>
          <a:p>
            <a:r>
              <a:rPr lang="sv-SE" altLang="sv-SE" dirty="0" smtClean="0"/>
              <a:t>OBS! När </a:t>
            </a:r>
            <a:r>
              <a:rPr lang="sv-SE" altLang="sv-SE" i="1" dirty="0" smtClean="0"/>
              <a:t>Generella meddelanden </a:t>
            </a:r>
            <a:r>
              <a:rPr lang="sv-SE" altLang="sv-SE" dirty="0" smtClean="0"/>
              <a:t>skickas – använd tydlig rubriksättning i titelraden för att underlätta och tydliggöra vad innehållet avser. Rubriken ska beskriva innehållet av meddelandet. Detta är extra viktigt eftersom att alla som är aktörer i samordningsärendet får alla meddelanden och det behöver därför vara tydligt vad meddelandet handlar om och vem/vilka som meddelandet berör. </a:t>
            </a:r>
          </a:p>
          <a:p>
            <a:endParaRPr lang="sv-SE" altLang="sv-SE" dirty="0" smtClean="0"/>
          </a:p>
          <a:p>
            <a:endParaRPr lang="sv-SE" altLang="sv-SE" dirty="0" smtClean="0"/>
          </a:p>
          <a:p>
            <a:r>
              <a:rPr lang="sv-SE" altLang="sv-SE" b="1" dirty="0" smtClean="0"/>
              <a:t>Rubriker som ska användas:</a:t>
            </a:r>
          </a:p>
          <a:p>
            <a:r>
              <a:rPr lang="sv-SE" altLang="sv-SE" dirty="0" err="1" smtClean="0"/>
              <a:t>Inmeddelande</a:t>
            </a:r>
            <a:r>
              <a:rPr lang="sv-SE" altLang="sv-SE" dirty="0" smtClean="0"/>
              <a:t> Akuten</a:t>
            </a:r>
          </a:p>
          <a:p>
            <a:r>
              <a:rPr lang="sv-SE" altLang="sv-SE" dirty="0" smtClean="0"/>
              <a:t>Samordningsbehov</a:t>
            </a:r>
          </a:p>
          <a:p>
            <a:r>
              <a:rPr lang="sv-SE" altLang="sv-SE" dirty="0" smtClean="0"/>
              <a:t>Sluten vården ansvara för att ta ställning till samordningsbehov och spår (i kommentarsfältet ange förslag på spår; grönt/orange/rött använd gärna fras ’grönt’/’orange’/’rött’).</a:t>
            </a:r>
          </a:p>
          <a:p>
            <a:r>
              <a:rPr lang="sv-SE" altLang="sv-SE" dirty="0" smtClean="0"/>
              <a:t>Enstaka uppdrag (t ex suturtagning, KAD-dragning, borttagande av agraffer eller sårkontroll efter operation) </a:t>
            </a:r>
          </a:p>
          <a:p>
            <a:r>
              <a:rPr lang="sv-SE" altLang="sv-SE" dirty="0" smtClean="0"/>
              <a:t>Omvårdnad</a:t>
            </a:r>
          </a:p>
          <a:p>
            <a:r>
              <a:rPr lang="sv-SE" altLang="sv-SE" dirty="0" smtClean="0"/>
              <a:t>Rehabilitering</a:t>
            </a:r>
          </a:p>
          <a:p>
            <a:r>
              <a:rPr lang="sv-SE" altLang="sv-SE" dirty="0" smtClean="0"/>
              <a:t>Bistånd</a:t>
            </a:r>
          </a:p>
          <a:p>
            <a:r>
              <a:rPr lang="sv-SE" altLang="sv-SE" dirty="0" smtClean="0"/>
              <a:t>Utskrivningsmeddelande</a:t>
            </a:r>
          </a:p>
          <a:p>
            <a:r>
              <a:rPr lang="sv-SE" altLang="sv-SE" dirty="0" smtClean="0"/>
              <a:t>Samordningsbehov öppenvård och kommun</a:t>
            </a:r>
          </a:p>
          <a:p>
            <a:r>
              <a:rPr lang="sv-SE" altLang="sv-SE" dirty="0" smtClean="0"/>
              <a:t>För övriga meddelanden anges ämne fritt</a:t>
            </a:r>
          </a:p>
          <a:p>
            <a:endParaRPr lang="sv-SE" altLang="sv-SE" dirty="0" smtClean="0"/>
          </a:p>
          <a:p>
            <a:r>
              <a:rPr lang="sv-SE" altLang="sv-SE" dirty="0" smtClean="0"/>
              <a:t>Ett generellt meddelande kan innehålla rent administrativa uppgifter eller uppgifter som direkt rör personens vård. Administrativa uppgifter behöver inte dokumenteras ytterligare, däremot skall vårdrelaterade uppgifter även dokumenteras i personens journal.</a:t>
            </a:r>
          </a:p>
          <a:p>
            <a:endParaRPr lang="sv-SE" altLang="sv-SE" dirty="0" smtClean="0"/>
          </a:p>
        </p:txBody>
      </p:sp>
      <p:sp>
        <p:nvSpPr>
          <p:cNvPr id="634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22CBFAB4-991B-462F-8D11-0B35F02211DB}" type="slidenum">
              <a:rPr lang="sv-SE" altLang="sv-SE">
                <a:latin typeface="Calibri" pitchFamily="34" charset="0"/>
              </a:rPr>
              <a:pPr/>
              <a:t>16</a:t>
            </a:fld>
            <a:endParaRPr lang="sv-SE" altLang="sv-SE">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buFontTx/>
              <a:buNone/>
            </a:pPr>
            <a:r>
              <a:rPr lang="sv-SE" altLang="sv-SE" sz="1200" dirty="0" smtClean="0">
                <a:latin typeface="Arial" charset="0"/>
              </a:rPr>
              <a:t>Meddelande om utskrivningsklar skickas av slutenvården.</a:t>
            </a:r>
          </a:p>
          <a:p>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Meddelande om utskrivningsklar ska skickas i alla planeringsspår, inklusive grönt spår. Meddelandet är en förutsättning för att betalningsansvar ska kunna aktualiseras.</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Personer i rött spår skall ha en upprättad SIP innan utskrivningsklar skickas eftersom SIP upprättas innan hemgång från sluten vård.</a:t>
            </a:r>
          </a:p>
          <a:p>
            <a:endParaRPr lang="sv-SE" sz="1200" kern="1200" dirty="0" smtClean="0">
              <a:solidFill>
                <a:schemeClr val="tx1"/>
              </a:solidFill>
              <a:effectLst/>
              <a:latin typeface="+mn-lt"/>
              <a:ea typeface="+mn-ea"/>
              <a:cs typeface="+mn-cs"/>
            </a:endParaRPr>
          </a:p>
          <a:p>
            <a:pPr>
              <a:spcBef>
                <a:spcPct val="0"/>
              </a:spcBef>
              <a:buFontTx/>
              <a:buNone/>
            </a:pPr>
            <a:r>
              <a:rPr lang="sv-SE" altLang="sv-SE" sz="1200" dirty="0" smtClean="0">
                <a:latin typeface="Arial" charset="0"/>
              </a:rPr>
              <a:t>När patient är utskrivningsklar så skall patienten få med sig en Utskrivningsplan hem. </a:t>
            </a: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145127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latin typeface="+mn-lt"/>
              </a:rPr>
              <a:t>Utskrivningsplanen ska vara upprättad senast då patienten är utskrivningsklar. Utskrivningsplanen ska innehålla information till patienten om vad olika aktörer  har säkerställt inför patientens hemgång. </a:t>
            </a:r>
          </a:p>
          <a:p>
            <a:r>
              <a:rPr lang="sv-SE" altLang="sv-SE" dirty="0" smtClean="0">
                <a:latin typeface="+mn-lt"/>
              </a:rPr>
              <a:t>En utskrivningsplan kan startas av alla aktörer om patienten svarat Ja till ”Samtycke till informationsdelning mellan socialtjänst och hälso- och sjukvård”.</a:t>
            </a:r>
            <a:r>
              <a:rPr lang="sv-SE" altLang="sv-SE" baseline="0" dirty="0" smtClean="0">
                <a:latin typeface="+mn-lt"/>
              </a:rPr>
              <a:t> </a:t>
            </a:r>
            <a:r>
              <a:rPr lang="sv-SE" altLang="sv-SE" dirty="0" smtClean="0">
                <a:latin typeface="+mn-lt"/>
              </a:rPr>
              <a:t>Den aktör som först har behov av att skriva i utskrivningsplanen kan starta planen. </a:t>
            </a:r>
          </a:p>
          <a:p>
            <a:pPr>
              <a:spcBef>
                <a:spcPct val="0"/>
              </a:spcBef>
            </a:pPr>
            <a:endParaRPr lang="sv-SE" altLang="sv-SE" dirty="0" smtClean="0">
              <a:latin typeface="+mn-lt"/>
            </a:endParaRPr>
          </a:p>
          <a:p>
            <a:pPr>
              <a:spcBef>
                <a:spcPct val="0"/>
              </a:spcBef>
            </a:pPr>
            <a:r>
              <a:rPr lang="sv-SE" altLang="sv-SE" dirty="0" smtClean="0">
                <a:latin typeface="+mn-lt"/>
              </a:rPr>
              <a:t>Utskrivningsplanen fylls i under fliken Planer. Alla aktörer har möjlighet att starta upp utskrivningsplanen för patienten och varje aktör fyller i den del som de ska uppfylla för att patienten ska kunna gå hem. Varje aktör skriver sin del som en Ny anteckning i den plan som är startad för patienten. </a:t>
            </a:r>
          </a:p>
          <a:p>
            <a:pPr>
              <a:spcBef>
                <a:spcPct val="0"/>
              </a:spcBef>
            </a:pPr>
            <a:endParaRPr lang="sv-SE" altLang="sv-SE" dirty="0" smtClean="0">
              <a:latin typeface="+mn-lt"/>
            </a:endParaRPr>
          </a:p>
          <a:p>
            <a:pPr>
              <a:spcBef>
                <a:spcPct val="0"/>
              </a:spcBef>
            </a:pPr>
            <a:r>
              <a:rPr lang="sv-SE" altLang="sv-SE" dirty="0" smtClean="0">
                <a:latin typeface="+mn-lt"/>
              </a:rPr>
              <a:t>Utskrivningsplanen skrivs ut av slutenvården och lämnas till patienten innan hemgång. </a:t>
            </a:r>
          </a:p>
          <a:p>
            <a:r>
              <a:rPr lang="sv-SE" altLang="sv-SE" dirty="0" smtClean="0">
                <a:latin typeface="+mn-lt"/>
              </a:rPr>
              <a:t>När en plan är startad så ser man det i Ärendeöversikten under rubriken Plan. </a:t>
            </a:r>
          </a:p>
          <a:p>
            <a:endParaRPr lang="sv-SE" altLang="sv-SE" dirty="0" smtClean="0">
              <a:latin typeface="+mn-lt"/>
            </a:endParaRPr>
          </a:p>
          <a:p>
            <a:endParaRPr lang="sv-SE" altLang="sv-SE" dirty="0" smtClean="0"/>
          </a:p>
        </p:txBody>
      </p:sp>
      <p:sp>
        <p:nvSpPr>
          <p:cNvPr id="6963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04B4A0D5-6D1F-4F17-A6A1-1E62B2156471}" type="slidenum">
              <a:rPr lang="sv-SE" altLang="sv-SE">
                <a:latin typeface="Calibri" pitchFamily="34" charset="0"/>
              </a:rPr>
              <a:pPr/>
              <a:t>18</a:t>
            </a:fld>
            <a:endParaRPr lang="sv-SE" altLang="sv-SE">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buFontTx/>
              <a:buNone/>
            </a:pPr>
            <a:r>
              <a:rPr lang="sv-SE" altLang="sv-SE" sz="1200" dirty="0" smtClean="0">
                <a:latin typeface="Arial" charset="0"/>
              </a:rPr>
              <a:t>Öppenvården skickar kallelse till samordnad individuell planering.</a:t>
            </a:r>
          </a:p>
          <a:p>
            <a:pPr>
              <a:spcBef>
                <a:spcPct val="0"/>
              </a:spcBef>
              <a:buFontTx/>
              <a:buNone/>
            </a:pPr>
            <a:r>
              <a:rPr lang="sv-SE" altLang="sv-SE" sz="1200" dirty="0" smtClean="0">
                <a:latin typeface="Arial" charset="0"/>
              </a:rPr>
              <a:t/>
            </a:r>
            <a:br>
              <a:rPr lang="sv-SE" altLang="sv-SE" sz="1200" dirty="0" smtClean="0">
                <a:latin typeface="Arial" charset="0"/>
              </a:rPr>
            </a:br>
            <a:r>
              <a:rPr lang="sv-SE" altLang="sv-SE" sz="1200" dirty="0" smtClean="0">
                <a:latin typeface="Arial" charset="0"/>
              </a:rPr>
              <a:t>Välj meddelande Kallelse till samordnad individuell planering.</a:t>
            </a:r>
          </a:p>
          <a:p>
            <a:pPr>
              <a:spcBef>
                <a:spcPct val="0"/>
              </a:spcBef>
              <a:buFontTx/>
              <a:buNone/>
            </a:pPr>
            <a:r>
              <a:rPr lang="sv-SE" altLang="sv-SE" sz="1200" dirty="0" smtClean="0">
                <a:latin typeface="Arial" charset="0"/>
              </a:rPr>
              <a:t>Bocka i de deltagare som ska kallas till SIP.</a:t>
            </a:r>
          </a:p>
          <a:p>
            <a:pPr>
              <a:spcBef>
                <a:spcPct val="0"/>
              </a:spcBef>
              <a:buFontTx/>
              <a:buNone/>
            </a:pPr>
            <a:r>
              <a:rPr lang="sv-SE" altLang="sv-SE" sz="1200" dirty="0" smtClean="0">
                <a:latin typeface="Arial" charset="0"/>
              </a:rPr>
              <a:t>I kommentarsfältet lägger man information om sammankallande, övriga kallade parter som ej finns i Link</a:t>
            </a:r>
          </a:p>
          <a:p>
            <a:endParaRPr lang="sv-SE"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altLang="sv-SE" dirty="0" smtClean="0">
                <a:latin typeface="Arial" charset="0"/>
              </a:rPr>
              <a:t>I kallelsen markeras de involverade aktörer som ska deltaga, det vill säga kallade att delta i SIP.  </a:t>
            </a:r>
          </a:p>
          <a:p>
            <a:r>
              <a:rPr lang="sv-SE" sz="1200" kern="1200" dirty="0" smtClean="0">
                <a:solidFill>
                  <a:schemeClr val="tx1"/>
                </a:solidFill>
                <a:effectLst/>
                <a:latin typeface="+mn-lt"/>
                <a:ea typeface="+mn-ea"/>
                <a:cs typeface="+mn-cs"/>
              </a:rPr>
              <a:t>Alla som är aktörer i ärendet kommer få meddelande om Kallelse, meddelandet måste öppnas och så får man kontrollera om man står vald som deltagare på mötet. </a:t>
            </a:r>
          </a:p>
          <a:p>
            <a:endParaRPr lang="sv-SE" sz="1200" kern="1200" dirty="0" smtClean="0">
              <a:solidFill>
                <a:schemeClr val="tx1"/>
              </a:solidFill>
              <a:effectLst/>
              <a:latin typeface="+mn-lt"/>
              <a:ea typeface="+mn-ea"/>
              <a:cs typeface="+mn-cs"/>
            </a:endParaRPr>
          </a:p>
          <a:p>
            <a:pPr>
              <a:spcBef>
                <a:spcPct val="0"/>
              </a:spcBef>
            </a:pPr>
            <a:r>
              <a:rPr lang="sv-SE" altLang="sv-SE" dirty="0" smtClean="0"/>
              <a:t>Efter att meddelandet skickas syns en kalender ikon efter enhetens namn i ärendet för de aktörer som ska delta i SIP. Man kan hålla muspekaren över ikonen för att se datum och tid för planerat möte.</a:t>
            </a:r>
          </a:p>
          <a:p>
            <a:pPr>
              <a:spcBef>
                <a:spcPct val="0"/>
              </a:spcBef>
            </a:pPr>
            <a:endParaRPr lang="sv-SE" altLang="sv-SE" dirty="0" smtClean="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rött spår gäller särskild rutin. Kallelse ska skickas före utskrivningsklar eftersom SIP är en förutsättning för att personen ska vara utskrivningsklar.</a:t>
            </a: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176757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1946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F3E503-B8CE-4357-B4AA-7FB94C62196D}" type="slidenum">
              <a:rPr lang="sv-SE" altLang="sv-SE" smtClean="0">
                <a:latin typeface="Calibri" panose="020F0502020204030204" pitchFamily="34" charset="0"/>
              </a:rPr>
              <a:pPr/>
              <a:t>2</a:t>
            </a:fld>
            <a:endParaRPr lang="sv-SE" altLang="sv-SE" smtClean="0">
              <a:latin typeface="Calibri" panose="020F0502020204030204" pitchFamily="34" charset="0"/>
            </a:endParaRPr>
          </a:p>
        </p:txBody>
      </p:sp>
    </p:spTree>
    <p:extLst>
      <p:ext uri="{BB962C8B-B14F-4D97-AF65-F5344CB8AC3E}">
        <p14:creationId xmlns:p14="http://schemas.microsoft.com/office/powerpoint/2010/main" val="1116837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buFontTx/>
              <a:buNone/>
            </a:pPr>
            <a:r>
              <a:rPr lang="sv-SE" altLang="sv-SE" sz="1200" dirty="0" smtClean="0">
                <a:latin typeface="Arial" charset="0"/>
              </a:rPr>
              <a:t>Kallelsen ska besvaras av de som är kallade att delta vid SIP. </a:t>
            </a:r>
          </a:p>
          <a:p>
            <a:r>
              <a:rPr lang="sv-SE" sz="1200" kern="1200" dirty="0" smtClean="0">
                <a:solidFill>
                  <a:schemeClr val="tx1"/>
                </a:solidFill>
                <a:effectLst/>
                <a:latin typeface="+mn-lt"/>
                <a:ea typeface="+mn-ea"/>
                <a:cs typeface="+mn-cs"/>
              </a:rPr>
              <a:t>I svaret ska följande ska framgå; (fras ’kallelse svar’)</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Godkännande av mötesform, tid och plats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Deltagare på mötet, namn och telefonnummer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Icke godkännande, anledning och förslag på ny tid</a:t>
            </a:r>
          </a:p>
          <a:p>
            <a:endParaRPr lang="sv-SE" dirty="0" smtClean="0"/>
          </a:p>
          <a:p>
            <a:pPr>
              <a:spcBef>
                <a:spcPct val="0"/>
              </a:spcBef>
              <a:buFontTx/>
              <a:buNone/>
            </a:pPr>
            <a:r>
              <a:rPr lang="sv-SE" altLang="sv-SE" sz="1200" dirty="0" smtClean="0">
                <a:latin typeface="Arial" charset="0"/>
              </a:rPr>
              <a:t>Efter mötet upprättas samordnad individuell plan via fliken Planer</a:t>
            </a:r>
            <a:endParaRPr lang="sv-SE" altLang="sv-SE" sz="1200" dirty="0">
              <a:latin typeface="Arial" charset="0"/>
            </a:endParaRPr>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366071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Fastvårdkontakt</a:t>
            </a:r>
            <a:r>
              <a:rPr lang="sv-SE" baseline="0" dirty="0" smtClean="0"/>
              <a:t> ska påbörja SIP. Sedan skriver alla aktörer sin del. Blir separata anteckningar.</a:t>
            </a:r>
          </a:p>
          <a:p>
            <a:r>
              <a:rPr lang="sv-SE" baseline="0" dirty="0" smtClean="0"/>
              <a:t>När alla har skrivit sin del i planen godkänner alltid den fasta vårdkontakten planen och ansvarar för att patienten får den utskriven.</a:t>
            </a:r>
          </a:p>
          <a:p>
            <a:endParaRPr lang="sv-SE" dirty="0" smtClean="0"/>
          </a:p>
          <a:p>
            <a:r>
              <a:rPr lang="sv-SE" sz="1200" kern="1200" dirty="0" smtClean="0">
                <a:solidFill>
                  <a:schemeClr val="tx1"/>
                </a:solidFill>
                <a:effectLst/>
                <a:latin typeface="+mn-lt"/>
                <a:ea typeface="+mn-ea"/>
                <a:cs typeface="+mn-cs"/>
              </a:rPr>
              <a:t>Uppföljning av SIP bestäms under sittande möte, då beslutat även vem som ansvarar för att kalla till uppföljningen.  </a:t>
            </a:r>
          </a:p>
          <a:p>
            <a:r>
              <a:rPr lang="sv-SE" sz="1200" kern="1200" dirty="0" smtClean="0">
                <a:solidFill>
                  <a:schemeClr val="tx1"/>
                </a:solidFill>
                <a:effectLst/>
                <a:latin typeface="+mn-lt"/>
                <a:ea typeface="+mn-ea"/>
                <a:cs typeface="+mn-cs"/>
              </a:rPr>
              <a:t>Vid uppföljning väljer man i vyn Planer knappen Ny version och skriver anteckning på uppföljning av SIP.</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är sedan den fasta vårdkontakten som avslutar SIP.</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OBS!</a:t>
            </a:r>
            <a:r>
              <a:rPr lang="sv-SE" sz="1200" kern="1200" baseline="0" dirty="0" smtClean="0">
                <a:solidFill>
                  <a:schemeClr val="tx1"/>
                </a:solidFill>
                <a:effectLst/>
                <a:latin typeface="+mn-lt"/>
                <a:ea typeface="+mn-ea"/>
                <a:cs typeface="+mn-cs"/>
              </a:rPr>
              <a:t> Avslutande av SIP innebär inte att samordningsärendet avslutas, det görs separat via knappen </a:t>
            </a:r>
            <a:r>
              <a:rPr lang="sv-SE" sz="1200" i="1" kern="1200" baseline="0" dirty="0" smtClean="0">
                <a:solidFill>
                  <a:schemeClr val="tx1"/>
                </a:solidFill>
                <a:effectLst/>
                <a:latin typeface="+mn-lt"/>
                <a:ea typeface="+mn-ea"/>
                <a:cs typeface="+mn-cs"/>
              </a:rPr>
              <a:t>Avsluta samordningsärende  </a:t>
            </a:r>
            <a:r>
              <a:rPr lang="sv-SE" sz="1200" i="0" kern="1200" baseline="0" dirty="0" smtClean="0">
                <a:solidFill>
                  <a:schemeClr val="tx1"/>
                </a:solidFill>
                <a:effectLst/>
                <a:latin typeface="+mn-lt"/>
                <a:ea typeface="+mn-ea"/>
                <a:cs typeface="+mn-cs"/>
              </a:rPr>
              <a:t>när inget mer samordningsbehov  finns för patienten</a:t>
            </a:r>
            <a:r>
              <a:rPr lang="sv-SE" sz="1200" i="1" kern="1200" baseline="0" dirty="0" smtClean="0">
                <a:solidFill>
                  <a:schemeClr val="tx1"/>
                </a:solidFill>
                <a:effectLst/>
                <a:latin typeface="+mn-lt"/>
                <a:ea typeface="+mn-ea"/>
                <a:cs typeface="+mn-cs"/>
              </a:rPr>
              <a:t>.</a:t>
            </a:r>
            <a:endParaRPr lang="sv-SE" i="1"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21</a:t>
            </a:fld>
            <a:endParaRPr lang="sv-SE"/>
          </a:p>
        </p:txBody>
      </p:sp>
    </p:spTree>
    <p:extLst>
      <p:ext uri="{BB962C8B-B14F-4D97-AF65-F5344CB8AC3E}">
        <p14:creationId xmlns:p14="http://schemas.microsoft.com/office/powerpoint/2010/main" val="3096154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bilden visas SIP i kolumnen planer i ärendeöversikten. En bock i den runda ringen visar att SIP är godkänd.</a:t>
            </a:r>
          </a:p>
          <a:p>
            <a:r>
              <a:rPr lang="sv-SE" dirty="0" smtClean="0"/>
              <a:t>Visas</a:t>
            </a:r>
            <a:r>
              <a:rPr lang="sv-SE" baseline="0" dirty="0" smtClean="0"/>
              <a:t> även i </a:t>
            </a:r>
            <a:r>
              <a:rPr lang="sv-SE" baseline="0" dirty="0" err="1" smtClean="0"/>
              <a:t>tooltip</a:t>
            </a:r>
            <a:r>
              <a:rPr lang="sv-SE" baseline="0" dirty="0" smtClean="0"/>
              <a:t> om man står med muspekaren över symbolen SIP.</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4159982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alltid den fasta vårdkontakten som avslutar SIP.</a:t>
            </a:r>
          </a:p>
          <a:p>
            <a:r>
              <a:rPr lang="sv-SE" dirty="0" smtClean="0"/>
              <a:t>I</a:t>
            </a:r>
            <a:r>
              <a:rPr lang="sv-SE" baseline="0" dirty="0" smtClean="0"/>
              <a:t> Fliken planer väljer den fasta vårdkontakten att avsluta planen när alla aktörer skrivit sin del av SIP.</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1387364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När SIP är dokumenterad, godkänd och överlämnad till personen avslutas samordningsärendet i Link av den fasta vårdkontakten via knappen </a:t>
            </a:r>
            <a:r>
              <a:rPr lang="sv-SE" sz="1200" i="1" kern="1200" dirty="0" smtClean="0">
                <a:solidFill>
                  <a:schemeClr val="tx1"/>
                </a:solidFill>
                <a:effectLst/>
                <a:latin typeface="+mn-lt"/>
                <a:ea typeface="+mn-ea"/>
                <a:cs typeface="+mn-cs"/>
              </a:rPr>
              <a:t>Avsluta samordningsärende</a:t>
            </a:r>
            <a:r>
              <a:rPr lang="sv-SE"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Vid behov kan samordningsärendet återaktiveras för tex uppföljning av SIP.</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969821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två</a:t>
            </a:r>
            <a:r>
              <a:rPr lang="sv-SE" baseline="0" dirty="0" smtClean="0"/>
              <a:t> eller flera aktörer ska samverka runt patienten utanför slutenvårdtillfälle startas ett samverkansärende upp från någon av aktörerna. Kan tex vara mellan Kommun och Öppenvård  eller mellan två öppenvårdenheter. </a:t>
            </a:r>
          </a:p>
          <a:p>
            <a:endParaRPr lang="sv-SE" baseline="0" dirty="0" smtClean="0"/>
          </a:p>
        </p:txBody>
      </p:sp>
      <p:sp>
        <p:nvSpPr>
          <p:cNvPr id="4" name="Platshållare för bildnummer 3"/>
          <p:cNvSpPr>
            <a:spLocks noGrp="1"/>
          </p:cNvSpPr>
          <p:nvPr>
            <p:ph type="sldNum" sz="quarter" idx="10"/>
          </p:nvPr>
        </p:nvSpPr>
        <p:spPr/>
        <p:txBody>
          <a:bodyPr/>
          <a:lstStyle/>
          <a:p>
            <a:fld id="{B29B1FA7-9B20-E148-866A-4BB8AEA063A1}" type="slidenum">
              <a:rPr lang="sv-SE" smtClean="0"/>
              <a:t>25</a:t>
            </a:fld>
            <a:endParaRPr lang="sv-SE"/>
          </a:p>
        </p:txBody>
      </p:sp>
    </p:spTree>
    <p:extLst>
      <p:ext uri="{BB962C8B-B14F-4D97-AF65-F5344CB8AC3E}">
        <p14:creationId xmlns:p14="http://schemas.microsoft.com/office/powerpoint/2010/main" val="221949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När samordningsärendet är skapat kan de olika aktörerna kommunicera via Generella meddelanden.  Samordningsärendet kan avslutas när det inte längre är aktuellt. </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Kallelse till SIP och dokumentation av SIP kan göras i öppenvårdspåret vid behov.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26</a:t>
            </a:fld>
            <a:endParaRPr lang="sv-SE"/>
          </a:p>
        </p:txBody>
      </p:sp>
    </p:spTree>
    <p:extLst>
      <p:ext uri="{BB962C8B-B14F-4D97-AF65-F5344CB8AC3E}">
        <p14:creationId xmlns:p14="http://schemas.microsoft.com/office/powerpoint/2010/main" val="85739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778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1127125" indent="-433388">
              <a:defRPr>
                <a:solidFill>
                  <a:schemeClr val="tx1"/>
                </a:solidFill>
                <a:latin typeface="Arial" charset="0"/>
                <a:cs typeface="Arial" charset="0"/>
              </a:defRPr>
            </a:lvl2pPr>
            <a:lvl3pPr marL="1733550" indent="-346075">
              <a:defRPr>
                <a:solidFill>
                  <a:schemeClr val="tx1"/>
                </a:solidFill>
                <a:latin typeface="Arial" charset="0"/>
                <a:cs typeface="Arial" charset="0"/>
              </a:defRPr>
            </a:lvl3pPr>
            <a:lvl4pPr marL="2427288" indent="-346075">
              <a:defRPr>
                <a:solidFill>
                  <a:schemeClr val="tx1"/>
                </a:solidFill>
                <a:latin typeface="Arial" charset="0"/>
                <a:cs typeface="Arial" charset="0"/>
              </a:defRPr>
            </a:lvl4pPr>
            <a:lvl5pPr marL="3121025" indent="-346075">
              <a:defRPr>
                <a:solidFill>
                  <a:schemeClr val="tx1"/>
                </a:solidFill>
                <a:latin typeface="Arial" charset="0"/>
                <a:cs typeface="Arial" charset="0"/>
              </a:defRPr>
            </a:lvl5pPr>
            <a:lvl6pPr marL="3578225" indent="-346075" defTabSz="457200" eaLnBrk="0" fontAlgn="base" hangingPunct="0">
              <a:spcBef>
                <a:spcPct val="0"/>
              </a:spcBef>
              <a:spcAft>
                <a:spcPct val="0"/>
              </a:spcAft>
              <a:defRPr>
                <a:solidFill>
                  <a:schemeClr val="tx1"/>
                </a:solidFill>
                <a:latin typeface="Arial" charset="0"/>
                <a:cs typeface="Arial" charset="0"/>
              </a:defRPr>
            </a:lvl6pPr>
            <a:lvl7pPr marL="4035425" indent="-346075" defTabSz="457200" eaLnBrk="0" fontAlgn="base" hangingPunct="0">
              <a:spcBef>
                <a:spcPct val="0"/>
              </a:spcBef>
              <a:spcAft>
                <a:spcPct val="0"/>
              </a:spcAft>
              <a:defRPr>
                <a:solidFill>
                  <a:schemeClr val="tx1"/>
                </a:solidFill>
                <a:latin typeface="Arial" charset="0"/>
                <a:cs typeface="Arial" charset="0"/>
              </a:defRPr>
            </a:lvl7pPr>
            <a:lvl8pPr marL="4492625" indent="-346075" defTabSz="457200" eaLnBrk="0" fontAlgn="base" hangingPunct="0">
              <a:spcBef>
                <a:spcPct val="0"/>
              </a:spcBef>
              <a:spcAft>
                <a:spcPct val="0"/>
              </a:spcAft>
              <a:defRPr>
                <a:solidFill>
                  <a:schemeClr val="tx1"/>
                </a:solidFill>
                <a:latin typeface="Arial" charset="0"/>
                <a:cs typeface="Arial" charset="0"/>
              </a:defRPr>
            </a:lvl8pPr>
            <a:lvl9pPr marL="4949825" indent="-346075" defTabSz="457200" eaLnBrk="0" fontAlgn="base" hangingPunct="0">
              <a:spcBef>
                <a:spcPct val="0"/>
              </a:spcBef>
              <a:spcAft>
                <a:spcPct val="0"/>
              </a:spcAft>
              <a:defRPr>
                <a:solidFill>
                  <a:schemeClr val="tx1"/>
                </a:solidFill>
                <a:latin typeface="Arial" charset="0"/>
                <a:cs typeface="Arial" charset="0"/>
              </a:defRPr>
            </a:lvl9pPr>
          </a:lstStyle>
          <a:p>
            <a:fld id="{428A6CDD-6969-4AFE-AE71-45D9204DA43A}" type="slidenum">
              <a:rPr lang="sv-SE" altLang="sv-SE">
                <a:latin typeface="Calibri" pitchFamily="34" charset="0"/>
              </a:rPr>
              <a:pPr/>
              <a:t>27</a:t>
            </a:fld>
            <a:endParaRPr lang="sv-SE" altLang="sv-SE">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mtClean="0"/>
              <a:t>Formellt språk används</a:t>
            </a:r>
            <a:endParaRPr lang="sv-SE" altLang="sv-SE" sz="2100" smtClean="0">
              <a:latin typeface="Arial" charset="0"/>
            </a:endParaRPr>
          </a:p>
          <a:p>
            <a:pPr eaLnBrk="1" hangingPunct="1">
              <a:spcBef>
                <a:spcPct val="0"/>
              </a:spcBef>
            </a:pPr>
            <a:endParaRPr lang="sv-SE" altLang="sv-SE" smtClean="0"/>
          </a:p>
        </p:txBody>
      </p:sp>
      <p:sp>
        <p:nvSpPr>
          <p:cNvPr id="8090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1127125" indent="-433388">
              <a:spcBef>
                <a:spcPct val="30000"/>
              </a:spcBef>
              <a:defRPr sz="1200">
                <a:solidFill>
                  <a:schemeClr val="tx1"/>
                </a:solidFill>
                <a:latin typeface="Calibri" pitchFamily="34" charset="0"/>
              </a:defRPr>
            </a:lvl2pPr>
            <a:lvl3pPr marL="1733550" indent="-346075">
              <a:spcBef>
                <a:spcPct val="30000"/>
              </a:spcBef>
              <a:defRPr sz="1200">
                <a:solidFill>
                  <a:schemeClr val="tx1"/>
                </a:solidFill>
                <a:latin typeface="Calibri" pitchFamily="34" charset="0"/>
              </a:defRPr>
            </a:lvl3pPr>
            <a:lvl4pPr marL="2427288" indent="-346075">
              <a:spcBef>
                <a:spcPct val="30000"/>
              </a:spcBef>
              <a:defRPr sz="1200">
                <a:solidFill>
                  <a:schemeClr val="tx1"/>
                </a:solidFill>
                <a:latin typeface="Calibri" pitchFamily="34" charset="0"/>
              </a:defRPr>
            </a:lvl4pPr>
            <a:lvl5pPr marL="3121025" indent="-346075">
              <a:spcBef>
                <a:spcPct val="30000"/>
              </a:spcBef>
              <a:defRPr sz="1200">
                <a:solidFill>
                  <a:schemeClr val="tx1"/>
                </a:solidFill>
                <a:latin typeface="Calibri" pitchFamily="34" charset="0"/>
              </a:defRPr>
            </a:lvl5pPr>
            <a:lvl6pPr marL="3578225" indent="-346075" defTabSz="457200" eaLnBrk="0" fontAlgn="base" hangingPunct="0">
              <a:spcBef>
                <a:spcPct val="30000"/>
              </a:spcBef>
              <a:spcAft>
                <a:spcPct val="0"/>
              </a:spcAft>
              <a:defRPr sz="1200">
                <a:solidFill>
                  <a:schemeClr val="tx1"/>
                </a:solidFill>
                <a:latin typeface="Calibri" pitchFamily="34" charset="0"/>
              </a:defRPr>
            </a:lvl6pPr>
            <a:lvl7pPr marL="4035425" indent="-346075" defTabSz="457200" eaLnBrk="0" fontAlgn="base" hangingPunct="0">
              <a:spcBef>
                <a:spcPct val="30000"/>
              </a:spcBef>
              <a:spcAft>
                <a:spcPct val="0"/>
              </a:spcAft>
              <a:defRPr sz="1200">
                <a:solidFill>
                  <a:schemeClr val="tx1"/>
                </a:solidFill>
                <a:latin typeface="Calibri" pitchFamily="34" charset="0"/>
              </a:defRPr>
            </a:lvl7pPr>
            <a:lvl8pPr marL="4492625" indent="-346075" defTabSz="457200" eaLnBrk="0" fontAlgn="base" hangingPunct="0">
              <a:spcBef>
                <a:spcPct val="30000"/>
              </a:spcBef>
              <a:spcAft>
                <a:spcPct val="0"/>
              </a:spcAft>
              <a:defRPr sz="1200">
                <a:solidFill>
                  <a:schemeClr val="tx1"/>
                </a:solidFill>
                <a:latin typeface="Calibri" pitchFamily="34" charset="0"/>
              </a:defRPr>
            </a:lvl8pPr>
            <a:lvl9pPr marL="4949825" indent="-346075"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4F72FEA9-0AC3-4B7A-972B-A41117A98CFA}" type="slidenum">
              <a:rPr lang="sv-SE" altLang="sv-SE" sz="1800"/>
              <a:pPr>
                <a:spcBef>
                  <a:spcPct val="0"/>
                </a:spcBef>
              </a:pPr>
              <a:t>29</a:t>
            </a:fld>
            <a:endParaRPr lang="sv-SE" altLang="sv-SE" sz="1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829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2A884AD-9CAE-40D1-93C2-AE6202E342F4}" type="slidenum">
              <a:rPr lang="sv-SE" altLang="sv-SE">
                <a:latin typeface="Calibri" pitchFamily="34" charset="0"/>
              </a:rPr>
              <a:pPr/>
              <a:t>30</a:t>
            </a:fld>
            <a:endParaRPr lang="sv-SE" altLang="sv-SE">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sz="1200" b="1" dirty="0" smtClean="0"/>
              <a:t>I samband med införandet av Cosmic Link införs även nya flikar ”Fast vårdkontakt” och ”Enhetskopplingar” i patientkortet</a:t>
            </a:r>
          </a:p>
          <a:p>
            <a:endParaRPr lang="sv-SE" altLang="sv-SE" sz="1200" b="1" dirty="0" smtClean="0"/>
          </a:p>
          <a:p>
            <a:r>
              <a:rPr lang="sv-SE" altLang="sv-SE" sz="1200" b="1" dirty="0" smtClean="0"/>
              <a:t>Fliken Fast vårdkontakt</a:t>
            </a:r>
          </a:p>
          <a:p>
            <a:r>
              <a:rPr lang="sv-SE" altLang="sv-SE" sz="1200" dirty="0" smtClean="0"/>
              <a:t>När patienten har utsedd fast vårdkontakt ska detta registreras under fliken </a:t>
            </a:r>
            <a:r>
              <a:rPr lang="sv-SE" altLang="sv-SE" sz="1200" b="1" dirty="0" smtClean="0"/>
              <a:t>Fast vårdkontakt </a:t>
            </a:r>
            <a:r>
              <a:rPr lang="sv-SE" altLang="sv-SE" sz="1200" dirty="0" smtClean="0"/>
              <a:t>i patientkortet. När en fast vårdkontakt finns registrerad i patientkortet kommer den automatiskt</a:t>
            </a:r>
            <a:r>
              <a:rPr lang="sv-SE" altLang="sv-SE" sz="1200" baseline="0" dirty="0" smtClean="0"/>
              <a:t> </a:t>
            </a:r>
            <a:r>
              <a:rPr lang="sv-SE" altLang="sv-SE" sz="1200" dirty="0" smtClean="0"/>
              <a:t>föreslås som mottagare när ett samordningsärende skapas. För att kunna lägga till en fast vårdkontakt i ett samordningsärende i Link måste registrering av fast vårdkontakt vara gjord i Patientkortet. </a:t>
            </a:r>
          </a:p>
          <a:p>
            <a:endParaRPr lang="sv-SE" altLang="sv-SE" sz="1200" dirty="0" smtClean="0"/>
          </a:p>
          <a:p>
            <a:endParaRPr lang="sv-SE" altLang="sv-SE" sz="1200" dirty="0" smtClean="0"/>
          </a:p>
          <a:p>
            <a:r>
              <a:rPr lang="sv-SE" altLang="sv-SE" sz="1200" b="1" dirty="0" smtClean="0"/>
              <a:t>Enhetskopplingar</a:t>
            </a:r>
            <a:endParaRPr lang="sv-SE" altLang="sv-SE" sz="1200" b="1" dirty="0" smtClean="0">
              <a:solidFill>
                <a:srgbClr val="FF0000"/>
              </a:solidFill>
            </a:endParaRPr>
          </a:p>
          <a:p>
            <a:r>
              <a:rPr lang="sv-SE" altLang="sv-SE" sz="1200" dirty="0" smtClean="0"/>
              <a:t>Används av kommunen för att hantera en patients olika kopplingar till kommunenheter, t.ex. hemsjukvård, biståndsenhet m.fl. </a:t>
            </a:r>
          </a:p>
        </p:txBody>
      </p:sp>
      <p:sp>
        <p:nvSpPr>
          <p:cNvPr id="2150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4948E35E-8F5F-46C4-9544-0F1557375AB9}" type="slidenum">
              <a:rPr lang="sv-SE" altLang="sv-SE">
                <a:latin typeface="Calibri" pitchFamily="34" charset="0"/>
              </a:rPr>
              <a:pPr/>
              <a:t>3</a:t>
            </a:fld>
            <a:endParaRPr lang="sv-SE" altLang="sv-SE">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Informationen i Link hanteras i två fönster. </a:t>
            </a:r>
          </a:p>
          <a:p>
            <a:endParaRPr lang="sv-SE" altLang="sv-SE" dirty="0" smtClean="0"/>
          </a:p>
          <a:p>
            <a:r>
              <a:rPr lang="sv-SE" altLang="sv-SE" dirty="0" smtClean="0"/>
              <a:t>Fönstret </a:t>
            </a:r>
            <a:r>
              <a:rPr lang="sv-SE" altLang="sv-SE" b="1" dirty="0" smtClean="0"/>
              <a:t>Ärendeöversikt </a:t>
            </a:r>
            <a:r>
              <a:rPr lang="sv-SE" altLang="sv-SE" dirty="0" smtClean="0"/>
              <a:t>presenterar pågående och avslutande samordningsärenden samt ger åtkomst till </a:t>
            </a:r>
          </a:p>
          <a:p>
            <a:r>
              <a:rPr lang="sv-SE" altLang="sv-SE" b="1" dirty="0" smtClean="0"/>
              <a:t>Patientens ärendefönster  </a:t>
            </a:r>
            <a:r>
              <a:rPr lang="sv-SE" altLang="sv-SE" dirty="0" smtClean="0"/>
              <a:t>som innehåller patientspecifika detaljer. </a:t>
            </a:r>
          </a:p>
          <a:p>
            <a:endParaRPr lang="sv-SE" altLang="sv-SE" dirty="0" smtClean="0"/>
          </a:p>
          <a:p>
            <a:r>
              <a:rPr lang="sv-SE" altLang="sv-SE" dirty="0" smtClean="0"/>
              <a:t>Alla aktörer i Link utgår från dessa fönster när olika vårdinsatser för patienten planeras.  </a:t>
            </a:r>
          </a:p>
          <a:p>
            <a:endParaRPr lang="sv-SE" altLang="sv-SE" dirty="0" smtClean="0"/>
          </a:p>
          <a:p>
            <a:r>
              <a:rPr lang="sv-SE" altLang="sv-SE" dirty="0" smtClean="0"/>
              <a:t>I patientlisten visas en ikon med två händer som symbol för att patienten har ett pågående samordningsärende.  Genom att klicka på händerna kan man öppna upp patientens ärendefönster</a:t>
            </a:r>
            <a:r>
              <a:rPr lang="sv-SE" altLang="sv-SE" baseline="0" dirty="0" smtClean="0"/>
              <a:t> i Link.</a:t>
            </a:r>
            <a:endParaRPr lang="sv-SE" altLang="sv-SE" dirty="0" smtClean="0"/>
          </a:p>
        </p:txBody>
      </p:sp>
      <p:sp>
        <p:nvSpPr>
          <p:cNvPr id="2355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F8160ED1-FB02-4AA3-89E1-22926C9B6E4E}" type="slidenum">
              <a:rPr lang="sv-SE" altLang="sv-SE">
                <a:latin typeface="Calibri" pitchFamily="34" charset="0"/>
              </a:rPr>
              <a:pPr/>
              <a:t>4</a:t>
            </a:fld>
            <a:endParaRPr lang="sv-SE" altLang="sv-SE">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smtClean="0"/>
              <a:t>Ärendeöversikten ger en överblick över enhetens alla ärenden. </a:t>
            </a:r>
          </a:p>
          <a:p>
            <a:pPr eaLnBrk="1" hangingPunct="1">
              <a:spcBef>
                <a:spcPct val="0"/>
              </a:spcBef>
            </a:pPr>
            <a:r>
              <a:rPr lang="sv-SE" altLang="sv-SE" smtClean="0"/>
              <a:t>Det finns två flikar,  Pågående ärende samt Avslutade ärenden. Det finns olika grupperings- samt sorteringsmöjligheter i flikarna.</a:t>
            </a:r>
          </a:p>
          <a:p>
            <a:pPr eaLnBrk="1" hangingPunct="1">
              <a:spcBef>
                <a:spcPct val="0"/>
              </a:spcBef>
            </a:pPr>
            <a:endParaRPr lang="sv-SE" altLang="sv-SE" smtClean="0"/>
          </a:p>
          <a:p>
            <a:pPr eaLnBrk="1" hangingPunct="1">
              <a:spcBef>
                <a:spcPct val="0"/>
              </a:spcBef>
            </a:pPr>
            <a:r>
              <a:rPr lang="sv-SE" altLang="sv-SE" smtClean="0"/>
              <a:t>Kolumnernas innehåll: </a:t>
            </a:r>
          </a:p>
          <a:p>
            <a:pPr eaLnBrk="1" hangingPunct="1">
              <a:spcBef>
                <a:spcPct val="0"/>
              </a:spcBef>
            </a:pPr>
            <a:r>
              <a:rPr lang="sv-SE" altLang="sv-SE" smtClean="0"/>
              <a:t>Kolumnen längst till vänster visas en orange markering om något </a:t>
            </a:r>
            <a:r>
              <a:rPr lang="sv-SE" altLang="sv-SE" b="1" smtClean="0"/>
              <a:t>samtycke</a:t>
            </a:r>
            <a:r>
              <a:rPr lang="sv-SE" altLang="sv-SE" smtClean="0"/>
              <a:t> saknas.</a:t>
            </a:r>
          </a:p>
          <a:p>
            <a:pPr eaLnBrk="1" hangingPunct="1">
              <a:spcBef>
                <a:spcPct val="0"/>
              </a:spcBef>
            </a:pPr>
            <a:r>
              <a:rPr lang="sv-SE" altLang="sv-SE" smtClean="0"/>
              <a:t>Kolumner med patientinformation: </a:t>
            </a:r>
            <a:r>
              <a:rPr lang="sv-SE" altLang="sv-SE" b="1" smtClean="0"/>
              <a:t>personnummer och namn.</a:t>
            </a:r>
          </a:p>
          <a:p>
            <a:pPr eaLnBrk="1" hangingPunct="1">
              <a:spcBef>
                <a:spcPct val="0"/>
              </a:spcBef>
            </a:pPr>
            <a:r>
              <a:rPr lang="sv-SE" altLang="sv-SE" smtClean="0"/>
              <a:t>Kolumnen </a:t>
            </a:r>
            <a:r>
              <a:rPr lang="sv-SE" altLang="sv-SE" b="1" smtClean="0"/>
              <a:t>Senaste meddelande </a:t>
            </a:r>
            <a:r>
              <a:rPr lang="sv-SE" altLang="sv-SE" smtClean="0"/>
              <a:t>visar senaste meddelandet för varje ärende och vilket datum det skrevs. . Fet stil visas om meddelandet inte är öppnat på min enhet.  </a:t>
            </a:r>
          </a:p>
          <a:p>
            <a:pPr eaLnBrk="1" hangingPunct="1">
              <a:spcBef>
                <a:spcPct val="0"/>
              </a:spcBef>
            </a:pPr>
            <a:r>
              <a:rPr lang="sv-SE" altLang="sv-SE" smtClean="0"/>
              <a:t>Kolumnen </a:t>
            </a:r>
            <a:r>
              <a:rPr lang="sv-SE" altLang="sv-SE" b="1" smtClean="0"/>
              <a:t>Läst</a:t>
            </a:r>
            <a:r>
              <a:rPr lang="sv-SE" altLang="sv-SE" smtClean="0"/>
              <a:t> – visar med en blå bock om någon har läst det aktuella meddelandet. Genom att ställa muspekaren på den blå bocken ser man även namn på samtliga enheter  om läst meddelandet. </a:t>
            </a:r>
          </a:p>
          <a:p>
            <a:pPr eaLnBrk="1" hangingPunct="1">
              <a:spcBef>
                <a:spcPct val="0"/>
              </a:spcBef>
            </a:pPr>
            <a:r>
              <a:rPr lang="sv-SE" altLang="sv-SE" smtClean="0"/>
              <a:t>Kolumnen </a:t>
            </a:r>
            <a:r>
              <a:rPr lang="sv-SE" altLang="sv-SE" b="1" smtClean="0"/>
              <a:t>Utskrivning</a:t>
            </a:r>
            <a:r>
              <a:rPr lang="sv-SE" altLang="sv-SE" smtClean="0"/>
              <a:t> –visar planerat datum för utskrivning.</a:t>
            </a:r>
          </a:p>
          <a:p>
            <a:pPr eaLnBrk="1" hangingPunct="1">
              <a:spcBef>
                <a:spcPct val="0"/>
              </a:spcBef>
            </a:pPr>
            <a:r>
              <a:rPr lang="sv-SE" altLang="sv-SE" smtClean="0"/>
              <a:t>Kolumnerna </a:t>
            </a:r>
            <a:r>
              <a:rPr lang="sv-SE" altLang="sv-SE" b="1" smtClean="0"/>
              <a:t>Slutenvårdskontakter, Kommunennheter </a:t>
            </a:r>
            <a:r>
              <a:rPr lang="sv-SE" altLang="sv-SE" smtClean="0"/>
              <a:t>och </a:t>
            </a:r>
            <a:r>
              <a:rPr lang="sv-SE" altLang="sv-SE" b="1" smtClean="0"/>
              <a:t>Öppenvårdskontakter</a:t>
            </a:r>
            <a:r>
              <a:rPr lang="sv-SE" altLang="sv-SE" smtClean="0"/>
              <a:t> visar enheter som är involverade i ärendet. </a:t>
            </a:r>
          </a:p>
          <a:p>
            <a:pPr eaLnBrk="1" hangingPunct="1">
              <a:spcBef>
                <a:spcPct val="0"/>
              </a:spcBef>
            </a:pPr>
            <a:r>
              <a:rPr lang="sv-SE" altLang="sv-SE" smtClean="0"/>
              <a:t>Kolumnerna </a:t>
            </a:r>
            <a:r>
              <a:rPr lang="sv-SE" altLang="sv-SE" b="1" smtClean="0"/>
              <a:t>I, K och U </a:t>
            </a:r>
            <a:r>
              <a:rPr lang="sv-SE" altLang="sv-SE" smtClean="0"/>
              <a:t>visar status för Inskrivningsmeddelande (I), Kallelse till vårdplanering (K) samt Meddelande om utskrivningsklar (U) </a:t>
            </a:r>
          </a:p>
          <a:p>
            <a:pPr eaLnBrk="1" hangingPunct="1">
              <a:spcBef>
                <a:spcPct val="0"/>
              </a:spcBef>
            </a:pPr>
            <a:r>
              <a:rPr lang="sv-SE" altLang="sv-SE" smtClean="0"/>
              <a:t>Kolumnen </a:t>
            </a:r>
            <a:r>
              <a:rPr lang="sv-SE" altLang="sv-SE" b="1" smtClean="0"/>
              <a:t>Plan </a:t>
            </a:r>
            <a:r>
              <a:rPr lang="sv-SE" altLang="sv-SE" smtClean="0"/>
              <a:t>visar status för Utskrivningsplan och SIP. </a:t>
            </a:r>
          </a:p>
          <a:p>
            <a:pPr eaLnBrk="1" hangingPunct="1">
              <a:spcBef>
                <a:spcPct val="0"/>
              </a:spcBef>
            </a:pPr>
            <a:endParaRPr lang="sv-SE" altLang="sv-SE" smtClean="0"/>
          </a:p>
          <a:p>
            <a:endParaRPr lang="sv-SE" altLang="sv-SE" smtClean="0"/>
          </a:p>
          <a:p>
            <a:r>
              <a:rPr lang="sv-SE" altLang="sv-SE" smtClean="0"/>
              <a:t>I Patientlisten visas symbolen med händer som gör en handskakning om det finns ett påbörjat samordningsärende för patienten.</a:t>
            </a:r>
          </a:p>
          <a:p>
            <a:endParaRPr lang="sv-SE" altLang="sv-SE" smtClean="0"/>
          </a:p>
          <a:p>
            <a:endParaRPr lang="sv-SE" altLang="sv-SE" smtClean="0"/>
          </a:p>
        </p:txBody>
      </p:sp>
      <p:sp>
        <p:nvSpPr>
          <p:cNvPr id="2560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EC2C21-1ACB-48A8-BD00-C3B2FE8C715B}" type="slidenum">
              <a:rPr lang="sv-SE" altLang="sv-SE" smtClean="0">
                <a:latin typeface="Calibri" panose="020F0502020204030204" pitchFamily="34" charset="0"/>
              </a:rPr>
              <a:pPr/>
              <a:t>5</a:t>
            </a:fld>
            <a:endParaRPr lang="sv-SE" altLang="sv-SE" smtClean="0">
              <a:latin typeface="Calibri" panose="020F0502020204030204" pitchFamily="34" charset="0"/>
            </a:endParaRPr>
          </a:p>
        </p:txBody>
      </p:sp>
    </p:spTree>
    <p:extLst>
      <p:ext uri="{BB962C8B-B14F-4D97-AF65-F5344CB8AC3E}">
        <p14:creationId xmlns:p14="http://schemas.microsoft.com/office/powerpoint/2010/main" val="429148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marL="90488">
              <a:defRPr/>
            </a:pPr>
            <a:r>
              <a:rPr lang="sv-SE" dirty="0" smtClean="0"/>
              <a:t>Det är en rad per patient i ärendeöversikten. Markerar man en rad och högerklickar i ärendeöversikten- Finns olika val:</a:t>
            </a:r>
            <a:r>
              <a:rPr lang="sv-SE" baseline="0" dirty="0" smtClean="0"/>
              <a:t> </a:t>
            </a:r>
            <a:r>
              <a:rPr lang="sv-SE" dirty="0" smtClean="0"/>
              <a:t> </a:t>
            </a:r>
          </a:p>
          <a:p>
            <a:pPr marL="90488">
              <a:defRPr/>
            </a:pPr>
            <a:endParaRPr lang="sv-SE" dirty="0" smtClean="0"/>
          </a:p>
          <a:p>
            <a:pPr marL="90488">
              <a:defRPr/>
            </a:pPr>
            <a:r>
              <a:rPr lang="sv-SE" dirty="0" smtClean="0"/>
              <a:t>Man kan </a:t>
            </a:r>
            <a:r>
              <a:rPr lang="sv-SE" b="1" dirty="0" smtClean="0"/>
              <a:t>Öppna ärendet</a:t>
            </a:r>
            <a:r>
              <a:rPr lang="sv-SE" dirty="0" smtClean="0"/>
              <a:t>. (se mer information i nästa bild) </a:t>
            </a:r>
          </a:p>
          <a:p>
            <a:pPr marL="90488">
              <a:defRPr/>
            </a:pPr>
            <a:r>
              <a:rPr lang="sv-SE" dirty="0" smtClean="0"/>
              <a:t>Valet </a:t>
            </a:r>
            <a:r>
              <a:rPr lang="sv-SE" b="1" dirty="0" smtClean="0"/>
              <a:t>Visa mer </a:t>
            </a:r>
            <a:r>
              <a:rPr lang="sv-SE" dirty="0" smtClean="0"/>
              <a:t>ger snabb information om vilka meddelanden som skickats i ärendet. </a:t>
            </a:r>
          </a:p>
          <a:p>
            <a:pPr marL="90488">
              <a:defRPr/>
            </a:pPr>
            <a:r>
              <a:rPr lang="sv-SE" b="1" dirty="0" smtClean="0"/>
              <a:t>Avsluta samordningsärendet  </a:t>
            </a:r>
            <a:r>
              <a:rPr lang="sv-SE" dirty="0" smtClean="0"/>
              <a:t>är aktuellt för öppenvård och kommun.  För slutenvården försvinner ärendet från ärendeöversikten i samma stund som patienten skrivs ut från i Cosmic. Slutenvården är då inte längre en part i patientens samordningsärende.</a:t>
            </a:r>
          </a:p>
          <a:p>
            <a:pPr marL="90488">
              <a:defRPr/>
            </a:pPr>
            <a:r>
              <a:rPr lang="sv-SE" b="1" dirty="0" smtClean="0"/>
              <a:t>Makulera ärendet </a:t>
            </a:r>
            <a:r>
              <a:rPr lang="sv-SE" dirty="0" smtClean="0"/>
              <a:t>– om ett ärende har startats felaktigt tex registrerats på fel patient kan man makulera detta. </a:t>
            </a:r>
          </a:p>
          <a:p>
            <a:pPr marL="90488">
              <a:defRPr/>
            </a:pPr>
            <a:endParaRPr lang="sv-SE" dirty="0" smtClean="0"/>
          </a:p>
          <a:p>
            <a:pPr marL="90488">
              <a:defRPr/>
            </a:pPr>
            <a:endParaRPr lang="sv-SE" dirty="0" smtClean="0"/>
          </a:p>
          <a:p>
            <a:pPr>
              <a:defRPr/>
            </a:pPr>
            <a:endParaRPr lang="sv-SE" dirty="0"/>
          </a:p>
        </p:txBody>
      </p:sp>
      <p:sp>
        <p:nvSpPr>
          <p:cNvPr id="2765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2D99E4A0-207D-42EA-84E4-4DB0D636FC9A}" type="slidenum">
              <a:rPr lang="sv-SE" altLang="sv-SE">
                <a:latin typeface="Calibri" pitchFamily="34" charset="0"/>
              </a:rPr>
              <a:pPr/>
              <a:t>6</a:t>
            </a:fld>
            <a:endParaRPr lang="sv-SE" altLang="sv-SE">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Patientens ärende kan öppnas från patientlisten eller från ärendeöversikten.</a:t>
            </a:r>
          </a:p>
          <a:p>
            <a:endParaRPr lang="sv-SE" altLang="sv-SE" dirty="0" smtClean="0"/>
          </a:p>
          <a:p>
            <a:r>
              <a:rPr lang="sv-SE" altLang="sv-SE" dirty="0" smtClean="0"/>
              <a:t>Från patientlisten genom att klicka på ikonen med händerna i patientlisten.</a:t>
            </a:r>
          </a:p>
          <a:p>
            <a:r>
              <a:rPr lang="sv-SE" altLang="sv-SE" dirty="0" smtClean="0"/>
              <a:t> </a:t>
            </a:r>
          </a:p>
          <a:p>
            <a:r>
              <a:rPr lang="sv-SE" altLang="sv-SE" dirty="0" smtClean="0"/>
              <a:t>Från ärendeöversikten genom att:  </a:t>
            </a:r>
            <a:r>
              <a:rPr lang="sv-SE" altLang="sv-SE" b="1" dirty="0" smtClean="0"/>
              <a:t>Dubbelklicka </a:t>
            </a:r>
            <a:r>
              <a:rPr lang="sv-SE" altLang="sv-SE" dirty="0" smtClean="0"/>
              <a:t>på patientens rad i ärendeöversikten </a:t>
            </a:r>
            <a:r>
              <a:rPr lang="sv-SE" altLang="sv-SE" i="1" dirty="0" smtClean="0"/>
              <a:t>eller</a:t>
            </a:r>
            <a:r>
              <a:rPr lang="sv-SE" altLang="sv-SE" dirty="0" smtClean="0"/>
              <a:t>  </a:t>
            </a:r>
            <a:r>
              <a:rPr lang="sv-SE" altLang="sv-SE" b="1" dirty="0" smtClean="0"/>
              <a:t>Högerklicka </a:t>
            </a:r>
            <a:r>
              <a:rPr lang="sv-SE" altLang="sv-SE" dirty="0" smtClean="0"/>
              <a:t>och välja  </a:t>
            </a:r>
            <a:r>
              <a:rPr lang="sv-SE" altLang="sv-SE" b="1" dirty="0" smtClean="0"/>
              <a:t>Öppna ärende </a:t>
            </a:r>
            <a:r>
              <a:rPr lang="sv-SE" altLang="sv-SE" i="1" dirty="0" smtClean="0"/>
              <a:t>eller  </a:t>
            </a:r>
            <a:r>
              <a:rPr lang="sv-SE" altLang="sv-SE" dirty="0" smtClean="0"/>
              <a:t>Genom knappen </a:t>
            </a:r>
            <a:r>
              <a:rPr lang="sv-SE" altLang="sv-SE" b="1" dirty="0" smtClean="0"/>
              <a:t>Öppna</a:t>
            </a:r>
            <a:r>
              <a:rPr lang="sv-SE" altLang="sv-SE" dirty="0" smtClean="0"/>
              <a:t> </a:t>
            </a:r>
            <a:r>
              <a:rPr lang="sv-SE" altLang="sv-SE" b="1" dirty="0" smtClean="0"/>
              <a:t>ärende </a:t>
            </a:r>
            <a:r>
              <a:rPr lang="sv-SE" altLang="sv-SE" dirty="0" smtClean="0"/>
              <a:t>längst ner till höger i fönstret</a:t>
            </a:r>
          </a:p>
        </p:txBody>
      </p:sp>
      <p:sp>
        <p:nvSpPr>
          <p:cNvPr id="2970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428AEB3-EDBB-428D-8D44-8147E07BE2E4}" type="slidenum">
              <a:rPr lang="sv-SE" altLang="sv-SE">
                <a:latin typeface="Calibri" pitchFamily="34" charset="0"/>
              </a:rPr>
              <a:pPr/>
              <a:t>7</a:t>
            </a:fld>
            <a:endParaRPr lang="sv-SE" altLang="sv-SE">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smtClean="0"/>
              <a:t>Patientens ärendefönster visar specifika uppgifter för patientens samordningsärende. </a:t>
            </a:r>
          </a:p>
          <a:p>
            <a:endParaRPr lang="sv-SE" altLang="sv-SE" dirty="0" smtClean="0"/>
          </a:p>
          <a:p>
            <a:r>
              <a:rPr lang="sv-SE" altLang="sv-SE" dirty="0" smtClean="0"/>
              <a:t>Här kan man navigera med hjälp av flikarna för att hantera meddelanden, ta del av patientinformation, aktörer, planer och kommunen kan här</a:t>
            </a:r>
            <a:r>
              <a:rPr lang="sv-SE" altLang="sv-SE" baseline="0" dirty="0" smtClean="0"/>
              <a:t> se </a:t>
            </a:r>
            <a:r>
              <a:rPr lang="sv-SE" altLang="sv-SE" dirty="0" smtClean="0"/>
              <a:t>journalanteckningar och läkemedelslista om samtycke finns. Läkemedelslistan </a:t>
            </a:r>
            <a:r>
              <a:rPr lang="sv-SE" altLang="sv-SE" baseline="0" dirty="0" smtClean="0"/>
              <a:t>visas inte då patienten är inskriven i slutenvård. </a:t>
            </a:r>
            <a:endParaRPr lang="sv-SE" altLang="sv-SE" dirty="0" smtClean="0"/>
          </a:p>
          <a:p>
            <a:endParaRPr lang="sv-SE" altLang="sv-SE" b="1" dirty="0" smtClean="0"/>
          </a:p>
          <a:p>
            <a:r>
              <a:rPr lang="sv-SE" altLang="sv-SE" b="1" dirty="0" smtClean="0"/>
              <a:t>Vänster kolumn: </a:t>
            </a:r>
            <a:r>
              <a:rPr lang="sv-SE" altLang="sv-SE" dirty="0" smtClean="0"/>
              <a:t>Visar lista med meddelanden som skickats och mottagits: Alla meddelanden visas med datum- och tidsstämpel. Oöppnade meddelanden indikeras i fetstil. Lästa meddelanden visas med en blå bock . </a:t>
            </a:r>
          </a:p>
          <a:p>
            <a:endParaRPr lang="sv-SE" altLang="sv-SE" dirty="0" smtClean="0"/>
          </a:p>
          <a:p>
            <a:r>
              <a:rPr lang="sv-SE" altLang="sv-SE" b="1" dirty="0" smtClean="0"/>
              <a:t>Mitten kolumn: </a:t>
            </a:r>
            <a:r>
              <a:rPr lang="sv-SE" altLang="sv-SE" dirty="0" smtClean="0"/>
              <a:t>Genom att klicka på ett meddelande öppnas det upp och kan hanteras. När  meddelandet öppnats upp visas uppgift om avsändare och mottagare. Meddelandet kan besvaras, återkallas eller skrivas ut.  Inskrivningsmeddelande har även valet avvisas. Nya meddelanden skickas via knappen </a:t>
            </a:r>
            <a:r>
              <a:rPr lang="sv-SE" altLang="sv-SE" b="1" dirty="0" smtClean="0"/>
              <a:t>Nytt meddelande</a:t>
            </a:r>
            <a:r>
              <a:rPr lang="sv-SE" altLang="sv-SE" dirty="0" smtClean="0"/>
              <a:t>. </a:t>
            </a:r>
          </a:p>
          <a:p>
            <a:endParaRPr lang="sv-SE" altLang="sv-SE" dirty="0" smtClean="0"/>
          </a:p>
          <a:p>
            <a:r>
              <a:rPr lang="sv-SE" altLang="sv-SE" b="1" dirty="0" smtClean="0"/>
              <a:t>Höger kolumn: </a:t>
            </a:r>
            <a:r>
              <a:rPr lang="sv-SE" altLang="sv-SE" dirty="0" smtClean="0"/>
              <a:t>Visar patientinformation och aktörer: </a:t>
            </a:r>
          </a:p>
          <a:p>
            <a:endParaRPr lang="sv-SE" altLang="sv-SE" dirty="0" smtClean="0"/>
          </a:p>
          <a:p>
            <a:r>
              <a:rPr lang="sv-SE" altLang="sv-SE" u="sng" dirty="0" smtClean="0"/>
              <a:t>Patientinformation</a:t>
            </a:r>
            <a:r>
              <a:rPr lang="sv-SE" altLang="sv-SE" b="1" dirty="0" smtClean="0"/>
              <a:t>: </a:t>
            </a:r>
            <a:r>
              <a:rPr lang="sv-SE" altLang="sv-SE" dirty="0" smtClean="0"/>
              <a:t>Visar information om patientens samtycke till informationsdelning mellan hälso- och sjukvård och socialtjänst samt patientens samtycke till samordnad individuell planering. Samtycke till informationsdelning är en förutsättning för att användaren ska få tillgång till innehållet i flikarna </a:t>
            </a:r>
            <a:r>
              <a:rPr lang="sv-SE" altLang="sv-SE" b="1" dirty="0" smtClean="0"/>
              <a:t>Journal </a:t>
            </a:r>
            <a:r>
              <a:rPr lang="sv-SE" altLang="sv-SE" dirty="0" smtClean="0"/>
              <a:t>och </a:t>
            </a:r>
            <a:r>
              <a:rPr lang="sv-SE" altLang="sv-SE" b="1" dirty="0" smtClean="0"/>
              <a:t>Läkemedelslista </a:t>
            </a:r>
            <a:r>
              <a:rPr lang="sv-SE" altLang="sv-SE" dirty="0" smtClean="0"/>
              <a:t>samt att få upprätta en utskrivningsplan. Samtycke till samordnad individuell planering är en förutsättning för att Öppenvården ska kunna skicka en kallelse till SIP.</a:t>
            </a:r>
          </a:p>
          <a:p>
            <a:r>
              <a:rPr lang="sv-SE" altLang="sv-SE" dirty="0" smtClean="0"/>
              <a:t>Uppdatering av patientinformationen sker genom att klicka på knappen </a:t>
            </a:r>
            <a:r>
              <a:rPr lang="sv-SE" altLang="sv-SE" b="1" dirty="0" smtClean="0"/>
              <a:t>Ändra</a:t>
            </a:r>
            <a:r>
              <a:rPr lang="sv-SE" altLang="sv-SE" dirty="0" smtClean="0"/>
              <a:t>. </a:t>
            </a:r>
          </a:p>
          <a:p>
            <a:endParaRPr lang="sv-SE" altLang="sv-SE" dirty="0" smtClean="0"/>
          </a:p>
          <a:p>
            <a:r>
              <a:rPr lang="sv-SE" altLang="sv-SE" sz="1400" u="sng" dirty="0" smtClean="0"/>
              <a:t>Aktörer: </a:t>
            </a:r>
            <a:r>
              <a:rPr lang="sv-SE" altLang="sv-SE" dirty="0" smtClean="0"/>
              <a:t>Består av information om aktuella aktörer såsom fasta vårdkontakter och enheter (kommun, öppen och sluten vård) samt externa aktörer, t.ex. Försäkringskassan. </a:t>
            </a:r>
          </a:p>
          <a:p>
            <a:r>
              <a:rPr lang="sv-SE" altLang="sv-SE" dirty="0" smtClean="0"/>
              <a:t>Då ett ärende är öppet kan en användare klicka på knappen </a:t>
            </a:r>
            <a:r>
              <a:rPr lang="sv-SE" altLang="sv-SE" b="1" dirty="0" smtClean="0"/>
              <a:t>Ändra </a:t>
            </a:r>
            <a:r>
              <a:rPr lang="sv-SE" altLang="sv-SE" dirty="0" smtClean="0"/>
              <a:t>för att lägga till/ta bort aktörer och roller samt bemanna roller och fylla i en aktörs telefonnummer. En patient kan ha en eller flera fasta vårdkontakter. Dessa läggs till respektive tas bort i fliken </a:t>
            </a:r>
            <a:r>
              <a:rPr lang="sv-SE" altLang="sv-SE" b="1" dirty="0" smtClean="0"/>
              <a:t>Fast vårdkontakt </a:t>
            </a:r>
            <a:r>
              <a:rPr lang="sv-SE" altLang="sv-SE" dirty="0" smtClean="0"/>
              <a:t>i fönstret </a:t>
            </a:r>
            <a:r>
              <a:rPr lang="sv-SE" altLang="sv-SE" b="1" dirty="0" smtClean="0"/>
              <a:t>Patientkort i Cosmic</a:t>
            </a:r>
            <a:r>
              <a:rPr lang="sv-SE" altLang="sv-SE" dirty="0" smtClean="0"/>
              <a:t>. Att en fast vårdkontakt har angetts i patientkortet är en förutsättning för att kunna lägga till den i ett samordningsärende. Om patienten har flera fasta vårdkontakter kan en av dem utses som samordningsansvarig i ärendet och det markeras i aktörslistan genom en gul stjärnikon. </a:t>
            </a:r>
          </a:p>
          <a:p>
            <a:endParaRPr lang="sv-SE" altLang="sv-SE" b="1" dirty="0" smtClean="0"/>
          </a:p>
          <a:p>
            <a:r>
              <a:rPr lang="sv-SE" altLang="sv-SE" u="sng" dirty="0" smtClean="0"/>
              <a:t>Tidigare aktörer: </a:t>
            </a:r>
            <a:r>
              <a:rPr lang="sv-SE" altLang="sv-SE" dirty="0" smtClean="0"/>
              <a:t>Visar en lista över aktörer som tagits bort och som ej längre är involverade i ärendet. </a:t>
            </a:r>
          </a:p>
          <a:p>
            <a:endParaRPr lang="sv-SE" altLang="sv-SE" dirty="0" smtClean="0"/>
          </a:p>
          <a:p>
            <a:r>
              <a:rPr lang="sv-SE" altLang="sv-SE" dirty="0" smtClean="0"/>
              <a:t>Se manual för Cosmic Link hur man lägger till och tar bort aktörer.</a:t>
            </a:r>
          </a:p>
          <a:p>
            <a:endParaRPr lang="sv-SE" altLang="sv-SE" dirty="0" smtClean="0"/>
          </a:p>
          <a:p>
            <a:endParaRPr lang="sv-SE" altLang="sv-SE" dirty="0" smtClean="0"/>
          </a:p>
        </p:txBody>
      </p:sp>
      <p:sp>
        <p:nvSpPr>
          <p:cNvPr id="3174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BBE7BAC-45F3-4170-95ED-600AA15FA68E}" type="slidenum">
              <a:rPr lang="sv-SE" altLang="sv-SE">
                <a:latin typeface="Calibri" pitchFamily="34" charset="0"/>
              </a:rPr>
              <a:pPr/>
              <a:t>8</a:t>
            </a:fld>
            <a:endParaRPr lang="sv-SE" altLang="sv-SE">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b="1" dirty="0" smtClean="0"/>
              <a:t>I LINK </a:t>
            </a:r>
            <a:r>
              <a:rPr lang="sv-SE" altLang="sv-SE" dirty="0" smtClean="0"/>
              <a:t> finns två olika typer av planer som nås via fliken Planer i ärendefönstret</a:t>
            </a:r>
          </a:p>
          <a:p>
            <a:endParaRPr lang="sv-SE" altLang="sv-SE" dirty="0" smtClean="0"/>
          </a:p>
          <a:p>
            <a:r>
              <a:rPr lang="sv-SE" altLang="sv-SE" b="1" dirty="0" smtClean="0"/>
              <a:t>Samordnad Individuell Plan (SIP) </a:t>
            </a:r>
            <a:r>
              <a:rPr lang="sv-SE" altLang="sv-SE" dirty="0" smtClean="0"/>
              <a:t>Används när samordning mellan olika aktörer behövs, förutsatt att patienten har lämnat sitt samtycke till samordnad individuell planering. </a:t>
            </a:r>
          </a:p>
          <a:p>
            <a:r>
              <a:rPr lang="sv-SE" altLang="sv-SE" dirty="0" smtClean="0"/>
              <a:t>Samtliga aktörer som är deltagare vid SIP dokumenterar i SIP mallen. När det är gjort godkänns versionen av den fasta vårdkontakten som även skriver ut och överlämnar ett exemplar av SIP till patienten. Uppföljning och fortsatt samordning dokumenteras i en senare version. En SIP avslutas när ingen ytterligare samordning för dokumenterat behov krävs. </a:t>
            </a:r>
          </a:p>
          <a:p>
            <a:endParaRPr lang="sv-SE" altLang="sv-SE"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altLang="sv-SE" b="1" dirty="0" smtClean="0"/>
              <a:t>Utskrivningsplan:</a:t>
            </a:r>
            <a:r>
              <a:rPr lang="sv-SE" altLang="sv-SE" b="1" baseline="0" dirty="0" smtClean="0"/>
              <a:t> </a:t>
            </a:r>
            <a:r>
              <a:rPr lang="sv-SE" altLang="sv-SE" dirty="0" smtClean="0">
                <a:latin typeface="Arial" charset="0"/>
              </a:rPr>
              <a:t>Utskrivningsplanen ska innehålla information till patienten om vad olika aktörer har säkerställt inför patientens hemgång. </a:t>
            </a:r>
            <a:r>
              <a:rPr lang="sv-SE" altLang="sv-SE" dirty="0" smtClean="0"/>
              <a:t>En utskrivningsplan kan bara skapas om patienten har samtyckt till att information får delas mellan socialtjänst och hälso-och sjukvård. De inblandade aktörerna dokumenterar sina delar i utskrivningsplanen. Planen skrivs ut och lämnas till patienten innan utskrivning från slutenvård. </a:t>
            </a:r>
          </a:p>
          <a:p>
            <a:endParaRPr lang="sv-SE" altLang="sv-SE" dirty="0" smtClean="0"/>
          </a:p>
        </p:txBody>
      </p:sp>
      <p:sp>
        <p:nvSpPr>
          <p:cNvPr id="337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6F9D1309-BD00-4D74-B184-7334CD460D30}" type="slidenum">
              <a:rPr lang="sv-SE" altLang="sv-SE">
                <a:latin typeface="Calibri" pitchFamily="34" charset="0"/>
              </a:rPr>
              <a:pPr/>
              <a:t>9</a:t>
            </a:fld>
            <a:endParaRPr lang="sv-SE" altLang="sv-SE">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npassad layout">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smtClean="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smtClean="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smtClean="0"/>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0DE2BCCC-8FCE-4025-B456-DEB24EFC9EA3}" type="datetimeFigureOut">
              <a:rPr lang="sv-SE" smtClean="0"/>
              <a:t>2019-04-08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541EF85-983D-4026-922C-ACFE90EE0984}" type="slidenum">
              <a:rPr lang="sv-SE" smtClean="0"/>
              <a:t>‹#›</a:t>
            </a:fld>
            <a:endParaRPr lang="sv-SE"/>
          </a:p>
        </p:txBody>
      </p:sp>
    </p:spTree>
    <p:extLst>
      <p:ext uri="{BB962C8B-B14F-4D97-AF65-F5344CB8AC3E}">
        <p14:creationId xmlns:p14="http://schemas.microsoft.com/office/powerpoint/2010/main" val="16490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 id="2147483659"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text 1"/>
          <p:cNvSpPr>
            <a:spLocks noGrp="1"/>
          </p:cNvSpPr>
          <p:nvPr>
            <p:ph type="body" sz="quarter" idx="12"/>
          </p:nvPr>
        </p:nvSpPr>
        <p:spPr>
          <a:xfrm>
            <a:off x="7938" y="1346200"/>
            <a:ext cx="9144000" cy="1763713"/>
          </a:xfrm>
        </p:spPr>
        <p:txBody>
          <a:bodyPr/>
          <a:lstStyle/>
          <a:p>
            <a:r>
              <a:rPr lang="sv-SE" altLang="sv-SE" dirty="0" smtClean="0">
                <a:latin typeface="Georgia" pitchFamily="18" charset="0"/>
                <a:ea typeface="Georgia" pitchFamily="18" charset="0"/>
                <a:cs typeface="Georgia" pitchFamily="18" charset="0"/>
              </a:rPr>
              <a:t>Utbildarhandledning </a:t>
            </a:r>
            <a:br>
              <a:rPr lang="sv-SE" altLang="sv-SE" dirty="0" smtClean="0">
                <a:latin typeface="Georgia" pitchFamily="18" charset="0"/>
                <a:ea typeface="Georgia" pitchFamily="18" charset="0"/>
                <a:cs typeface="Georgia" pitchFamily="18" charset="0"/>
              </a:rPr>
            </a:br>
            <a:r>
              <a:rPr lang="sv-SE" altLang="sv-SE" dirty="0" smtClean="0">
                <a:latin typeface="Georgia" pitchFamily="18" charset="0"/>
                <a:ea typeface="Georgia" pitchFamily="18" charset="0"/>
                <a:cs typeface="Georgia" pitchFamily="18" charset="0"/>
              </a:rPr>
              <a:t>Link </a:t>
            </a:r>
            <a:endParaRPr lang="sv-SE" altLang="sv-SE" dirty="0" smtClean="0">
              <a:latin typeface="Georgia" pitchFamily="18" charset="0"/>
              <a:ea typeface="Georgia" pitchFamily="18" charset="0"/>
              <a:cs typeface="Georgia" pitchFamily="18" charset="0"/>
            </a:endParaRPr>
          </a:p>
          <a:p>
            <a:r>
              <a:rPr lang="sv-SE" altLang="sv-SE" smtClean="0">
                <a:latin typeface="Georgia" pitchFamily="18" charset="0"/>
                <a:ea typeface="Georgia" pitchFamily="18" charset="0"/>
                <a:cs typeface="Georgia" pitchFamily="18" charset="0"/>
              </a:rPr>
              <a:t>Öppenvård</a:t>
            </a:r>
            <a:endParaRPr lang="sv-SE" altLang="sv-SE" dirty="0" smtClean="0">
              <a:latin typeface="Georgia" pitchFamily="18" charset="0"/>
              <a:ea typeface="Georgia" pitchFamily="18" charset="0"/>
              <a:cs typeface="Georgia" pitchFamily="18" charset="0"/>
            </a:endParaRPr>
          </a:p>
        </p:txBody>
      </p:sp>
      <p:sp>
        <p:nvSpPr>
          <p:cNvPr id="16387" name="Platshållare för text 2"/>
          <p:cNvSpPr>
            <a:spLocks noGrp="1"/>
          </p:cNvSpPr>
          <p:nvPr>
            <p:ph type="body" sz="quarter" idx="13"/>
          </p:nvPr>
        </p:nvSpPr>
        <p:spPr>
          <a:xfrm>
            <a:off x="0" y="3251200"/>
            <a:ext cx="9144000" cy="836613"/>
          </a:xfrm>
        </p:spPr>
        <p:txBody>
          <a:bodyPr/>
          <a:lstStyle/>
          <a:p>
            <a:endParaRPr lang="sv-SE" altLang="sv-SE" smtClean="0">
              <a:latin typeface="Tahoma" pitchFamily="34" charset="0"/>
              <a:cs typeface="Tahoma" pitchFamily="34" charset="0"/>
            </a:endParaRPr>
          </a:p>
        </p:txBody>
      </p:sp>
      <p:sp>
        <p:nvSpPr>
          <p:cNvPr id="16388" name="Rubrik 4"/>
          <p:cNvSpPr>
            <a:spLocks noGrp="1"/>
          </p:cNvSpPr>
          <p:nvPr>
            <p:ph type="title" idx="4294967295"/>
          </p:nvPr>
        </p:nvSpPr>
        <p:spPr>
          <a:xfrm>
            <a:off x="0" y="274638"/>
            <a:ext cx="8229600" cy="1143000"/>
          </a:xfrm>
          <a:prstGeom prst="rect">
            <a:avLst/>
          </a:prstGeom>
        </p:spPr>
        <p:txBody>
          <a:bodyPr/>
          <a:lstStyle/>
          <a:p>
            <a:pPr eaLnBrk="1" hangingPunct="1"/>
            <a:r>
              <a:rPr lang="sv-SE" altLang="sv-SE" sz="4000" smtClean="0"/>
              <a:t/>
            </a:r>
            <a:br>
              <a:rPr lang="sv-SE" altLang="sv-SE" sz="4000" smtClean="0"/>
            </a:br>
            <a:r>
              <a:rPr lang="sv-SE" altLang="sv-SE" sz="4000" smtClean="0"/>
              <a:t/>
            </a:r>
            <a:br>
              <a:rPr lang="sv-SE" altLang="sv-SE" sz="4000" smtClean="0"/>
            </a:br>
            <a:endParaRPr lang="sv-SE" altLang="sv-SE" sz="4000" smtClean="0"/>
          </a:p>
        </p:txBody>
      </p:sp>
    </p:spTree>
    <p:extLst>
      <p:ext uri="{BB962C8B-B14F-4D97-AF65-F5344CB8AC3E}">
        <p14:creationId xmlns:p14="http://schemas.microsoft.com/office/powerpoint/2010/main" val="3170560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ubrik 5"/>
          <p:cNvSpPr>
            <a:spLocks noGrp="1"/>
          </p:cNvSpPr>
          <p:nvPr>
            <p:ph type="title"/>
          </p:nvPr>
        </p:nvSpPr>
        <p:spPr>
          <a:xfrm>
            <a:off x="858982" y="542925"/>
            <a:ext cx="8054223" cy="566738"/>
          </a:xfrm>
        </p:spPr>
        <p:txBody>
          <a:bodyPr rtlCol="0">
            <a:noAutofit/>
          </a:bodyPr>
          <a:lstStyle/>
          <a:p>
            <a:pPr algn="ctr" fontAlgn="auto">
              <a:spcAft>
                <a:spcPts val="0"/>
              </a:spcAft>
              <a:defRPr/>
            </a:pPr>
            <a:r>
              <a:rPr lang="sv-SE" sz="4500" dirty="0"/>
              <a:t>Ta emot meddelanden</a:t>
            </a:r>
          </a:p>
        </p:txBody>
      </p:sp>
      <p:sp>
        <p:nvSpPr>
          <p:cNvPr id="2" name="Platshållare för text 1"/>
          <p:cNvSpPr>
            <a:spLocks noGrp="1"/>
          </p:cNvSpPr>
          <p:nvPr>
            <p:ph type="body" idx="1"/>
          </p:nvPr>
        </p:nvSpPr>
        <p:spPr>
          <a:xfrm>
            <a:off x="858982" y="1287903"/>
            <a:ext cx="8054223" cy="736600"/>
          </a:xfrm>
        </p:spPr>
        <p:style>
          <a:lnRef idx="2">
            <a:schemeClr val="accent2"/>
          </a:lnRef>
          <a:fillRef idx="1">
            <a:schemeClr val="lt1"/>
          </a:fillRef>
          <a:effectRef idx="0">
            <a:schemeClr val="accent2"/>
          </a:effectRef>
          <a:fontRef idx="minor">
            <a:schemeClr val="dk1"/>
          </a:fontRef>
        </p:style>
        <p:txBody>
          <a:bodyPr rtlCol="0">
            <a:normAutofit/>
          </a:bodyPr>
          <a:lstStyle/>
          <a:p>
            <a:pPr algn="ctr" eaLnBrk="1" fontAlgn="auto" hangingPunct="1">
              <a:spcAft>
                <a:spcPts val="0"/>
              </a:spcAft>
              <a:buFont typeface="Arial" panose="020B0604020202020204" pitchFamily="34" charset="0"/>
              <a:buNone/>
              <a:defRPr/>
            </a:pPr>
            <a:r>
              <a:rPr lang="sv-SE" sz="1800" dirty="0" smtClean="0">
                <a:latin typeface="Arial" panose="020B0604020202020204" pitchFamily="34" charset="0"/>
                <a:cs typeface="Arial" panose="020B0604020202020204" pitchFamily="34" charset="0"/>
              </a:rPr>
              <a:t>Alla enheter som använder Link skall öppna Ärendeöversikten kl. 08.00 och 14.00 dagligen för att se om det inkommit nya meddelanden. </a:t>
            </a:r>
            <a:endParaRPr lang="sv-SE" sz="1800" dirty="0">
              <a:latin typeface="Arial" panose="020B0604020202020204" pitchFamily="34" charset="0"/>
              <a:cs typeface="Arial" panose="020B0604020202020204" pitchFamily="34" charset="0"/>
            </a:endParaRPr>
          </a:p>
        </p:txBody>
      </p:sp>
      <p:sp>
        <p:nvSpPr>
          <p:cNvPr id="8" name="Platshållare för sidfot 7"/>
          <p:cNvSpPr>
            <a:spLocks noGrp="1"/>
          </p:cNvSpPr>
          <p:nvPr>
            <p:ph type="ftr" sz="quarter" idx="11"/>
          </p:nvPr>
        </p:nvSpPr>
        <p:spPr>
          <a:xfrm>
            <a:off x="2030413" y="6356350"/>
            <a:ext cx="4410075" cy="365125"/>
          </a:xfrm>
        </p:spPr>
        <p:txBody>
          <a:bodyPr/>
          <a:lstStyle/>
          <a:p>
            <a:pPr>
              <a:defRPr/>
            </a:pPr>
            <a:r>
              <a:rPr lang="sv-SE" sz="1000" dirty="0"/>
              <a:t>Utbildning Samordnad vård- och omsorgsplanering, Anette Grahn ????</a:t>
            </a:r>
          </a:p>
        </p:txBody>
      </p:sp>
      <p:sp>
        <p:nvSpPr>
          <p:cNvPr id="25605" name="Platshållare för bildnumm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07D704A-F1D2-4FB7-9C82-602BFA0FC58F}" type="slidenum">
              <a:rPr lang="sv-SE" altLang="sv-SE" sz="1200">
                <a:solidFill>
                  <a:srgbClr val="898989"/>
                </a:solidFill>
              </a:rPr>
              <a:pPr>
                <a:spcBef>
                  <a:spcPct val="0"/>
                </a:spcBef>
                <a:buFontTx/>
                <a:buNone/>
              </a:pPr>
              <a:t>10</a:t>
            </a:fld>
            <a:endParaRPr lang="sv-SE" altLang="sv-SE" sz="1200">
              <a:solidFill>
                <a:srgbClr val="898989"/>
              </a:solidFill>
            </a:endParaRPr>
          </a:p>
        </p:txBody>
      </p:sp>
      <p:sp>
        <p:nvSpPr>
          <p:cNvPr id="25606" name="Platshållare för datum 2"/>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FD699C5-E1B5-4466-968C-AB336E12F88E}" type="datetime3">
              <a:rPr lang="en-US" altLang="sv-SE" sz="1200" smtClean="0">
                <a:solidFill>
                  <a:srgbClr val="898989"/>
                </a:solidFill>
              </a:rPr>
              <a:pPr>
                <a:spcBef>
                  <a:spcPct val="0"/>
                </a:spcBef>
                <a:buFontTx/>
                <a:buNone/>
              </a:pPr>
              <a:t>8 April 2019</a:t>
            </a:fld>
            <a:endParaRPr lang="en-US" altLang="sv-SE" sz="1200" smtClean="0">
              <a:solidFill>
                <a:srgbClr val="898989"/>
              </a:solidFill>
            </a:endParaRPr>
          </a:p>
        </p:txBody>
      </p:sp>
      <p:pic>
        <p:nvPicPr>
          <p:cNvPr id="25607"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982" y="2157412"/>
            <a:ext cx="6524625"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74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ubrik 1"/>
          <p:cNvSpPr>
            <a:spLocks noGrp="1"/>
          </p:cNvSpPr>
          <p:nvPr>
            <p:ph type="title"/>
          </p:nvPr>
        </p:nvSpPr>
        <p:spPr>
          <a:xfrm>
            <a:off x="368300" y="228599"/>
            <a:ext cx="8775700" cy="1002324"/>
          </a:xfrm>
        </p:spPr>
        <p:txBody>
          <a:bodyPr/>
          <a:lstStyle/>
          <a:p>
            <a:pPr algn="ctr"/>
            <a:r>
              <a:rPr lang="sv-SE" altLang="sv-SE" sz="2800" b="1" dirty="0" smtClean="0">
                <a:solidFill>
                  <a:srgbClr val="000000"/>
                </a:solidFill>
              </a:rPr>
              <a:t>Slutenvårdsspåret: </a:t>
            </a:r>
            <a:r>
              <a:rPr lang="sv-SE" altLang="sv-SE" sz="2800" dirty="0" smtClean="0">
                <a:solidFill>
                  <a:srgbClr val="000000"/>
                </a:solidFill>
              </a:rPr>
              <a:t>Startar med att Inskrivningsmeddelande kommer från slutenvården</a:t>
            </a:r>
            <a:endParaRPr lang="sv-SE" altLang="sv-SE" sz="2800" dirty="0" smtClean="0"/>
          </a:p>
        </p:txBody>
      </p:sp>
      <p:sp>
        <p:nvSpPr>
          <p:cNvPr id="56323"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6263F63-75C0-4063-8832-E6A37CB98488}" type="slidenum">
              <a:rPr lang="sv-SE" altLang="sv-SE" sz="1200">
                <a:solidFill>
                  <a:srgbClr val="898989"/>
                </a:solidFill>
              </a:rPr>
              <a:pPr>
                <a:spcBef>
                  <a:spcPct val="0"/>
                </a:spcBef>
                <a:buFontTx/>
                <a:buNone/>
              </a:pPr>
              <a:t>11</a:t>
            </a:fld>
            <a:endParaRPr lang="sv-SE" altLang="sv-SE" sz="1200">
              <a:solidFill>
                <a:srgbClr val="898989"/>
              </a:solidFill>
            </a:endParaRPr>
          </a:p>
        </p:txBody>
      </p:sp>
      <p:sp>
        <p:nvSpPr>
          <p:cNvPr id="4" name="Platshållare för text 1"/>
          <p:cNvSpPr txBox="1">
            <a:spLocks/>
          </p:cNvSpPr>
          <p:nvPr/>
        </p:nvSpPr>
        <p:spPr>
          <a:xfrm>
            <a:off x="368300" y="1223841"/>
            <a:ext cx="8137525" cy="738554"/>
          </a:xfrm>
          <a:prstGeom prst="rect">
            <a:avLst/>
          </a:prstGeom>
          <a:ln>
            <a:noFill/>
          </a:ln>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defTabSz="914400" eaLnBrk="1" hangingPunct="1">
              <a:buFont typeface="Arial" charset="0"/>
              <a:buNone/>
              <a:defRPr/>
            </a:pPr>
            <a:r>
              <a:rPr lang="sv-SE" altLang="sv-SE" sz="1800" dirty="0" smtClean="0">
                <a:solidFill>
                  <a:srgbClr val="000000"/>
                </a:solidFill>
              </a:rPr>
              <a:t>	</a:t>
            </a:r>
            <a:r>
              <a:rPr lang="sv-SE" altLang="sv-SE" sz="1800" dirty="0" smtClean="0">
                <a:solidFill>
                  <a:srgbClr val="000000"/>
                </a:solidFill>
                <a:latin typeface="Arial" panose="020B0604020202020204" pitchFamily="34" charset="0"/>
                <a:cs typeface="Arial" panose="020B0604020202020204" pitchFamily="34" charset="0"/>
              </a:rPr>
              <a:t>Ska besvaras samma dag av alla aktörer. Om meddelandet har kommit till fel aktör kan mottagaren avvisa.</a:t>
            </a:r>
            <a:r>
              <a:rPr lang="sv-SE" altLang="sv-SE" sz="1800" dirty="0">
                <a:solidFill>
                  <a:srgbClr val="000000"/>
                </a:solidFill>
                <a:latin typeface="Arial" panose="020B0604020202020204" pitchFamily="34" charset="0"/>
                <a:cs typeface="Arial" panose="020B0604020202020204" pitchFamily="34" charset="0"/>
              </a:rPr>
              <a:t> </a:t>
            </a:r>
            <a:endParaRPr lang="sv-SE" altLang="sv-SE" sz="1800" dirty="0" smtClean="0">
              <a:solidFill>
                <a:srgbClr val="000000"/>
              </a:solidFill>
              <a:latin typeface="Arial" panose="020B0604020202020204" pitchFamily="34" charset="0"/>
              <a:cs typeface="Arial" panose="020B0604020202020204" pitchFamily="34" charset="0"/>
            </a:endParaRPr>
          </a:p>
          <a:p>
            <a:pPr defTabSz="914400" eaLnBrk="1" hangingPunct="1">
              <a:buFont typeface="Arial" panose="020B0604020202020204" pitchFamily="34" charset="0"/>
              <a:buNone/>
              <a:defRPr/>
            </a:pPr>
            <a:r>
              <a:rPr lang="sv-SE" altLang="sv-SE" sz="1800" dirty="0" smtClean="0">
                <a:solidFill>
                  <a:srgbClr val="000000"/>
                </a:solidFill>
              </a:rPr>
              <a:t>	</a:t>
            </a:r>
          </a:p>
          <a:p>
            <a:pPr defTabSz="914400" eaLnBrk="1" hangingPunct="1">
              <a:buFont typeface="Arial" charset="0"/>
              <a:buNone/>
              <a:defRPr/>
            </a:pPr>
            <a:endParaRPr lang="sv-SE" altLang="sv-SE" sz="1800" dirty="0" smtClean="0">
              <a:solidFill>
                <a:srgbClr val="000000"/>
              </a:solidFill>
            </a:endParaRPr>
          </a:p>
        </p:txBody>
      </p:sp>
      <p:pic>
        <p:nvPicPr>
          <p:cNvPr id="56325" name="Bildobjek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337" y="1962395"/>
            <a:ext cx="753745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ubrik 5"/>
          <p:cNvSpPr>
            <a:spLocks noGrp="1"/>
          </p:cNvSpPr>
          <p:nvPr>
            <p:ph type="title"/>
          </p:nvPr>
        </p:nvSpPr>
        <p:spPr>
          <a:xfrm>
            <a:off x="654344" y="548236"/>
            <a:ext cx="8489656" cy="700088"/>
          </a:xfrm>
        </p:spPr>
        <p:txBody>
          <a:bodyPr/>
          <a:lstStyle/>
          <a:p>
            <a:pPr algn="ctr"/>
            <a:r>
              <a:rPr lang="sv-SE" altLang="sv-SE" dirty="0"/>
              <a:t>Fast </a:t>
            </a:r>
            <a:r>
              <a:rPr lang="sv-SE" altLang="sv-SE" dirty="0" smtClean="0"/>
              <a:t>vårdkontakt</a:t>
            </a:r>
          </a:p>
        </p:txBody>
      </p:sp>
      <p:sp>
        <p:nvSpPr>
          <p:cNvPr id="2" name="Platshållare för text 1"/>
          <p:cNvSpPr>
            <a:spLocks noGrp="1"/>
          </p:cNvSpPr>
          <p:nvPr>
            <p:ph type="body" idx="1"/>
          </p:nvPr>
        </p:nvSpPr>
        <p:spPr>
          <a:xfrm>
            <a:off x="754550" y="1533525"/>
            <a:ext cx="7456000" cy="1371600"/>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buFont typeface="Arial" panose="020B0604020202020204" pitchFamily="34" charset="0"/>
              <a:buNone/>
              <a:defRPr/>
            </a:pPr>
            <a:r>
              <a:rPr lang="sv-SE" sz="1800" dirty="0">
                <a:latin typeface="Arial" panose="020B0604020202020204" pitchFamily="34" charset="0"/>
                <a:cs typeface="Arial" panose="020B0604020202020204" pitchFamily="34" charset="0"/>
              </a:rPr>
              <a:t>Fast vårdkontakt meddelas snarast från öppen vård till sluten </a:t>
            </a:r>
            <a:r>
              <a:rPr lang="sv-SE" sz="1800" dirty="0" smtClean="0">
                <a:latin typeface="Arial" panose="020B0604020202020204" pitchFamily="34" charset="0"/>
                <a:cs typeface="Arial" panose="020B0604020202020204" pitchFamily="34" charset="0"/>
              </a:rPr>
              <a:t>vård i svaret på inskrivningsmeddelandet. I svaret skriver man kontaktuppgifter till fastvårdkontakt. </a:t>
            </a:r>
          </a:p>
          <a:p>
            <a:pPr eaLnBrk="1" fontAlgn="auto" hangingPunct="1">
              <a:spcAft>
                <a:spcPts val="0"/>
              </a:spcAft>
              <a:buFont typeface="Arial" panose="020B0604020202020204" pitchFamily="34" charset="0"/>
              <a:buNone/>
              <a:defRPr/>
            </a:pPr>
            <a:endParaRPr lang="sv-SE" sz="1800" dirty="0">
              <a:latin typeface="Arial" panose="020B0604020202020204" pitchFamily="34" charset="0"/>
              <a:cs typeface="Arial" panose="020B0604020202020204" pitchFamily="34" charset="0"/>
            </a:endParaRPr>
          </a:p>
        </p:txBody>
      </p:sp>
      <p:sp>
        <p:nvSpPr>
          <p:cNvPr id="29700" name="Platshållare för bildnumm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1D72B97-28C1-42F7-9EAF-DD16EDD9EC5F}" type="slidenum">
              <a:rPr lang="sv-SE" altLang="sv-SE" sz="1200">
                <a:solidFill>
                  <a:srgbClr val="898989"/>
                </a:solidFill>
              </a:rPr>
              <a:pPr>
                <a:spcBef>
                  <a:spcPct val="0"/>
                </a:spcBef>
                <a:buFontTx/>
                <a:buNone/>
              </a:pPr>
              <a:t>12</a:t>
            </a:fld>
            <a:endParaRPr lang="sv-SE" altLang="sv-SE" sz="1200">
              <a:solidFill>
                <a:srgbClr val="898989"/>
              </a:solidFill>
            </a:endParaRPr>
          </a:p>
        </p:txBody>
      </p:sp>
      <p:pic>
        <p:nvPicPr>
          <p:cNvPr id="29703"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44" y="3612845"/>
            <a:ext cx="77533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735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54344" y="524414"/>
            <a:ext cx="7827705" cy="1265447"/>
          </a:xfrm>
        </p:spPr>
        <p:txBody>
          <a:bodyPr/>
          <a:lstStyle/>
          <a:p>
            <a:pPr algn="ctr"/>
            <a:r>
              <a:rPr lang="sv-SE" dirty="0" smtClean="0"/>
              <a:t>I ”lilla” patientkortet återfinns fast vårdkontakt</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36" y="2608834"/>
            <a:ext cx="8024813" cy="228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07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ubrik 2"/>
          <p:cNvSpPr>
            <a:spLocks noGrp="1"/>
          </p:cNvSpPr>
          <p:nvPr>
            <p:ph type="title"/>
          </p:nvPr>
        </p:nvSpPr>
        <p:spPr>
          <a:xfrm>
            <a:off x="420914" y="342900"/>
            <a:ext cx="8229600" cy="1046163"/>
          </a:xfrm>
        </p:spPr>
        <p:txBody>
          <a:bodyPr/>
          <a:lstStyle/>
          <a:p>
            <a:pPr algn="ctr"/>
            <a:r>
              <a:rPr lang="sv-SE" altLang="sv-SE" sz="2800" dirty="0" smtClean="0"/>
              <a:t>Kommunikation i Link sker genom olika  typer av meddelanden</a:t>
            </a:r>
          </a:p>
        </p:txBody>
      </p:sp>
      <p:sp>
        <p:nvSpPr>
          <p:cNvPr id="58371"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524AB7D-970A-4049-BBDE-C190C8F64D5D}" type="slidenum">
              <a:rPr lang="sv-SE" altLang="sv-SE" sz="1200">
                <a:solidFill>
                  <a:srgbClr val="898989"/>
                </a:solidFill>
              </a:rPr>
              <a:pPr>
                <a:spcBef>
                  <a:spcPct val="0"/>
                </a:spcBef>
                <a:buFontTx/>
                <a:buNone/>
              </a:pPr>
              <a:t>14</a:t>
            </a:fld>
            <a:endParaRPr lang="sv-SE" altLang="sv-SE" sz="1200">
              <a:solidFill>
                <a:srgbClr val="898989"/>
              </a:solidFill>
            </a:endParaRPr>
          </a:p>
        </p:txBody>
      </p:sp>
      <p:pic>
        <p:nvPicPr>
          <p:cNvPr id="58372"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063" y="2084388"/>
            <a:ext cx="62706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pilkoppling 3"/>
          <p:cNvCxnSpPr/>
          <p:nvPr/>
        </p:nvCxnSpPr>
        <p:spPr>
          <a:xfrm flipH="1" flipV="1">
            <a:off x="5768975" y="5641975"/>
            <a:ext cx="438150" cy="3810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8374" name="Platshållare för innehåll 11"/>
          <p:cNvSpPr>
            <a:spLocks noGrp="1"/>
          </p:cNvSpPr>
          <p:nvPr>
            <p:ph idx="1"/>
          </p:nvPr>
        </p:nvSpPr>
        <p:spPr>
          <a:xfrm>
            <a:off x="612775" y="1389063"/>
            <a:ext cx="6364819" cy="400110"/>
          </a:xfrm>
        </p:spPr>
        <p:txBody>
          <a:bodyPr wrap="none">
            <a:spAutoFit/>
          </a:bodyPr>
          <a:lstStyle/>
          <a:p>
            <a:pPr marL="0" indent="0">
              <a:buFont typeface="Arial" charset="0"/>
              <a:buNone/>
            </a:pPr>
            <a:r>
              <a:rPr lang="sv-SE" altLang="sv-SE" sz="2000" dirty="0" smtClean="0">
                <a:latin typeface="Arial" panose="020B0604020202020204" pitchFamily="34" charset="0"/>
                <a:cs typeface="Arial" panose="020B0604020202020204" pitchFamily="34" charset="0"/>
              </a:rPr>
              <a:t>Nya meddelande skapas från patientens ärendefönster</a:t>
            </a:r>
          </a:p>
        </p:txBody>
      </p:sp>
      <p:sp>
        <p:nvSpPr>
          <p:cNvPr id="58375" name="textruta 7"/>
          <p:cNvSpPr txBox="1">
            <a:spLocks noChangeArrowheads="1"/>
          </p:cNvSpPr>
          <p:nvPr/>
        </p:nvSpPr>
        <p:spPr bwMode="auto">
          <a:xfrm>
            <a:off x="5003800" y="6100763"/>
            <a:ext cx="299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a:latin typeface="Arial" charset="0"/>
              </a:rPr>
              <a:t>Klicka på Nytt meddelande </a:t>
            </a:r>
          </a:p>
        </p:txBody>
      </p:sp>
    </p:spTree>
    <p:extLst>
      <p:ext uri="{BB962C8B-B14F-4D97-AF65-F5344CB8AC3E}">
        <p14:creationId xmlns:p14="http://schemas.microsoft.com/office/powerpoint/2010/main" val="2622220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ubrik 1"/>
          <p:cNvSpPr>
            <a:spLocks noGrp="1"/>
          </p:cNvSpPr>
          <p:nvPr>
            <p:ph type="title"/>
          </p:nvPr>
        </p:nvSpPr>
        <p:spPr>
          <a:xfrm>
            <a:off x="334108" y="524414"/>
            <a:ext cx="8597167" cy="1265447"/>
          </a:xfrm>
        </p:spPr>
        <p:txBody>
          <a:bodyPr/>
          <a:lstStyle/>
          <a:p>
            <a:pPr algn="ctr"/>
            <a:r>
              <a:rPr lang="sv-SE" altLang="sv-SE" sz="3200" dirty="0" smtClean="0"/>
              <a:t>I öppenvården finns 2 meddelandetyper att välja på</a:t>
            </a:r>
          </a:p>
        </p:txBody>
      </p:sp>
      <p:sp>
        <p:nvSpPr>
          <p:cNvPr id="60419"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5CA0722-7939-425B-93DF-2114BB70CF4D}" type="slidenum">
              <a:rPr lang="sv-SE" altLang="sv-SE" sz="1200">
                <a:solidFill>
                  <a:srgbClr val="898989"/>
                </a:solidFill>
              </a:rPr>
              <a:pPr>
                <a:spcBef>
                  <a:spcPct val="0"/>
                </a:spcBef>
                <a:buFontTx/>
                <a:buNone/>
              </a:pPr>
              <a:t>15</a:t>
            </a:fld>
            <a:endParaRPr lang="sv-SE" altLang="sv-SE" sz="1200">
              <a:solidFill>
                <a:srgbClr val="898989"/>
              </a:solidFill>
            </a:endParaRPr>
          </a:p>
        </p:txBody>
      </p:sp>
      <p:sp>
        <p:nvSpPr>
          <p:cNvPr id="8" name="Rektangel 7"/>
          <p:cNvSpPr/>
          <p:nvPr/>
        </p:nvSpPr>
        <p:spPr>
          <a:xfrm>
            <a:off x="206375" y="4000011"/>
            <a:ext cx="8724900" cy="923330"/>
          </a:xfrm>
          <a:prstGeom prst="rect">
            <a:avLst/>
          </a:prstGeom>
        </p:spPr>
        <p:txBody>
          <a:bodyPr>
            <a:spAutoFit/>
          </a:bodyPr>
          <a:lstStyle/>
          <a:p>
            <a:pPr marL="285750" indent="-285750">
              <a:buFont typeface="Arial" panose="020B0604020202020204" pitchFamily="34" charset="0"/>
              <a:buChar char="•"/>
              <a:defRPr/>
            </a:pPr>
            <a:r>
              <a:rPr lang="sv-SE" altLang="sv-SE" dirty="0">
                <a:latin typeface="Arial" panose="020B0604020202020204" pitchFamily="34" charset="0"/>
                <a:cs typeface="Arial" panose="020B0604020202020204" pitchFamily="34" charset="0"/>
              </a:rPr>
              <a:t>Kallelse till samordnad individuell planering (skickas av fast vårdkontakt) </a:t>
            </a:r>
          </a:p>
          <a:p>
            <a:pPr marL="285750" indent="-285750" eaLnBrk="1" fontAlgn="auto" hangingPunct="1">
              <a:spcAft>
                <a:spcPts val="0"/>
              </a:spcAft>
              <a:buFont typeface="Arial" panose="020B0604020202020204" pitchFamily="34" charset="0"/>
              <a:buChar char="•"/>
              <a:defRPr/>
            </a:pPr>
            <a:r>
              <a:rPr lang="sv-SE" altLang="sv-SE" dirty="0">
                <a:latin typeface="Arial" panose="020B0604020202020204" pitchFamily="34" charset="0"/>
                <a:cs typeface="Arial" panose="020B0604020202020204" pitchFamily="34" charset="0"/>
              </a:rPr>
              <a:t>Generellt  meddelande – alla övriga meddelanden</a:t>
            </a:r>
          </a:p>
          <a:p>
            <a:pPr>
              <a:defRPr/>
            </a:pPr>
            <a:endParaRPr lang="sv-SE" dirty="0">
              <a:latin typeface="Arial" panose="020B0604020202020204" pitchFamily="34" charset="0"/>
              <a:cs typeface="Arial" panose="020B0604020202020204" pitchFamily="34" charset="0"/>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62493" y="2318312"/>
            <a:ext cx="3352381" cy="11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596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00525" y="2316163"/>
            <a:ext cx="4703763" cy="3292475"/>
          </a:xfrm>
        </p:spPr>
      </p:pic>
      <p:sp>
        <p:nvSpPr>
          <p:cNvPr id="62467" name="Rubrik 2"/>
          <p:cNvSpPr>
            <a:spLocks noGrp="1"/>
          </p:cNvSpPr>
          <p:nvPr>
            <p:ph type="title"/>
          </p:nvPr>
        </p:nvSpPr>
        <p:spPr>
          <a:xfrm>
            <a:off x="295275" y="87313"/>
            <a:ext cx="8229600" cy="1143000"/>
          </a:xfrm>
        </p:spPr>
        <p:txBody>
          <a:bodyPr/>
          <a:lstStyle/>
          <a:p>
            <a:pPr algn="ctr"/>
            <a:r>
              <a:rPr lang="sv-SE" altLang="sv-SE" sz="3600" dirty="0" smtClean="0">
                <a:latin typeface="Georgia" pitchFamily="18" charset="0"/>
              </a:rPr>
              <a:t>Generellt meddelande</a:t>
            </a:r>
          </a:p>
        </p:txBody>
      </p:sp>
      <p:sp>
        <p:nvSpPr>
          <p:cNvPr id="62468"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6ADD6E9-289A-4DD4-9213-EF57F3B3BDBE}" type="slidenum">
              <a:rPr lang="sv-SE" altLang="sv-SE" sz="1200">
                <a:solidFill>
                  <a:srgbClr val="898989"/>
                </a:solidFill>
              </a:rPr>
              <a:pPr>
                <a:spcBef>
                  <a:spcPct val="0"/>
                </a:spcBef>
                <a:buFontTx/>
                <a:buNone/>
              </a:pPr>
              <a:t>16</a:t>
            </a:fld>
            <a:endParaRPr lang="sv-SE" altLang="sv-SE" sz="1200">
              <a:solidFill>
                <a:srgbClr val="898989"/>
              </a:solidFill>
            </a:endParaRPr>
          </a:p>
        </p:txBody>
      </p:sp>
      <p:sp>
        <p:nvSpPr>
          <p:cNvPr id="62469" name="textruta 5"/>
          <p:cNvSpPr txBox="1">
            <a:spLocks noChangeArrowheads="1"/>
          </p:cNvSpPr>
          <p:nvPr/>
        </p:nvSpPr>
        <p:spPr bwMode="auto">
          <a:xfrm>
            <a:off x="117475" y="1978025"/>
            <a:ext cx="4054475"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sv-SE" altLang="sv-SE" sz="1800" b="1" dirty="0">
                <a:latin typeface="Arial" panose="020B0604020202020204" pitchFamily="34" charset="0"/>
                <a:cs typeface="Arial" panose="020B0604020202020204" pitchFamily="34" charset="0"/>
              </a:rPr>
              <a:t>Ämnesrubriker:</a:t>
            </a:r>
          </a:p>
          <a:p>
            <a:r>
              <a:rPr lang="sv-SE" altLang="sv-SE" sz="1600" dirty="0" err="1">
                <a:latin typeface="Arial" panose="020B0604020202020204" pitchFamily="34" charset="0"/>
                <a:cs typeface="Arial" panose="020B0604020202020204" pitchFamily="34" charset="0"/>
              </a:rPr>
              <a:t>Inmeddelande</a:t>
            </a:r>
            <a:r>
              <a:rPr lang="sv-SE" altLang="sv-SE" sz="1600" dirty="0">
                <a:latin typeface="Arial" panose="020B0604020202020204" pitchFamily="34" charset="0"/>
                <a:cs typeface="Arial" panose="020B0604020202020204" pitchFamily="34" charset="0"/>
              </a:rPr>
              <a:t> Akuten</a:t>
            </a:r>
          </a:p>
          <a:p>
            <a:r>
              <a:rPr lang="sv-SE" altLang="sv-SE" sz="1600" dirty="0">
                <a:latin typeface="Arial" panose="020B0604020202020204" pitchFamily="34" charset="0"/>
                <a:cs typeface="Arial" panose="020B0604020202020204" pitchFamily="34" charset="0"/>
              </a:rPr>
              <a:t>Samordningsbehov (</a:t>
            </a:r>
            <a:r>
              <a:rPr lang="sv-SE" altLang="sv-SE" sz="1600" i="1" dirty="0">
                <a:latin typeface="Arial" panose="020B0604020202020204" pitchFamily="34" charset="0"/>
                <a:cs typeface="Arial" panose="020B0604020202020204" pitchFamily="34" charset="0"/>
              </a:rPr>
              <a:t>Sluten vården ansvarar för att ta ställning till samordningsbehov och färgspår Grönt, Gult, Orange, Rött)</a:t>
            </a:r>
          </a:p>
          <a:p>
            <a:r>
              <a:rPr lang="sv-SE" altLang="sv-SE" sz="1600" dirty="0">
                <a:latin typeface="Arial" panose="020B0604020202020204" pitchFamily="34" charset="0"/>
                <a:cs typeface="Arial" panose="020B0604020202020204" pitchFamily="34" charset="0"/>
              </a:rPr>
              <a:t>Enstaka uppdrag </a:t>
            </a:r>
            <a:r>
              <a:rPr lang="sv-SE" altLang="sv-SE" sz="1600" i="1" dirty="0">
                <a:latin typeface="Arial" panose="020B0604020202020204" pitchFamily="34" charset="0"/>
                <a:cs typeface="Arial" panose="020B0604020202020204" pitchFamily="34" charset="0"/>
              </a:rPr>
              <a:t>(t ex suturtagning, KAD-dragning)</a:t>
            </a:r>
          </a:p>
          <a:p>
            <a:r>
              <a:rPr lang="sv-SE" altLang="sv-SE" sz="1600" dirty="0">
                <a:latin typeface="Arial" panose="020B0604020202020204" pitchFamily="34" charset="0"/>
                <a:cs typeface="Arial" panose="020B0604020202020204" pitchFamily="34" charset="0"/>
              </a:rPr>
              <a:t>Omvårdnad</a:t>
            </a:r>
          </a:p>
          <a:p>
            <a:r>
              <a:rPr lang="sv-SE" altLang="sv-SE" sz="1600" dirty="0">
                <a:latin typeface="Arial" panose="020B0604020202020204" pitchFamily="34" charset="0"/>
                <a:cs typeface="Arial" panose="020B0604020202020204" pitchFamily="34" charset="0"/>
              </a:rPr>
              <a:t>Rehabilitering</a:t>
            </a:r>
          </a:p>
          <a:p>
            <a:r>
              <a:rPr lang="sv-SE" altLang="sv-SE" sz="1600" dirty="0">
                <a:latin typeface="Arial" panose="020B0604020202020204" pitchFamily="34" charset="0"/>
                <a:cs typeface="Arial" panose="020B0604020202020204" pitchFamily="34" charset="0"/>
              </a:rPr>
              <a:t>Bistånd</a:t>
            </a:r>
          </a:p>
          <a:p>
            <a:r>
              <a:rPr lang="sv-SE" altLang="sv-SE" sz="1600" dirty="0">
                <a:latin typeface="Arial" panose="020B0604020202020204" pitchFamily="34" charset="0"/>
                <a:cs typeface="Arial" panose="020B0604020202020204" pitchFamily="34" charset="0"/>
              </a:rPr>
              <a:t>Utskrivningsmeddelande</a:t>
            </a:r>
          </a:p>
          <a:p>
            <a:r>
              <a:rPr lang="sv-SE" altLang="sv-SE" sz="1600" dirty="0">
                <a:latin typeface="Arial" panose="020B0604020202020204" pitchFamily="34" charset="0"/>
                <a:cs typeface="Arial" panose="020B0604020202020204" pitchFamily="34" charset="0"/>
              </a:rPr>
              <a:t>Samordningsbehov öppenvård och kommun</a:t>
            </a:r>
          </a:p>
          <a:p>
            <a:pPr>
              <a:buFont typeface="Arial" charset="0"/>
              <a:buNone/>
            </a:pPr>
            <a:r>
              <a:rPr lang="sv-SE" altLang="sv-SE" sz="1600" dirty="0">
                <a:latin typeface="Arial" panose="020B0604020202020204" pitchFamily="34" charset="0"/>
                <a:cs typeface="Arial" panose="020B0604020202020204" pitchFamily="34" charset="0"/>
              </a:rPr>
              <a:t>För eventuellt övriga meddelanden anges ämne fritt</a:t>
            </a:r>
          </a:p>
          <a:p>
            <a:pPr>
              <a:spcBef>
                <a:spcPct val="0"/>
              </a:spcBef>
              <a:buFont typeface="Arial" charset="0"/>
              <a:buNone/>
            </a:pPr>
            <a:endParaRPr lang="sv-SE" altLang="sv-SE" sz="1800" dirty="0">
              <a:latin typeface="Arial" charset="0"/>
            </a:endParaRPr>
          </a:p>
          <a:p>
            <a:pPr>
              <a:spcBef>
                <a:spcPct val="0"/>
              </a:spcBef>
              <a:buFont typeface="Arial" charset="0"/>
              <a:buNone/>
            </a:pPr>
            <a:endParaRPr lang="sv-SE" altLang="sv-SE" sz="1800" dirty="0">
              <a:latin typeface="Arial" charset="0"/>
            </a:endParaRPr>
          </a:p>
          <a:p>
            <a:pPr>
              <a:spcBef>
                <a:spcPct val="0"/>
              </a:spcBef>
              <a:buFont typeface="Arial" charset="0"/>
              <a:buNone/>
            </a:pPr>
            <a:endParaRPr lang="sv-SE" altLang="sv-SE" sz="1800" dirty="0">
              <a:latin typeface="Arial" charset="0"/>
            </a:endParaRPr>
          </a:p>
        </p:txBody>
      </p:sp>
      <p:sp>
        <p:nvSpPr>
          <p:cNvPr id="62470" name="textruta 1"/>
          <p:cNvSpPr txBox="1">
            <a:spLocks noChangeArrowheads="1"/>
          </p:cNvSpPr>
          <p:nvPr/>
        </p:nvSpPr>
        <p:spPr bwMode="auto">
          <a:xfrm>
            <a:off x="1039813" y="1230313"/>
            <a:ext cx="724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När generellt meddelande skickas ska tydlig rubriksättning användas  i titelraden för att underlätta och tydliggöra vad innehållet avser</a:t>
            </a:r>
          </a:p>
        </p:txBody>
      </p:sp>
    </p:spTree>
    <p:extLst>
      <p:ext uri="{BB962C8B-B14F-4D97-AF65-F5344CB8AC3E}">
        <p14:creationId xmlns:p14="http://schemas.microsoft.com/office/powerpoint/2010/main" val="3834269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ubrik 1"/>
          <p:cNvSpPr>
            <a:spLocks noGrp="1"/>
          </p:cNvSpPr>
          <p:nvPr>
            <p:ph type="title"/>
          </p:nvPr>
        </p:nvSpPr>
        <p:spPr>
          <a:xfrm>
            <a:off x="332508" y="348568"/>
            <a:ext cx="8811491" cy="793211"/>
          </a:xfrm>
        </p:spPr>
        <p:txBody>
          <a:bodyPr/>
          <a:lstStyle/>
          <a:p>
            <a:pPr algn="ctr"/>
            <a:r>
              <a:rPr lang="sv-SE" altLang="sv-SE" sz="3200" dirty="0" smtClean="0"/>
              <a:t>Utskrivningsklar-patienten färdig att gå hem</a:t>
            </a:r>
          </a:p>
        </p:txBody>
      </p:sp>
      <p:sp>
        <p:nvSpPr>
          <p:cNvPr id="32771"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4726C82-09C5-485D-A399-99404A8D69A9}" type="slidenum">
              <a:rPr lang="sv-SE" altLang="sv-SE" sz="1200">
                <a:solidFill>
                  <a:srgbClr val="898989"/>
                </a:solidFill>
              </a:rPr>
              <a:pPr>
                <a:spcBef>
                  <a:spcPct val="0"/>
                </a:spcBef>
                <a:buFontTx/>
                <a:buNone/>
              </a:pPr>
              <a:t>17</a:t>
            </a:fld>
            <a:endParaRPr lang="sv-SE" altLang="sv-SE" sz="1200">
              <a:solidFill>
                <a:srgbClr val="898989"/>
              </a:solidFill>
            </a:endParaRPr>
          </a:p>
        </p:txBody>
      </p:sp>
      <p:sp>
        <p:nvSpPr>
          <p:cNvPr id="32772" name="textruta 3"/>
          <p:cNvSpPr txBox="1">
            <a:spLocks noChangeArrowheads="1"/>
          </p:cNvSpPr>
          <p:nvPr/>
        </p:nvSpPr>
        <p:spPr bwMode="auto">
          <a:xfrm>
            <a:off x="940017" y="1214956"/>
            <a:ext cx="7483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Meddelande om utskrivningsklar </a:t>
            </a:r>
            <a:r>
              <a:rPr lang="sv-SE" altLang="sv-SE" sz="1800" dirty="0" smtClean="0">
                <a:latin typeface="Arial" charset="0"/>
              </a:rPr>
              <a:t>skickas av slutenvården.</a:t>
            </a:r>
            <a:endParaRPr lang="sv-SE" altLang="sv-SE" sz="1800" dirty="0">
              <a:latin typeface="Arial" charset="0"/>
            </a:endParaRPr>
          </a:p>
          <a:p>
            <a:pPr>
              <a:spcBef>
                <a:spcPct val="0"/>
              </a:spcBef>
              <a:buFontTx/>
              <a:buNone/>
            </a:pPr>
            <a:r>
              <a:rPr lang="sv-SE" altLang="sv-SE" sz="1800" dirty="0">
                <a:latin typeface="Arial" charset="0"/>
              </a:rPr>
              <a:t>När patient är utskrivningsklar så skall patienten få med sig en Utskrivningsplan hem. </a:t>
            </a:r>
          </a:p>
        </p:txBody>
      </p:sp>
      <p:pic>
        <p:nvPicPr>
          <p:cNvPr id="32773" name="Bildobjekt 4"/>
          <p:cNvPicPr>
            <a:picLocks noChangeAspect="1"/>
          </p:cNvPicPr>
          <p:nvPr/>
        </p:nvPicPr>
        <p:blipFill>
          <a:blip r:embed="rId3">
            <a:extLst>
              <a:ext uri="{28A0092B-C50C-407E-A947-70E740481C1C}">
                <a14:useLocalDpi xmlns:a14="http://schemas.microsoft.com/office/drawing/2010/main" val="0"/>
              </a:ext>
            </a:extLst>
          </a:blip>
          <a:srcRect b="32037"/>
          <a:stretch>
            <a:fillRect/>
          </a:stretch>
        </p:blipFill>
        <p:spPr bwMode="auto">
          <a:xfrm>
            <a:off x="830263" y="4933950"/>
            <a:ext cx="74088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Bildobjekt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0913" y="2862263"/>
            <a:ext cx="276225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971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ubrik 1"/>
          <p:cNvSpPr>
            <a:spLocks noGrp="1"/>
          </p:cNvSpPr>
          <p:nvPr>
            <p:ph type="title"/>
          </p:nvPr>
        </p:nvSpPr>
        <p:spPr>
          <a:xfrm>
            <a:off x="457200" y="220663"/>
            <a:ext cx="8229600" cy="939800"/>
          </a:xfrm>
        </p:spPr>
        <p:txBody>
          <a:bodyPr/>
          <a:lstStyle/>
          <a:p>
            <a:pPr algn="ctr"/>
            <a:r>
              <a:rPr lang="sv-SE" altLang="sv-SE" dirty="0" smtClean="0">
                <a:latin typeface="Georgia" pitchFamily="18" charset="0"/>
              </a:rPr>
              <a:t>Utskrivningsplan</a:t>
            </a:r>
          </a:p>
        </p:txBody>
      </p:sp>
      <p:sp>
        <p:nvSpPr>
          <p:cNvPr id="68611"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C05210D-CC71-4BC2-ACDC-3E6E6561A4FC}" type="slidenum">
              <a:rPr lang="sv-SE" altLang="sv-SE" sz="1200">
                <a:solidFill>
                  <a:srgbClr val="898989"/>
                </a:solidFill>
              </a:rPr>
              <a:pPr>
                <a:spcBef>
                  <a:spcPct val="0"/>
                </a:spcBef>
                <a:buFontTx/>
                <a:buNone/>
              </a:pPr>
              <a:t>18</a:t>
            </a:fld>
            <a:endParaRPr lang="sv-SE" altLang="sv-SE" sz="1200">
              <a:solidFill>
                <a:srgbClr val="898989"/>
              </a:solidFill>
            </a:endParaRPr>
          </a:p>
        </p:txBody>
      </p:sp>
      <p:pic>
        <p:nvPicPr>
          <p:cNvPr id="68612" name="Bildobjek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32125"/>
            <a:ext cx="6942138"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ruta 1"/>
          <p:cNvSpPr txBox="1">
            <a:spLocks noChangeArrowheads="1"/>
          </p:cNvSpPr>
          <p:nvPr/>
        </p:nvSpPr>
        <p:spPr bwMode="auto">
          <a:xfrm>
            <a:off x="457200" y="1158875"/>
            <a:ext cx="8439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Arial" charset="0"/>
              <a:buNone/>
            </a:pPr>
            <a:r>
              <a:rPr lang="sv-SE" altLang="sv-SE" sz="1800" dirty="0">
                <a:latin typeface="Arial" charset="0"/>
              </a:rPr>
              <a:t>Utskrivningsplanen innehåller </a:t>
            </a:r>
            <a:r>
              <a:rPr lang="sv-SE" altLang="sv-SE" sz="1800" b="1" dirty="0">
                <a:latin typeface="Arial" charset="0"/>
              </a:rPr>
              <a:t>information till patienten </a:t>
            </a:r>
            <a:r>
              <a:rPr lang="sv-SE" altLang="sv-SE" sz="1800" dirty="0">
                <a:latin typeface="Arial" charset="0"/>
              </a:rPr>
              <a:t>om vad olika aktörer  har säkerställt inför patientens hemgång. </a:t>
            </a:r>
          </a:p>
          <a:p>
            <a:pPr>
              <a:spcBef>
                <a:spcPct val="0"/>
              </a:spcBef>
              <a:buFontTx/>
              <a:buNone/>
            </a:pPr>
            <a:endParaRPr lang="sv-SE" altLang="sv-SE" sz="1800" dirty="0">
              <a:latin typeface="Arial" charset="0"/>
            </a:endParaRPr>
          </a:p>
          <a:p>
            <a:pPr>
              <a:spcBef>
                <a:spcPct val="0"/>
              </a:spcBef>
              <a:buFontTx/>
              <a:buNone/>
            </a:pPr>
            <a:r>
              <a:rPr lang="sv-SE" altLang="sv-SE" sz="1800" dirty="0">
                <a:latin typeface="Arial" charset="0"/>
              </a:rPr>
              <a:t>Fylls i under fliken Planer. Varje aktör fyller i sin del genom ny anteckning i som de ska uppfylla för att patienten ska kunna gå hem. Lämnas till patienten vid utskrivning.</a:t>
            </a:r>
          </a:p>
          <a:p>
            <a:pPr>
              <a:spcBef>
                <a:spcPct val="0"/>
              </a:spcBef>
              <a:buFontTx/>
              <a:buNone/>
            </a:pPr>
            <a:endParaRPr lang="sv-SE" altLang="sv-SE" sz="1800" dirty="0">
              <a:latin typeface="Arial" charset="0"/>
            </a:endParaRPr>
          </a:p>
        </p:txBody>
      </p:sp>
      <p:sp>
        <p:nvSpPr>
          <p:cNvPr id="68614" name="textruta 2"/>
          <p:cNvSpPr txBox="1">
            <a:spLocks noChangeArrowheads="1"/>
          </p:cNvSpPr>
          <p:nvPr/>
        </p:nvSpPr>
        <p:spPr bwMode="auto">
          <a:xfrm>
            <a:off x="709613" y="6356350"/>
            <a:ext cx="8186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När en plan är startad så ser man det i Ärendeöversikten under rubriken Plan. </a:t>
            </a:r>
          </a:p>
          <a:p>
            <a:pPr>
              <a:spcBef>
                <a:spcPct val="0"/>
              </a:spcBef>
              <a:buFontTx/>
              <a:buNone/>
            </a:pPr>
            <a:endParaRPr lang="sv-SE" altLang="sv-SE" sz="1800" dirty="0">
              <a:latin typeface="Arial" charset="0"/>
            </a:endParaRPr>
          </a:p>
        </p:txBody>
      </p:sp>
      <p:pic>
        <p:nvPicPr>
          <p:cNvPr id="68615" name="Bildobjek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88" y="4786313"/>
            <a:ext cx="88058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8267700" y="5962650"/>
            <a:ext cx="628650" cy="242888"/>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v-SE"/>
          </a:p>
        </p:txBody>
      </p:sp>
      <p:sp>
        <p:nvSpPr>
          <p:cNvPr id="2" name="Vänster klammerparentes 1"/>
          <p:cNvSpPr/>
          <p:nvPr/>
        </p:nvSpPr>
        <p:spPr>
          <a:xfrm>
            <a:off x="4646676" y="975360"/>
            <a:ext cx="155448"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240321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1"/>
          <p:cNvSpPr>
            <a:spLocks noGrp="1"/>
          </p:cNvSpPr>
          <p:nvPr>
            <p:ph type="title"/>
          </p:nvPr>
        </p:nvSpPr>
        <p:spPr>
          <a:xfrm>
            <a:off x="611188" y="221674"/>
            <a:ext cx="7870861" cy="951490"/>
          </a:xfrm>
        </p:spPr>
        <p:txBody>
          <a:bodyPr/>
          <a:lstStyle/>
          <a:p>
            <a:pPr algn="ctr"/>
            <a:r>
              <a:rPr lang="sv-SE" altLang="sv-SE" sz="4000" dirty="0" smtClean="0"/>
              <a:t/>
            </a:r>
            <a:br>
              <a:rPr lang="sv-SE" altLang="sv-SE" sz="4000" dirty="0" smtClean="0"/>
            </a:br>
            <a:r>
              <a:rPr lang="sv-SE" altLang="sv-SE" sz="4000" dirty="0" smtClean="0"/>
              <a:t>Kallelse till SIP</a:t>
            </a:r>
            <a:br>
              <a:rPr lang="sv-SE" altLang="sv-SE" sz="4000" dirty="0" smtClean="0"/>
            </a:br>
            <a:endParaRPr lang="sv-SE" altLang="sv-SE" sz="3200" dirty="0" smtClean="0"/>
          </a:p>
        </p:txBody>
      </p:sp>
      <p:sp>
        <p:nvSpPr>
          <p:cNvPr id="54275"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70D792B-9236-4BB1-A983-5CEF497A9848}" type="slidenum">
              <a:rPr lang="sv-SE" altLang="sv-SE" sz="1200">
                <a:solidFill>
                  <a:srgbClr val="898989"/>
                </a:solidFill>
              </a:rPr>
              <a:pPr>
                <a:spcBef>
                  <a:spcPct val="0"/>
                </a:spcBef>
                <a:buFontTx/>
                <a:buNone/>
              </a:pPr>
              <a:t>19</a:t>
            </a:fld>
            <a:endParaRPr lang="sv-SE" altLang="sv-SE" sz="1200">
              <a:solidFill>
                <a:srgbClr val="898989"/>
              </a:solidFill>
            </a:endParaRPr>
          </a:p>
        </p:txBody>
      </p:sp>
      <p:sp>
        <p:nvSpPr>
          <p:cNvPr id="54276" name="textruta 5"/>
          <p:cNvSpPr txBox="1">
            <a:spLocks noChangeArrowheads="1"/>
          </p:cNvSpPr>
          <p:nvPr/>
        </p:nvSpPr>
        <p:spPr bwMode="auto">
          <a:xfrm>
            <a:off x="611188" y="1173163"/>
            <a:ext cx="7480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Öppenvården skickar kallelse till samordnad individuell planering.</a:t>
            </a:r>
          </a:p>
          <a:p>
            <a:pPr>
              <a:spcBef>
                <a:spcPct val="0"/>
              </a:spcBef>
              <a:buFontTx/>
              <a:buNone/>
            </a:pPr>
            <a:r>
              <a:rPr lang="sv-SE" altLang="sv-SE" sz="1800" dirty="0">
                <a:latin typeface="Arial" charset="0"/>
              </a:rPr>
              <a:t>Nytt meddelande - Kallelse till samordnad individuell </a:t>
            </a:r>
            <a:r>
              <a:rPr lang="sv-SE" altLang="sv-SE" sz="1800" dirty="0" smtClean="0">
                <a:latin typeface="Arial" charset="0"/>
              </a:rPr>
              <a:t>planering.</a:t>
            </a:r>
            <a:endParaRPr lang="sv-SE" altLang="sv-SE" sz="1800" dirty="0">
              <a:latin typeface="Arial" charset="0"/>
            </a:endParaRPr>
          </a:p>
          <a:p>
            <a:pPr>
              <a:spcBef>
                <a:spcPct val="0"/>
              </a:spcBef>
              <a:buFontTx/>
              <a:buNone/>
            </a:pPr>
            <a:r>
              <a:rPr lang="sv-SE" altLang="sv-SE" sz="1800" dirty="0">
                <a:latin typeface="Arial" charset="0"/>
              </a:rPr>
              <a:t>Bocka i de deltagare som ska kallas till </a:t>
            </a:r>
            <a:r>
              <a:rPr lang="sv-SE" altLang="sv-SE" sz="1800" dirty="0" smtClean="0">
                <a:latin typeface="Arial" charset="0"/>
              </a:rPr>
              <a:t>SIP. </a:t>
            </a:r>
            <a:endParaRPr lang="sv-SE" altLang="sv-SE" sz="1800" dirty="0">
              <a:latin typeface="Arial" charset="0"/>
            </a:endParaRPr>
          </a:p>
          <a:p>
            <a:pPr>
              <a:spcBef>
                <a:spcPct val="0"/>
              </a:spcBef>
              <a:buFontTx/>
              <a:buNone/>
            </a:pPr>
            <a:r>
              <a:rPr lang="sv-SE" altLang="sv-SE" sz="1800" dirty="0">
                <a:latin typeface="Arial" charset="0"/>
              </a:rPr>
              <a:t>I kommentarsfältet lägger man information om sammankallande, övriga kallade parter som ej finns i </a:t>
            </a:r>
            <a:r>
              <a:rPr lang="sv-SE" altLang="sv-SE" sz="1800" dirty="0" smtClean="0">
                <a:latin typeface="Arial" charset="0"/>
              </a:rPr>
              <a:t>Link osv.</a:t>
            </a:r>
            <a:endParaRPr lang="sv-SE" altLang="sv-SE" sz="1800" dirty="0">
              <a:latin typeface="Arial" charset="0"/>
            </a:endParaRPr>
          </a:p>
        </p:txBody>
      </p:sp>
      <p:pic>
        <p:nvPicPr>
          <p:cNvPr id="54277" name="Bildobjekt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663" y="2762250"/>
            <a:ext cx="5900737"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6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20863"/>
            <a:ext cx="8024813" cy="4189412"/>
          </a:xfrm>
        </p:spPr>
        <p:txBody>
          <a:bodyPr>
            <a:normAutofit fontScale="77500" lnSpcReduction="20000"/>
          </a:bodyPr>
          <a:lstStyle/>
          <a:p>
            <a:pPr marL="90488" indent="0">
              <a:buFont typeface="Arial" panose="020B0604020202020204" pitchFamily="34" charset="0"/>
              <a:buNone/>
              <a:defRPr/>
            </a:pPr>
            <a:r>
              <a:rPr lang="sv-SE" dirty="0" smtClean="0"/>
              <a:t>Cosmic </a:t>
            </a:r>
            <a:r>
              <a:rPr lang="sv-SE" dirty="0"/>
              <a:t>Link är </a:t>
            </a:r>
            <a:r>
              <a:rPr lang="sv-SE" dirty="0" smtClean="0"/>
              <a:t>en </a:t>
            </a:r>
            <a:r>
              <a:rPr lang="sv-SE" dirty="0"/>
              <a:t>funktion för att stödja processer och rutiner kring patienter som kräver samordnade insatser från hälso- och </a:t>
            </a:r>
            <a:r>
              <a:rPr lang="sv-SE" dirty="0" smtClean="0"/>
              <a:t>sjukvården, kommunal hemsjukvård samt </a:t>
            </a:r>
            <a:r>
              <a:rPr lang="sv-SE" dirty="0"/>
              <a:t>socialtjänsten</a:t>
            </a:r>
            <a:r>
              <a:rPr lang="sv-SE" dirty="0" smtClean="0"/>
              <a:t>.</a:t>
            </a:r>
          </a:p>
          <a:p>
            <a:pPr marL="90488" indent="0">
              <a:buFont typeface="Arial" panose="020B0604020202020204" pitchFamily="34" charset="0"/>
              <a:buNone/>
              <a:defRPr/>
            </a:pPr>
            <a:endParaRPr lang="sv-SE" dirty="0"/>
          </a:p>
          <a:p>
            <a:pPr marL="90488" indent="0">
              <a:buFont typeface="Arial" panose="020B0604020202020204" pitchFamily="34" charset="0"/>
              <a:buNone/>
              <a:defRPr/>
            </a:pPr>
            <a:r>
              <a:rPr lang="sv-SE" dirty="0" smtClean="0"/>
              <a:t>Behörigheter </a:t>
            </a:r>
            <a:r>
              <a:rPr lang="sv-SE" dirty="0"/>
              <a:t>styr vad man ser och kan göra i Cosmic Link</a:t>
            </a:r>
            <a:r>
              <a:rPr lang="sv-SE" dirty="0" smtClean="0"/>
              <a:t>. </a:t>
            </a:r>
            <a:endParaRPr lang="sv-SE" dirty="0"/>
          </a:p>
          <a:p>
            <a:pPr marL="90488" indent="0">
              <a:buFont typeface="Arial" panose="020B0604020202020204" pitchFamily="34" charset="0"/>
              <a:buNone/>
              <a:defRPr/>
            </a:pPr>
            <a:endParaRPr lang="sv-SE" dirty="0" smtClean="0"/>
          </a:p>
          <a:p>
            <a:pPr marL="90488" indent="0">
              <a:buFont typeface="Arial" panose="020B0604020202020204" pitchFamily="34" charset="0"/>
              <a:buNone/>
              <a:defRPr/>
            </a:pPr>
            <a:endParaRPr lang="sv-SE" dirty="0"/>
          </a:p>
          <a:p>
            <a:pPr marL="90488" indent="0">
              <a:buFont typeface="Arial" panose="020B0604020202020204" pitchFamily="34" charset="0"/>
              <a:buNone/>
              <a:defRPr/>
            </a:pPr>
            <a:r>
              <a:rPr lang="sv-SE" dirty="0"/>
              <a:t>När en patient kräver samordnade insatser skapas ett samordningsärende bestående av information och kommunikation kring pågående och planerade aktiviteter. Delaktiga aktörer samarbetar och utbyter meddelanden samt upprättar olika planer utifrån patientens behov</a:t>
            </a:r>
            <a:r>
              <a:rPr lang="sv-SE" dirty="0" smtClean="0"/>
              <a:t>.</a:t>
            </a:r>
          </a:p>
          <a:p>
            <a:pPr marL="90488" indent="0">
              <a:buFont typeface="Arial" panose="020B0604020202020204" pitchFamily="34" charset="0"/>
              <a:buNone/>
              <a:defRPr/>
            </a:pPr>
            <a:endParaRPr lang="sv-SE" dirty="0"/>
          </a:p>
          <a:p>
            <a:pPr marL="90488" indent="0">
              <a:buFont typeface="Arial" panose="020B0604020202020204" pitchFamily="34" charset="0"/>
              <a:buNone/>
              <a:defRPr/>
            </a:pPr>
            <a:r>
              <a:rPr lang="sv-SE" dirty="0"/>
              <a:t>Cosmic Link </a:t>
            </a:r>
            <a:r>
              <a:rPr lang="sv-SE" dirty="0" smtClean="0"/>
              <a:t>införs  </a:t>
            </a:r>
            <a:r>
              <a:rPr lang="sv-SE" dirty="0"/>
              <a:t>den 15/5 2019 och ersätter </a:t>
            </a:r>
            <a:r>
              <a:rPr lang="sv-SE" dirty="0" err="1"/>
              <a:t>Meddix</a:t>
            </a:r>
            <a:r>
              <a:rPr lang="sv-SE" dirty="0" smtClean="0"/>
              <a:t>. </a:t>
            </a:r>
          </a:p>
          <a:p>
            <a:pPr marL="90488" indent="0">
              <a:buFont typeface="Arial" panose="020B0604020202020204" pitchFamily="34" charset="0"/>
              <a:buNone/>
              <a:defRPr/>
            </a:pPr>
            <a:r>
              <a:rPr lang="sv-SE" dirty="0" smtClean="0"/>
              <a:t>Från och med den 15/5  registreras alla nya samordningsärenden i Link. </a:t>
            </a:r>
            <a:r>
              <a:rPr lang="sv-SE" dirty="0" err="1" smtClean="0"/>
              <a:t>Meddix</a:t>
            </a:r>
            <a:r>
              <a:rPr lang="sv-SE" dirty="0" smtClean="0"/>
              <a:t> </a:t>
            </a:r>
            <a:r>
              <a:rPr lang="sv-SE" dirty="0"/>
              <a:t> </a:t>
            </a:r>
            <a:r>
              <a:rPr lang="sv-SE" dirty="0" smtClean="0"/>
              <a:t>finns kvar under två veckor men i </a:t>
            </a:r>
            <a:r>
              <a:rPr lang="sv-SE" dirty="0" err="1" smtClean="0"/>
              <a:t>läsläge</a:t>
            </a:r>
            <a:r>
              <a:rPr lang="sv-SE" dirty="0" smtClean="0"/>
              <a:t> vilket innebär att ärenden kan avslutas men inga nya kan påbörjas. Separat övergångsinformation kommer finnas. </a:t>
            </a:r>
            <a:endParaRPr lang="sv-SE" dirty="0"/>
          </a:p>
          <a:p>
            <a:pPr marL="90488" indent="0">
              <a:buFont typeface="Arial" panose="020B0604020202020204" pitchFamily="34" charset="0"/>
              <a:buNone/>
              <a:defRPr/>
            </a:pPr>
            <a:endParaRPr lang="sv-SE" dirty="0"/>
          </a:p>
        </p:txBody>
      </p:sp>
      <p:sp>
        <p:nvSpPr>
          <p:cNvPr id="18435" name="Rubrik 2"/>
          <p:cNvSpPr>
            <a:spLocks noGrp="1"/>
          </p:cNvSpPr>
          <p:nvPr>
            <p:ph type="title"/>
          </p:nvPr>
        </p:nvSpPr>
        <p:spPr>
          <a:xfrm>
            <a:off x="457200" y="411163"/>
            <a:ext cx="7720013" cy="1409700"/>
          </a:xfrm>
        </p:spPr>
        <p:txBody>
          <a:bodyPr/>
          <a:lstStyle/>
          <a:p>
            <a:r>
              <a:rPr lang="sv-SE" altLang="sv-SE" smtClean="0"/>
              <a:t/>
            </a:r>
            <a:br>
              <a:rPr lang="sv-SE" altLang="sv-SE" smtClean="0"/>
            </a:br>
            <a:r>
              <a:rPr lang="sv-SE" altLang="sv-SE" sz="3600" b="1" smtClean="0"/>
              <a:t>Inledning</a:t>
            </a:r>
            <a:br>
              <a:rPr lang="sv-SE" altLang="sv-SE" sz="3600" b="1" smtClean="0"/>
            </a:br>
            <a:endParaRPr lang="sv-SE" altLang="sv-SE" smtClean="0"/>
          </a:p>
        </p:txBody>
      </p:sp>
    </p:spTree>
    <p:extLst>
      <p:ext uri="{BB962C8B-B14F-4D97-AF65-F5344CB8AC3E}">
        <p14:creationId xmlns:p14="http://schemas.microsoft.com/office/powerpoint/2010/main" val="2962371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ubrik 1"/>
          <p:cNvSpPr>
            <a:spLocks noGrp="1"/>
          </p:cNvSpPr>
          <p:nvPr>
            <p:ph type="title"/>
          </p:nvPr>
        </p:nvSpPr>
        <p:spPr>
          <a:xfrm>
            <a:off x="582613" y="53939"/>
            <a:ext cx="7889789" cy="1250986"/>
          </a:xfrm>
        </p:spPr>
        <p:txBody>
          <a:bodyPr/>
          <a:lstStyle/>
          <a:p>
            <a:pPr algn="ctr"/>
            <a:r>
              <a:rPr lang="sv-SE" altLang="sv-SE" sz="4000" dirty="0" smtClean="0"/>
              <a:t>Kallelse till SIP- Deltagare</a:t>
            </a:r>
          </a:p>
        </p:txBody>
      </p:sp>
      <p:sp>
        <p:nvSpPr>
          <p:cNvPr id="55299"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B3D6607-F6DC-4EB1-BFCA-4A56B3F8517A}" type="slidenum">
              <a:rPr lang="sv-SE" altLang="sv-SE" sz="1200">
                <a:solidFill>
                  <a:srgbClr val="898989"/>
                </a:solidFill>
              </a:rPr>
              <a:pPr>
                <a:spcBef>
                  <a:spcPct val="0"/>
                </a:spcBef>
                <a:buFontTx/>
                <a:buNone/>
              </a:pPr>
              <a:t>20</a:t>
            </a:fld>
            <a:endParaRPr lang="sv-SE" altLang="sv-SE" sz="1200">
              <a:solidFill>
                <a:srgbClr val="898989"/>
              </a:solidFill>
            </a:endParaRPr>
          </a:p>
        </p:txBody>
      </p:sp>
      <p:sp>
        <p:nvSpPr>
          <p:cNvPr id="55300" name="textruta 3"/>
          <p:cNvSpPr txBox="1">
            <a:spLocks noChangeArrowheads="1"/>
          </p:cNvSpPr>
          <p:nvPr/>
        </p:nvSpPr>
        <p:spPr bwMode="auto">
          <a:xfrm>
            <a:off x="582612" y="1304924"/>
            <a:ext cx="7693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Kallelsen ska besvaras av de som är kallade att delta vid SIP. Svara med vem som deltar och kontaktuppgifter. </a:t>
            </a:r>
          </a:p>
          <a:p>
            <a:pPr>
              <a:spcBef>
                <a:spcPct val="0"/>
              </a:spcBef>
              <a:buFontTx/>
              <a:buNone/>
            </a:pPr>
            <a:r>
              <a:rPr lang="sv-SE" altLang="sv-SE" sz="1800" dirty="0">
                <a:latin typeface="Arial" charset="0"/>
              </a:rPr>
              <a:t>Efter mötet upprättas samordnad individuell plan via fliken </a:t>
            </a:r>
            <a:r>
              <a:rPr lang="sv-SE" altLang="sv-SE" sz="1800" dirty="0" smtClean="0">
                <a:latin typeface="Arial" charset="0"/>
              </a:rPr>
              <a:t>Planer.</a:t>
            </a:r>
            <a:endParaRPr lang="sv-SE" altLang="sv-SE" sz="1800" dirty="0">
              <a:latin typeface="Arial" charset="0"/>
            </a:endParaRPr>
          </a:p>
        </p:txBody>
      </p:sp>
      <p:pic>
        <p:nvPicPr>
          <p:cNvPr id="55301"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2473325"/>
            <a:ext cx="616585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305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ubrik 1"/>
          <p:cNvSpPr>
            <a:spLocks noGrp="1"/>
          </p:cNvSpPr>
          <p:nvPr>
            <p:ph type="title"/>
          </p:nvPr>
        </p:nvSpPr>
        <p:spPr>
          <a:xfrm>
            <a:off x="530225" y="32045"/>
            <a:ext cx="7642095" cy="1265447"/>
          </a:xfrm>
        </p:spPr>
        <p:txBody>
          <a:bodyPr/>
          <a:lstStyle/>
          <a:p>
            <a:pPr algn="ctr"/>
            <a:r>
              <a:rPr lang="sv-SE" altLang="sv-SE" sz="4000" dirty="0" smtClean="0"/>
              <a:t> Dokumentation SIP </a:t>
            </a:r>
          </a:p>
        </p:txBody>
      </p:sp>
      <p:sp>
        <p:nvSpPr>
          <p:cNvPr id="56323"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2C6F4D-08D5-4577-9F29-FFA62400DC17}" type="slidenum">
              <a:rPr lang="sv-SE" altLang="sv-SE" sz="1200">
                <a:solidFill>
                  <a:srgbClr val="898989"/>
                </a:solidFill>
              </a:rPr>
              <a:pPr>
                <a:spcBef>
                  <a:spcPct val="0"/>
                </a:spcBef>
                <a:buFontTx/>
                <a:buNone/>
              </a:pPr>
              <a:t>21</a:t>
            </a:fld>
            <a:endParaRPr lang="sv-SE" altLang="sv-SE" sz="1200">
              <a:solidFill>
                <a:srgbClr val="898989"/>
              </a:solidFill>
            </a:endParaRPr>
          </a:p>
        </p:txBody>
      </p:sp>
      <p:sp>
        <p:nvSpPr>
          <p:cNvPr id="56324" name="textruta 3"/>
          <p:cNvSpPr txBox="1">
            <a:spLocks noChangeArrowheads="1"/>
          </p:cNvSpPr>
          <p:nvPr/>
        </p:nvSpPr>
        <p:spPr bwMode="auto">
          <a:xfrm>
            <a:off x="457199" y="1219200"/>
            <a:ext cx="79109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SIP dokumenteras via fliken Planer, fast vårdkontakt påbörjar planen.</a:t>
            </a:r>
          </a:p>
          <a:p>
            <a:pPr>
              <a:spcBef>
                <a:spcPct val="0"/>
              </a:spcBef>
              <a:buFontTx/>
              <a:buNone/>
            </a:pPr>
            <a:r>
              <a:rPr lang="sv-SE" altLang="sv-SE" sz="1800" dirty="0">
                <a:latin typeface="Arial" charset="0"/>
              </a:rPr>
              <a:t>Lägg till Plan SIP, skriv i mall Samordnad individuell plan.</a:t>
            </a:r>
          </a:p>
          <a:p>
            <a:pPr>
              <a:spcBef>
                <a:spcPct val="0"/>
              </a:spcBef>
              <a:buFontTx/>
              <a:buNone/>
            </a:pPr>
            <a:r>
              <a:rPr lang="sv-SE" altLang="sv-SE" sz="1800" dirty="0">
                <a:latin typeface="Arial" charset="0"/>
              </a:rPr>
              <a:t>Dokumentation, alla skriver sin </a:t>
            </a:r>
            <a:r>
              <a:rPr lang="sv-SE" altLang="sv-SE" sz="1800" dirty="0" smtClean="0">
                <a:latin typeface="Arial" charset="0"/>
              </a:rPr>
              <a:t>del. Patienten </a:t>
            </a:r>
            <a:r>
              <a:rPr lang="sv-SE" altLang="sv-SE" sz="1800" dirty="0">
                <a:latin typeface="Arial" charset="0"/>
              </a:rPr>
              <a:t>skall ha en utskriven kopia</a:t>
            </a:r>
          </a:p>
        </p:txBody>
      </p:sp>
      <p:pic>
        <p:nvPicPr>
          <p:cNvPr id="56325" name="Bildobjekt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409825"/>
            <a:ext cx="65468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med rundade hörn 1"/>
          <p:cNvSpPr/>
          <p:nvPr/>
        </p:nvSpPr>
        <p:spPr>
          <a:xfrm>
            <a:off x="850900" y="2420938"/>
            <a:ext cx="444500" cy="2333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Tree>
    <p:extLst>
      <p:ext uri="{BB962C8B-B14F-4D97-AF65-F5344CB8AC3E}">
        <p14:creationId xmlns:p14="http://schemas.microsoft.com/office/powerpoint/2010/main" val="3152536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1354" y="524414"/>
            <a:ext cx="8200695" cy="1265447"/>
          </a:xfrm>
        </p:spPr>
        <p:txBody>
          <a:bodyPr/>
          <a:lstStyle/>
          <a:p>
            <a:pPr algn="ctr"/>
            <a:r>
              <a:rPr lang="sv-SE" dirty="0" smtClean="0"/>
              <a:t>Ärendeöversikt där SIP visas</a:t>
            </a:r>
            <a:endParaRPr lang="sv-SE" dirty="0"/>
          </a:p>
        </p:txBody>
      </p:sp>
      <p:sp>
        <p:nvSpPr>
          <p:cNvPr id="3" name="Platshållare för bildnummer 2"/>
          <p:cNvSpPr>
            <a:spLocks noGrp="1"/>
          </p:cNvSpPr>
          <p:nvPr>
            <p:ph type="sldNum" sz="quarter" idx="4"/>
          </p:nvPr>
        </p:nvSpPr>
        <p:spPr/>
        <p:txBody>
          <a:bodyPr/>
          <a:lstStyle/>
          <a:p>
            <a:fld id="{6D8CCFDF-DFA5-484F-9FF8-7212AEA69C48}" type="slidenum">
              <a:rPr lang="sv-SE" smtClean="0"/>
              <a:pPr/>
              <a:t>22</a:t>
            </a:fld>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4" y="2127738"/>
            <a:ext cx="8669795" cy="329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24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4344" y="524414"/>
            <a:ext cx="7827705" cy="1265447"/>
          </a:xfrm>
        </p:spPr>
        <p:txBody>
          <a:bodyPr/>
          <a:lstStyle/>
          <a:p>
            <a:pPr algn="ctr"/>
            <a:r>
              <a:rPr lang="sv-SE" dirty="0" smtClean="0"/>
              <a:t>Avsluta SIP</a:t>
            </a:r>
            <a:endParaRPr lang="sv-SE" dirty="0"/>
          </a:p>
        </p:txBody>
      </p:sp>
      <p:sp>
        <p:nvSpPr>
          <p:cNvPr id="3" name="Platshållare för bildnummer 2"/>
          <p:cNvSpPr>
            <a:spLocks noGrp="1"/>
          </p:cNvSpPr>
          <p:nvPr>
            <p:ph type="sldNum" sz="quarter" idx="4"/>
          </p:nvPr>
        </p:nvSpPr>
        <p:spPr/>
        <p:txBody>
          <a:bodyPr/>
          <a:lstStyle/>
          <a:p>
            <a:fld id="{6D8CCFDF-DFA5-484F-9FF8-7212AEA69C48}" type="slidenum">
              <a:rPr lang="sv-SE" smtClean="0"/>
              <a:pPr/>
              <a:t>23</a:t>
            </a:fld>
            <a:endParaRPr lang="sv-S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44" y="2050473"/>
            <a:ext cx="7860386" cy="438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769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4344" y="524414"/>
            <a:ext cx="7827705" cy="1265447"/>
          </a:xfrm>
        </p:spPr>
        <p:txBody>
          <a:bodyPr/>
          <a:lstStyle/>
          <a:p>
            <a:pPr algn="ctr"/>
            <a:r>
              <a:rPr lang="sv-SE" dirty="0" smtClean="0"/>
              <a:t>Avsluta samordningsärende</a:t>
            </a:r>
            <a:endParaRPr lang="sv-SE" dirty="0"/>
          </a:p>
        </p:txBody>
      </p:sp>
      <p:sp>
        <p:nvSpPr>
          <p:cNvPr id="3" name="Platshållare för bildnummer 2"/>
          <p:cNvSpPr>
            <a:spLocks noGrp="1"/>
          </p:cNvSpPr>
          <p:nvPr>
            <p:ph type="sldNum" sz="quarter" idx="4"/>
          </p:nvPr>
        </p:nvSpPr>
        <p:spPr/>
        <p:txBody>
          <a:bodyPr/>
          <a:lstStyle/>
          <a:p>
            <a:fld id="{6D8CCFDF-DFA5-484F-9FF8-7212AEA69C48}" type="slidenum">
              <a:rPr lang="sv-SE" smtClean="0"/>
              <a:pPr/>
              <a:t>24</a:t>
            </a:fld>
            <a:endParaRPr lang="sv-S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44" y="1789861"/>
            <a:ext cx="7966216" cy="438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11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ubrik 1"/>
          <p:cNvSpPr>
            <a:spLocks noGrp="1"/>
          </p:cNvSpPr>
          <p:nvPr>
            <p:ph type="title"/>
          </p:nvPr>
        </p:nvSpPr>
        <p:spPr>
          <a:xfrm>
            <a:off x="0" y="166773"/>
            <a:ext cx="9027886" cy="1265447"/>
          </a:xfrm>
        </p:spPr>
        <p:txBody>
          <a:bodyPr/>
          <a:lstStyle/>
          <a:p>
            <a:pPr algn="ctr"/>
            <a:r>
              <a:rPr lang="sv-SE" altLang="sv-SE" dirty="0" smtClean="0"/>
              <a:t>Öppenvårdsspåret </a:t>
            </a:r>
            <a:br>
              <a:rPr lang="sv-SE" altLang="sv-SE" dirty="0" smtClean="0"/>
            </a:br>
            <a:r>
              <a:rPr lang="sv-SE" altLang="sv-SE" sz="2800" dirty="0" smtClean="0"/>
              <a:t>När samordning sker utanför vårdtillfälle </a:t>
            </a:r>
            <a:br>
              <a:rPr lang="sv-SE" altLang="sv-SE" sz="2800" dirty="0" smtClean="0"/>
            </a:br>
            <a:endParaRPr lang="sv-SE" altLang="sv-SE" sz="2800" dirty="0" smtClean="0"/>
          </a:p>
        </p:txBody>
      </p:sp>
      <p:sp>
        <p:nvSpPr>
          <p:cNvPr id="57347"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8FE0183-7B4B-4C67-B8EF-A13FF218F27C}" type="slidenum">
              <a:rPr lang="sv-SE" altLang="sv-SE" sz="1200">
                <a:solidFill>
                  <a:srgbClr val="898989"/>
                </a:solidFill>
              </a:rPr>
              <a:pPr>
                <a:spcBef>
                  <a:spcPct val="0"/>
                </a:spcBef>
                <a:buFontTx/>
                <a:buNone/>
              </a:pPr>
              <a:t>25</a:t>
            </a:fld>
            <a:endParaRPr lang="sv-SE" altLang="sv-SE" sz="1200">
              <a:solidFill>
                <a:srgbClr val="898989"/>
              </a:solidFill>
            </a:endParaRPr>
          </a:p>
        </p:txBody>
      </p:sp>
      <p:sp>
        <p:nvSpPr>
          <p:cNvPr id="57348" name="Rektangel 3"/>
          <p:cNvSpPr>
            <a:spLocks noChangeArrowheads="1"/>
          </p:cNvSpPr>
          <p:nvPr/>
        </p:nvSpPr>
        <p:spPr bwMode="auto">
          <a:xfrm>
            <a:off x="379413" y="1400175"/>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1.Skapa ett nytt samordningsärende i Link</a:t>
            </a:r>
            <a:br>
              <a:rPr lang="sv-SE" altLang="sv-SE" sz="1800" dirty="0">
                <a:latin typeface="Arial" charset="0"/>
              </a:rPr>
            </a:br>
            <a:endParaRPr lang="sv-SE" altLang="sv-SE" sz="1800" dirty="0">
              <a:latin typeface="Arial" charset="0"/>
            </a:endParaRPr>
          </a:p>
        </p:txBody>
      </p:sp>
      <p:pic>
        <p:nvPicPr>
          <p:cNvPr id="573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6288"/>
            <a:ext cx="4732338" cy="39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50" name="Rektangel 5"/>
          <p:cNvSpPr>
            <a:spLocks noChangeArrowheads="1"/>
          </p:cNvSpPr>
          <p:nvPr/>
        </p:nvSpPr>
        <p:spPr bwMode="auto">
          <a:xfrm>
            <a:off x="5468938" y="2225675"/>
            <a:ext cx="32178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Fyll i de tvingande fälten (orange ikon)</a:t>
            </a:r>
          </a:p>
          <a:p>
            <a:pPr>
              <a:spcBef>
                <a:spcPct val="0"/>
              </a:spcBef>
              <a:buFontTx/>
              <a:buNone/>
            </a:pPr>
            <a:r>
              <a:rPr lang="sv-SE" altLang="sv-SE" sz="1800" dirty="0">
                <a:latin typeface="Arial" charset="0"/>
              </a:rPr>
              <a:t>Lägg till/ta bort aktörer så att de aktörer som ska samverka i samordningsärendet är valda. </a:t>
            </a:r>
          </a:p>
        </p:txBody>
      </p:sp>
    </p:spTree>
    <p:extLst>
      <p:ext uri="{BB962C8B-B14F-4D97-AF65-F5344CB8AC3E}">
        <p14:creationId xmlns:p14="http://schemas.microsoft.com/office/powerpoint/2010/main" val="335547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ubrik 1"/>
          <p:cNvSpPr>
            <a:spLocks noGrp="1"/>
          </p:cNvSpPr>
          <p:nvPr>
            <p:ph type="title"/>
          </p:nvPr>
        </p:nvSpPr>
        <p:spPr>
          <a:xfrm>
            <a:off x="120650" y="66675"/>
            <a:ext cx="8566150" cy="1143000"/>
          </a:xfrm>
        </p:spPr>
        <p:txBody>
          <a:bodyPr/>
          <a:lstStyle/>
          <a:p>
            <a:pPr algn="ctr"/>
            <a:r>
              <a:rPr lang="sv-SE" altLang="sv-SE" sz="3600" dirty="0" smtClean="0"/>
              <a:t>Öppenvårdsspåret</a:t>
            </a:r>
            <a:br>
              <a:rPr lang="sv-SE" altLang="sv-SE" sz="3600" dirty="0" smtClean="0"/>
            </a:br>
            <a:r>
              <a:rPr lang="sv-SE" altLang="sv-SE" sz="2400" dirty="0" smtClean="0"/>
              <a:t>(Tidigare MUV)</a:t>
            </a:r>
          </a:p>
        </p:txBody>
      </p:sp>
      <p:sp>
        <p:nvSpPr>
          <p:cNvPr id="58371" name="Platshållare för bildnumm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74B508D-0274-4864-84DC-F7038C94407A}" type="slidenum">
              <a:rPr lang="sv-SE" altLang="sv-SE" sz="1200">
                <a:solidFill>
                  <a:srgbClr val="898989"/>
                </a:solidFill>
              </a:rPr>
              <a:pPr>
                <a:spcBef>
                  <a:spcPct val="0"/>
                </a:spcBef>
                <a:buFontTx/>
                <a:buNone/>
              </a:pPr>
              <a:t>26</a:t>
            </a:fld>
            <a:endParaRPr lang="sv-SE" altLang="sv-SE" sz="1200">
              <a:solidFill>
                <a:srgbClr val="898989"/>
              </a:solidFill>
            </a:endParaRPr>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75" y="1554163"/>
            <a:ext cx="6542088" cy="466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3" name="textruta 4"/>
          <p:cNvSpPr txBox="1">
            <a:spLocks noChangeArrowheads="1"/>
          </p:cNvSpPr>
          <p:nvPr/>
        </p:nvSpPr>
        <p:spPr bwMode="auto">
          <a:xfrm>
            <a:off x="120650" y="1209675"/>
            <a:ext cx="22955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2. När ett samordningsärende finns går det att kommunicera genom </a:t>
            </a:r>
            <a:r>
              <a:rPr lang="sv-SE" altLang="sv-SE" sz="1800" b="1" dirty="0">
                <a:latin typeface="Arial" charset="0"/>
              </a:rPr>
              <a:t>Generella meddelanden.</a:t>
            </a:r>
          </a:p>
          <a:p>
            <a:pPr>
              <a:spcBef>
                <a:spcPct val="0"/>
              </a:spcBef>
              <a:buFontTx/>
              <a:buNone/>
            </a:pPr>
            <a:endParaRPr lang="sv-SE" altLang="sv-SE" sz="1800" dirty="0">
              <a:latin typeface="Arial" charset="0"/>
            </a:endParaRPr>
          </a:p>
          <a:p>
            <a:pPr>
              <a:spcBef>
                <a:spcPct val="0"/>
              </a:spcBef>
              <a:buFontTx/>
              <a:buNone/>
            </a:pPr>
            <a:r>
              <a:rPr lang="sv-SE" altLang="sv-SE" sz="1800" dirty="0">
                <a:latin typeface="Arial" charset="0"/>
              </a:rPr>
              <a:t>Använd rekommenderade ämnesrubriker i Generella meddelanden.</a:t>
            </a:r>
          </a:p>
          <a:p>
            <a:pPr>
              <a:spcBef>
                <a:spcPct val="0"/>
              </a:spcBef>
              <a:buFontTx/>
              <a:buNone/>
            </a:pPr>
            <a:endParaRPr lang="sv-SE" altLang="sv-SE" sz="1800" dirty="0">
              <a:latin typeface="Arial" charset="0"/>
            </a:endParaRPr>
          </a:p>
          <a:p>
            <a:pPr>
              <a:spcBef>
                <a:spcPct val="0"/>
              </a:spcBef>
              <a:buFontTx/>
              <a:buNone/>
            </a:pPr>
            <a:r>
              <a:rPr lang="sv-SE" altLang="sv-SE" sz="1800" dirty="0">
                <a:latin typeface="Arial" charset="0"/>
              </a:rPr>
              <a:t>SIP genomförs vid behov</a:t>
            </a:r>
          </a:p>
          <a:p>
            <a:pPr>
              <a:spcBef>
                <a:spcPct val="0"/>
              </a:spcBef>
              <a:buFontTx/>
              <a:buNone/>
            </a:pPr>
            <a:endParaRPr lang="sv-SE" altLang="sv-SE" sz="1800" dirty="0">
              <a:latin typeface="Arial" charset="0"/>
            </a:endParaRPr>
          </a:p>
          <a:p>
            <a:pPr>
              <a:spcBef>
                <a:spcPct val="0"/>
              </a:spcBef>
              <a:buFontTx/>
              <a:buNone/>
            </a:pPr>
            <a:r>
              <a:rPr lang="sv-SE" altLang="sv-SE" sz="1200" i="1" dirty="0">
                <a:latin typeface="Arial" charset="0"/>
              </a:rPr>
              <a:t>Avsluta samordningsärendet när behov av samordning inte längre finns.</a:t>
            </a:r>
          </a:p>
        </p:txBody>
      </p:sp>
      <p:pic>
        <p:nvPicPr>
          <p:cNvPr id="58374" name="Platshållare för innehåll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5725" y="4408488"/>
            <a:ext cx="33051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95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ubrik 1"/>
          <p:cNvSpPr>
            <a:spLocks noGrp="1"/>
          </p:cNvSpPr>
          <p:nvPr>
            <p:ph type="title"/>
          </p:nvPr>
        </p:nvSpPr>
        <p:spPr>
          <a:xfrm>
            <a:off x="457200" y="525463"/>
            <a:ext cx="8229600" cy="892175"/>
          </a:xfrm>
        </p:spPr>
        <p:txBody>
          <a:bodyPr/>
          <a:lstStyle/>
          <a:p>
            <a:pPr algn="ctr" eaLnBrk="1" hangingPunct="1"/>
            <a:r>
              <a:rPr lang="sv-SE" altLang="sv-SE" sz="2400" dirty="0" smtClean="0">
                <a:latin typeface="Georgia" pitchFamily="18" charset="0"/>
              </a:rPr>
              <a:t>Link sammanfattning</a:t>
            </a:r>
            <a:r>
              <a:rPr lang="sv-SE" altLang="sv-SE" sz="2400" dirty="0" smtClean="0"/>
              <a:t/>
            </a:r>
            <a:br>
              <a:rPr lang="sv-SE" altLang="sv-SE" sz="2400" dirty="0" smtClean="0"/>
            </a:br>
            <a:r>
              <a:rPr lang="sv-SE" altLang="sv-SE" sz="2400" dirty="0" smtClean="0"/>
              <a:t/>
            </a:r>
            <a:br>
              <a:rPr lang="sv-SE" altLang="sv-SE" sz="2400" dirty="0" smtClean="0"/>
            </a:br>
            <a:r>
              <a:rPr lang="sv-SE" altLang="sv-SE" sz="2400" b="1" dirty="0" smtClean="0">
                <a:solidFill>
                  <a:srgbClr val="000000"/>
                </a:solidFill>
                <a:latin typeface="Georgia" pitchFamily="18" charset="0"/>
                <a:cs typeface="Arial" charset="0"/>
              </a:rPr>
              <a:t>Hemsjukvård skickar person till akutmottagning</a:t>
            </a:r>
            <a:r>
              <a:rPr lang="sv-SE" altLang="sv-SE" sz="3200" b="1" dirty="0" smtClean="0">
                <a:solidFill>
                  <a:srgbClr val="000000"/>
                </a:solidFill>
                <a:latin typeface="Arial" charset="0"/>
                <a:cs typeface="Arial" charset="0"/>
              </a:rPr>
              <a:t/>
            </a:r>
            <a:br>
              <a:rPr lang="sv-SE" altLang="sv-SE" sz="3200" b="1" dirty="0" smtClean="0">
                <a:solidFill>
                  <a:srgbClr val="000000"/>
                </a:solidFill>
                <a:latin typeface="Arial" charset="0"/>
                <a:cs typeface="Arial" charset="0"/>
              </a:rPr>
            </a:br>
            <a:endParaRPr lang="sv-SE" altLang="sv-SE" sz="3200" dirty="0" smtClean="0"/>
          </a:p>
        </p:txBody>
      </p:sp>
      <p:sp>
        <p:nvSpPr>
          <p:cNvPr id="3" name="Platshållare för innehåll 2"/>
          <p:cNvSpPr>
            <a:spLocks noGrp="1"/>
          </p:cNvSpPr>
          <p:nvPr>
            <p:ph idx="1"/>
          </p:nvPr>
        </p:nvSpPr>
        <p:spPr>
          <a:xfrm>
            <a:off x="457200" y="1600200"/>
            <a:ext cx="8229600" cy="49911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eaLnBrk="1" hangingPunct="1">
              <a:buFontTx/>
              <a:buChar char="-"/>
              <a:defRPr/>
            </a:pPr>
            <a:endParaRPr lang="sv-SE" altLang="sv-SE" sz="2000" b="1" dirty="0" smtClean="0">
              <a:solidFill>
                <a:srgbClr val="000000"/>
              </a:solidFill>
              <a:latin typeface="Arial" panose="020B0604020202020204" pitchFamily="34" charset="0"/>
              <a:cs typeface="Arial" panose="020B0604020202020204" pitchFamily="34" charset="0"/>
            </a:endParaRPr>
          </a:p>
          <a:p>
            <a:pPr marL="0" indent="0" eaLnBrk="1" hangingPunct="1">
              <a:buFont typeface="Arial" charset="0"/>
              <a:buNone/>
              <a:defRPr/>
            </a:pPr>
            <a:r>
              <a:rPr lang="sv-SE" altLang="sv-SE" sz="2000" b="1" dirty="0" smtClean="0">
                <a:solidFill>
                  <a:srgbClr val="000000"/>
                </a:solidFill>
                <a:latin typeface="Arial" panose="020B0604020202020204" pitchFamily="34" charset="0"/>
                <a:cs typeface="Arial" panose="020B0604020202020204" pitchFamily="34" charset="0"/>
              </a:rPr>
              <a:t>Samordningsärende </a:t>
            </a:r>
            <a:r>
              <a:rPr lang="sv-SE" altLang="sv-SE" sz="2000" dirty="0" smtClean="0">
                <a:solidFill>
                  <a:srgbClr val="000000"/>
                </a:solidFill>
                <a:latin typeface="Arial" panose="020B0604020202020204" pitchFamily="34" charset="0"/>
                <a:cs typeface="Arial" panose="020B0604020202020204" pitchFamily="34" charset="0"/>
              </a:rPr>
              <a:t>startas upp av hemsjukvården</a:t>
            </a:r>
          </a:p>
          <a:p>
            <a:pPr marL="0" indent="0" eaLnBrk="1" hangingPunct="1">
              <a:buFont typeface="Arial" charset="0"/>
              <a:buNone/>
              <a:defRPr/>
            </a:pPr>
            <a:endParaRPr lang="sv-SE" altLang="sv-SE" sz="2000" dirty="0">
              <a:solidFill>
                <a:srgbClr val="000000"/>
              </a:solidFill>
              <a:latin typeface="Arial" panose="020B0604020202020204" pitchFamily="34" charset="0"/>
              <a:cs typeface="Arial" panose="020B0604020202020204" pitchFamily="34" charset="0"/>
            </a:endParaRPr>
          </a:p>
          <a:p>
            <a:pPr marL="0" indent="0" eaLnBrk="1" hangingPunct="1">
              <a:buFont typeface="Arial" charset="0"/>
              <a:buNone/>
              <a:defRPr/>
            </a:pPr>
            <a:r>
              <a:rPr lang="sv-SE" altLang="sv-SE" sz="2000" b="1" dirty="0" smtClean="0">
                <a:solidFill>
                  <a:srgbClr val="000000"/>
                </a:solidFill>
                <a:latin typeface="Arial" panose="020B0604020202020204" pitchFamily="34" charset="0"/>
                <a:cs typeface="Arial" panose="020B0604020202020204" pitchFamily="34" charset="0"/>
              </a:rPr>
              <a:t>Inmeddelande</a:t>
            </a:r>
            <a:r>
              <a:rPr lang="sv-SE" altLang="sv-SE" sz="2000" dirty="0" smtClean="0">
                <a:solidFill>
                  <a:srgbClr val="000000"/>
                </a:solidFill>
                <a:latin typeface="Arial" panose="020B0604020202020204" pitchFamily="34" charset="0"/>
                <a:cs typeface="Arial" panose="020B0604020202020204" pitchFamily="34" charset="0"/>
              </a:rPr>
              <a:t> skickas </a:t>
            </a:r>
          </a:p>
          <a:p>
            <a:pPr marL="0" indent="0" eaLnBrk="1" hangingPunct="1">
              <a:buFont typeface="Arial" charset="0"/>
              <a:buNone/>
              <a:defRPr/>
            </a:pPr>
            <a:r>
              <a:rPr lang="sv-SE" altLang="sv-SE" sz="2000" dirty="0" smtClean="0">
                <a:solidFill>
                  <a:srgbClr val="000000"/>
                </a:solidFill>
                <a:latin typeface="Arial" panose="020B0604020202020204" pitchFamily="34" charset="0"/>
                <a:cs typeface="Arial" panose="020B0604020202020204" pitchFamily="34" charset="0"/>
              </a:rPr>
              <a:t>Använd generellt meddelande med rubrik </a:t>
            </a:r>
            <a:r>
              <a:rPr lang="sv-SE" altLang="sv-SE" sz="2000" b="1" dirty="0" smtClean="0">
                <a:solidFill>
                  <a:srgbClr val="000000"/>
                </a:solidFill>
                <a:latin typeface="Arial" panose="020B0604020202020204" pitchFamily="34" charset="0"/>
                <a:cs typeface="Arial" panose="020B0604020202020204" pitchFamily="34" charset="0"/>
              </a:rPr>
              <a:t>Inmeddelande akuten</a:t>
            </a:r>
          </a:p>
          <a:p>
            <a:pPr marL="400050" lvl="1" indent="0" eaLnBrk="1" hangingPunct="1">
              <a:buFontTx/>
              <a:buChar char="-"/>
              <a:defRPr/>
            </a:pPr>
            <a:r>
              <a:rPr lang="sv-SE" altLang="sv-SE" sz="1600" dirty="0">
                <a:solidFill>
                  <a:srgbClr val="000000"/>
                </a:solidFill>
                <a:latin typeface="Arial" panose="020B0604020202020204" pitchFamily="34" charset="0"/>
                <a:cs typeface="Arial" panose="020B0604020202020204" pitchFamily="34" charset="0"/>
              </a:rPr>
              <a:t>Kontrollera patientkortet så det är uppdaterat. </a:t>
            </a:r>
            <a:endParaRPr lang="sv-SE" altLang="sv-SE" sz="1600" dirty="0" smtClean="0">
              <a:solidFill>
                <a:srgbClr val="000000"/>
              </a:solidFill>
              <a:latin typeface="Arial" panose="020B0604020202020204" pitchFamily="34" charset="0"/>
              <a:cs typeface="Arial" panose="020B0604020202020204" pitchFamily="34" charset="0"/>
            </a:endParaRPr>
          </a:p>
          <a:p>
            <a:pPr marL="400050" lvl="1" indent="0" eaLnBrk="1" hangingPunct="1">
              <a:buFontTx/>
              <a:buChar char="-"/>
              <a:defRPr/>
            </a:pPr>
            <a:r>
              <a:rPr lang="sv-SE" altLang="sv-SE" sz="1600" dirty="0" smtClean="0">
                <a:solidFill>
                  <a:srgbClr val="000000"/>
                </a:solidFill>
                <a:latin typeface="Arial" panose="020B0604020202020204" pitchFamily="34" charset="0"/>
                <a:cs typeface="Arial" panose="020B0604020202020204" pitchFamily="34" charset="0"/>
              </a:rPr>
              <a:t>Fras ”</a:t>
            </a:r>
            <a:r>
              <a:rPr lang="sv-SE" altLang="sv-SE" sz="1600" dirty="0" err="1" smtClean="0">
                <a:solidFill>
                  <a:srgbClr val="000000"/>
                </a:solidFill>
                <a:latin typeface="Arial" panose="020B0604020202020204" pitchFamily="34" charset="0"/>
                <a:cs typeface="Arial" panose="020B0604020202020204" pitchFamily="34" charset="0"/>
              </a:rPr>
              <a:t>inmedd</a:t>
            </a:r>
            <a:r>
              <a:rPr lang="sv-SE" altLang="sv-SE" sz="1600" dirty="0" smtClean="0">
                <a:solidFill>
                  <a:srgbClr val="000000"/>
                </a:solidFill>
                <a:latin typeface="Arial" panose="020B0604020202020204" pitchFamily="34" charset="0"/>
                <a:cs typeface="Arial" panose="020B0604020202020204" pitchFamily="34" charset="0"/>
              </a:rPr>
              <a:t>” kan användas för att få med kontaktorsak, ADL-info, kontaktperson. </a:t>
            </a:r>
          </a:p>
          <a:p>
            <a:pPr marL="400050" lvl="1" indent="0" eaLnBrk="1" hangingPunct="1">
              <a:buFontTx/>
              <a:buChar char="-"/>
              <a:defRPr/>
            </a:pPr>
            <a:endParaRPr lang="sv-SE" altLang="sv-SE" sz="1600" dirty="0" smtClean="0">
              <a:solidFill>
                <a:srgbClr val="000000"/>
              </a:solidFill>
              <a:latin typeface="Arial" panose="020B0604020202020204" pitchFamily="34" charset="0"/>
              <a:cs typeface="Arial" panose="020B0604020202020204" pitchFamily="34" charset="0"/>
            </a:endParaRPr>
          </a:p>
          <a:p>
            <a:pPr marL="0" indent="0" eaLnBrk="1" hangingPunct="1">
              <a:buFontTx/>
              <a:buChar char="-"/>
              <a:defRPr/>
            </a:pPr>
            <a:r>
              <a:rPr lang="sv-SE" altLang="sv-SE" sz="2000" dirty="0" smtClean="0">
                <a:solidFill>
                  <a:srgbClr val="000000"/>
                </a:solidFill>
                <a:latin typeface="Arial" panose="020B0604020202020204" pitchFamily="34" charset="0"/>
                <a:cs typeface="Arial" panose="020B0604020202020204" pitchFamily="34" charset="0"/>
              </a:rPr>
              <a:t>Medarbetare på akuten bevakar ärendeöversikten kontinuerligt, läser och svarar på </a:t>
            </a:r>
            <a:r>
              <a:rPr lang="sv-SE" altLang="sv-SE" sz="2000" b="1" dirty="0" err="1" smtClean="0">
                <a:solidFill>
                  <a:srgbClr val="000000"/>
                </a:solidFill>
                <a:latin typeface="Arial" panose="020B0604020202020204" pitchFamily="34" charset="0"/>
                <a:cs typeface="Arial" panose="020B0604020202020204" pitchFamily="34" charset="0"/>
              </a:rPr>
              <a:t>inmeddelande</a:t>
            </a:r>
            <a:r>
              <a:rPr lang="sv-SE" altLang="sv-SE" sz="2000" dirty="0" smtClean="0">
                <a:solidFill>
                  <a:srgbClr val="000000"/>
                </a:solidFill>
                <a:latin typeface="Arial" panose="020B0604020202020204" pitchFamily="34" charset="0"/>
                <a:cs typeface="Arial" panose="020B0604020202020204" pitchFamily="34" charset="0"/>
              </a:rPr>
              <a:t>. </a:t>
            </a:r>
          </a:p>
          <a:p>
            <a:pPr marL="0" indent="0" eaLnBrk="1" hangingPunct="1">
              <a:buFontTx/>
              <a:buChar char="-"/>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buFontTx/>
              <a:buChar char="-"/>
              <a:defRPr/>
            </a:pPr>
            <a:r>
              <a:rPr lang="sv-SE" altLang="sv-SE" sz="2000" dirty="0" smtClean="0">
                <a:solidFill>
                  <a:srgbClr val="000000"/>
                </a:solidFill>
                <a:latin typeface="Arial" panose="020B0604020202020204" pitchFamily="34" charset="0"/>
                <a:cs typeface="Arial" panose="020B0604020202020204" pitchFamily="34" charset="0"/>
              </a:rPr>
              <a:t>Svar på </a:t>
            </a:r>
            <a:r>
              <a:rPr lang="sv-SE" altLang="sv-SE" sz="2000" b="1" dirty="0" err="1" smtClean="0">
                <a:solidFill>
                  <a:srgbClr val="000000"/>
                </a:solidFill>
                <a:latin typeface="Arial" panose="020B0604020202020204" pitchFamily="34" charset="0"/>
                <a:cs typeface="Arial" panose="020B0604020202020204" pitchFamily="34" charset="0"/>
              </a:rPr>
              <a:t>inmeddelande</a:t>
            </a:r>
            <a:r>
              <a:rPr lang="sv-SE" altLang="sv-SE" sz="2000" dirty="0" smtClean="0">
                <a:solidFill>
                  <a:srgbClr val="000000"/>
                </a:solidFill>
                <a:latin typeface="Arial" panose="020B0604020202020204" pitchFamily="34" charset="0"/>
                <a:cs typeface="Arial" panose="020B0604020202020204" pitchFamily="34" charset="0"/>
              </a:rPr>
              <a:t> från akutmottagningen tydliggör om personen förväntas komma hem, behöver insatser i hemmet eller är i behov av slutenvård. </a:t>
            </a:r>
          </a:p>
          <a:p>
            <a:pPr marL="0" indent="0" eaLnBrk="1" hangingPunct="1">
              <a:buFontTx/>
              <a:buChar char="-"/>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buFontTx/>
              <a:buChar char="-"/>
              <a:defRPr/>
            </a:pPr>
            <a:r>
              <a:rPr lang="sv-SE" altLang="sv-SE" sz="2000" dirty="0" smtClean="0">
                <a:solidFill>
                  <a:srgbClr val="000000"/>
                </a:solidFill>
                <a:latin typeface="Arial" panose="020B0604020202020204" pitchFamily="34" charset="0"/>
                <a:cs typeface="Arial" panose="020B0604020202020204" pitchFamily="34" charset="0"/>
              </a:rPr>
              <a:t>Akutmottagningen tar bort sig som aktör i ärendet efter att ha svarat på </a:t>
            </a:r>
            <a:r>
              <a:rPr lang="sv-SE" altLang="sv-SE" sz="2000" dirty="0" err="1" smtClean="0">
                <a:solidFill>
                  <a:srgbClr val="000000"/>
                </a:solidFill>
                <a:latin typeface="Arial" panose="020B0604020202020204" pitchFamily="34" charset="0"/>
                <a:cs typeface="Arial" panose="020B0604020202020204" pitchFamily="34" charset="0"/>
              </a:rPr>
              <a:t>inmeddelandet</a:t>
            </a:r>
            <a:r>
              <a:rPr lang="sv-SE" altLang="sv-SE" sz="2000" dirty="0" smtClean="0">
                <a:solidFill>
                  <a:srgbClr val="000000"/>
                </a:solidFill>
                <a:latin typeface="Arial" panose="020B0604020202020204" pitchFamily="34" charset="0"/>
                <a:cs typeface="Arial" panose="020B0604020202020204" pitchFamily="34" charset="0"/>
              </a:rPr>
              <a:t>.</a:t>
            </a:r>
          </a:p>
          <a:p>
            <a:pPr marL="0" indent="0" eaLnBrk="1" hangingPunct="1">
              <a:buFontTx/>
              <a:buChar char="-"/>
              <a:defRPr/>
            </a:pPr>
            <a:r>
              <a:rPr lang="sv-SE" altLang="sv-SE" sz="2000" dirty="0" smtClean="0">
                <a:solidFill>
                  <a:srgbClr val="000000"/>
                </a:solidFill>
                <a:latin typeface="Arial" panose="020B0604020202020204" pitchFamily="34" charset="0"/>
                <a:cs typeface="Arial" panose="020B0604020202020204" pitchFamily="34" charset="0"/>
              </a:rPr>
              <a:t>Kommunen avslutar ärendet om personen återvänder till hemmet. </a:t>
            </a:r>
          </a:p>
          <a:p>
            <a:pPr marL="0" indent="0" eaLnBrk="1" hangingPunct="1">
              <a:buFontTx/>
              <a:buChar char="-"/>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buFont typeface="Arial" charset="0"/>
              <a:buNone/>
              <a:defRPr/>
            </a:pPr>
            <a:endParaRPr lang="sv-SE" altLang="sv-SE" sz="2800" b="1" dirty="0" smtClean="0">
              <a:solidFill>
                <a:srgbClr val="000000"/>
              </a:solidFill>
            </a:endParaRPr>
          </a:p>
          <a:p>
            <a:pPr marL="0" indent="0" eaLnBrk="1" hangingPunct="1">
              <a:buFontTx/>
              <a:buChar char="-"/>
              <a:defRPr/>
            </a:pPr>
            <a:endParaRPr lang="sv-SE" altLang="sv-SE" sz="2800" dirty="0" smtClean="0">
              <a:solidFill>
                <a:srgbClr val="000000"/>
              </a:solidFill>
            </a:endParaRPr>
          </a:p>
          <a:p>
            <a:pPr marL="0" indent="0" eaLnBrk="1" hangingPunct="1">
              <a:buFont typeface="Arial" charset="0"/>
              <a:buNone/>
              <a:defRPr/>
            </a:pPr>
            <a:endParaRPr lang="sv-SE" altLang="sv-SE" sz="2800" dirty="0" smtClean="0">
              <a:solidFill>
                <a:srgbClr val="000000"/>
              </a:solidFill>
            </a:endParaRPr>
          </a:p>
        </p:txBody>
      </p:sp>
      <p:sp>
        <p:nvSpPr>
          <p:cNvPr id="76804"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6D2C17-CE08-4D15-A7F5-114585C3878E}" type="slidenum">
              <a:rPr lang="sv-SE" altLang="sv-SE" sz="1200">
                <a:solidFill>
                  <a:srgbClr val="898989"/>
                </a:solidFill>
              </a:rPr>
              <a:pPr>
                <a:spcBef>
                  <a:spcPct val="0"/>
                </a:spcBef>
                <a:buFontTx/>
                <a:buNone/>
              </a:pPr>
              <a:t>27</a:t>
            </a:fld>
            <a:endParaRPr lang="sv-SE" altLang="sv-SE" sz="1200">
              <a:solidFill>
                <a:srgbClr val="898989"/>
              </a:solidFill>
            </a:endParaRPr>
          </a:p>
        </p:txBody>
      </p:sp>
    </p:spTree>
    <p:extLst>
      <p:ext uri="{BB962C8B-B14F-4D97-AF65-F5344CB8AC3E}">
        <p14:creationId xmlns:p14="http://schemas.microsoft.com/office/powerpoint/2010/main" val="70620714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ubrik 1"/>
          <p:cNvSpPr>
            <a:spLocks noGrp="1"/>
          </p:cNvSpPr>
          <p:nvPr>
            <p:ph type="title"/>
          </p:nvPr>
        </p:nvSpPr>
        <p:spPr>
          <a:xfrm>
            <a:off x="528638" y="274638"/>
            <a:ext cx="8229600" cy="1143000"/>
          </a:xfrm>
        </p:spPr>
        <p:txBody>
          <a:bodyPr/>
          <a:lstStyle/>
          <a:p>
            <a:pPr algn="ctr" eaLnBrk="1" hangingPunct="1"/>
            <a:r>
              <a:rPr lang="sv-SE" altLang="sv-SE" sz="2400" dirty="0" smtClean="0">
                <a:latin typeface="Georgia" pitchFamily="18" charset="0"/>
              </a:rPr>
              <a:t>Link sammanfattning</a:t>
            </a:r>
            <a:br>
              <a:rPr lang="sv-SE" altLang="sv-SE" sz="2400" dirty="0" smtClean="0">
                <a:latin typeface="Georgia" pitchFamily="18" charset="0"/>
              </a:rPr>
            </a:br>
            <a:r>
              <a:rPr lang="sv-SE" altLang="sv-SE" sz="2400" b="1" dirty="0" smtClean="0">
                <a:latin typeface="Georgia" pitchFamily="18" charset="0"/>
              </a:rPr>
              <a:t>Person har behov av slutenvård</a:t>
            </a:r>
            <a:r>
              <a:rPr lang="sv-SE" altLang="sv-SE" sz="2400" dirty="0" smtClean="0">
                <a:latin typeface="Georgia" pitchFamily="18" charset="0"/>
              </a:rPr>
              <a:t/>
            </a:r>
            <a:br>
              <a:rPr lang="sv-SE" altLang="sv-SE" sz="2400" dirty="0" smtClean="0">
                <a:latin typeface="Georgia" pitchFamily="18" charset="0"/>
              </a:rPr>
            </a:br>
            <a:endParaRPr lang="sv-SE" altLang="sv-SE" sz="2400" dirty="0" smtClean="0">
              <a:latin typeface="Georgia" pitchFamily="18" charset="0"/>
            </a:endParaRPr>
          </a:p>
        </p:txBody>
      </p:sp>
      <p:sp>
        <p:nvSpPr>
          <p:cNvPr id="3" name="Platshållare för innehåll 2"/>
          <p:cNvSpPr>
            <a:spLocks noGrp="1"/>
          </p:cNvSpPr>
          <p:nvPr>
            <p:ph idx="1"/>
          </p:nvPr>
        </p:nvSpPr>
        <p:spPr>
          <a:xfrm>
            <a:off x="457200" y="1417638"/>
            <a:ext cx="8229600" cy="4708525"/>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eaLnBrk="1" hangingPunct="1">
              <a:lnSpc>
                <a:spcPct val="80000"/>
              </a:lnSpc>
              <a:buFont typeface="Arial" charset="0"/>
              <a:buNone/>
              <a:defRPr/>
            </a:pPr>
            <a:endParaRPr lang="sv-SE" altLang="sv-SE" sz="2400" b="1"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2400" b="1" dirty="0" smtClean="0">
                <a:solidFill>
                  <a:srgbClr val="000000"/>
                </a:solidFill>
                <a:latin typeface="Arial" panose="020B0604020202020204" pitchFamily="34" charset="0"/>
                <a:cs typeface="Arial" panose="020B0604020202020204" pitchFamily="34" charset="0"/>
              </a:rPr>
              <a:t>Inskrivningsmeddelande </a:t>
            </a:r>
            <a:r>
              <a:rPr lang="sv-SE" altLang="sv-SE" sz="2000" dirty="0" smtClean="0">
                <a:solidFill>
                  <a:srgbClr val="000000"/>
                </a:solidFill>
                <a:latin typeface="Arial" panose="020B0604020202020204" pitchFamily="34" charset="0"/>
                <a:cs typeface="Arial" panose="020B0604020202020204" pitchFamily="34" charset="0"/>
              </a:rPr>
              <a:t>skickas till kommun och öppen vård </a:t>
            </a:r>
          </a:p>
          <a:p>
            <a:pPr marL="0" indent="0" eaLnBrk="1" hangingPunct="1">
              <a:lnSpc>
                <a:spcPct val="80000"/>
              </a:lnSpc>
              <a:buFont typeface="Arial" charset="0"/>
              <a:buNone/>
              <a:defRPr/>
            </a:pPr>
            <a:r>
              <a:rPr lang="sv-SE" altLang="sv-SE" sz="2000" dirty="0" smtClean="0">
                <a:solidFill>
                  <a:srgbClr val="000000"/>
                </a:solidFill>
                <a:latin typeface="Arial" panose="020B0604020202020204" pitchFamily="34" charset="0"/>
                <a:cs typeface="Arial" panose="020B0604020202020204" pitchFamily="34" charset="0"/>
              </a:rPr>
              <a:t>(</a:t>
            </a:r>
            <a:r>
              <a:rPr lang="sv-SE" altLang="sv-SE" sz="1900" dirty="0" smtClean="0">
                <a:solidFill>
                  <a:srgbClr val="000000"/>
                </a:solidFill>
                <a:latin typeface="Arial" panose="020B0604020202020204" pitchFamily="34" charset="0"/>
                <a:cs typeface="Arial" panose="020B0604020202020204" pitchFamily="34" charset="0"/>
              </a:rPr>
              <a:t>inom 24 timmar eller när samordningsbehov identifierats)</a:t>
            </a:r>
          </a:p>
          <a:p>
            <a:pPr marL="0" indent="0" eaLnBrk="1" hangingPunct="1">
              <a:lnSpc>
                <a:spcPct val="80000"/>
              </a:lnSpc>
              <a:buFont typeface="Arial" charset="0"/>
              <a:buNone/>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2000" dirty="0" smtClean="0">
                <a:solidFill>
                  <a:srgbClr val="000000"/>
                </a:solidFill>
                <a:latin typeface="Arial" panose="020B0604020202020204" pitchFamily="34" charset="0"/>
                <a:cs typeface="Arial" panose="020B0604020202020204" pitchFamily="34" charset="0"/>
              </a:rPr>
              <a:t>Startar </a:t>
            </a:r>
            <a:r>
              <a:rPr lang="sv-SE" altLang="sv-SE" sz="2000" dirty="0">
                <a:solidFill>
                  <a:srgbClr val="000000"/>
                </a:solidFill>
                <a:latin typeface="Arial" panose="020B0604020202020204" pitchFamily="34" charset="0"/>
                <a:cs typeface="Arial" panose="020B0604020202020204" pitchFamily="34" charset="0"/>
              </a:rPr>
              <a:t>upp planeringen under </a:t>
            </a:r>
            <a:r>
              <a:rPr lang="sv-SE" altLang="sv-SE" sz="2000" dirty="0" smtClean="0">
                <a:solidFill>
                  <a:srgbClr val="000000"/>
                </a:solidFill>
                <a:latin typeface="Arial" panose="020B0604020202020204" pitchFamily="34" charset="0"/>
                <a:cs typeface="Arial" panose="020B0604020202020204" pitchFamily="34" charset="0"/>
              </a:rPr>
              <a:t>vårdtiden.</a:t>
            </a:r>
          </a:p>
          <a:p>
            <a:pPr marL="0" indent="0" eaLnBrk="1" hangingPunct="1">
              <a:lnSpc>
                <a:spcPct val="80000"/>
              </a:lnSpc>
              <a:buFont typeface="Arial" charset="0"/>
              <a:buNone/>
              <a:defRPr/>
            </a:pPr>
            <a:endParaRPr lang="sv-SE" altLang="sv-SE" sz="2000" b="1" dirty="0" smtClean="0">
              <a:solidFill>
                <a:srgbClr val="000000"/>
              </a:solidFill>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defRPr/>
            </a:pPr>
            <a:r>
              <a:rPr lang="sv-SE" altLang="sv-SE" sz="2000" b="1" dirty="0" smtClean="0">
                <a:solidFill>
                  <a:srgbClr val="000000"/>
                </a:solidFill>
                <a:latin typeface="Arial" panose="020B0604020202020204" pitchFamily="34" charset="0"/>
                <a:cs typeface="Arial" panose="020B0604020202020204" pitchFamily="34" charset="0"/>
              </a:rPr>
              <a:t>Preliminärt utskrivningsdatum</a:t>
            </a:r>
          </a:p>
          <a:p>
            <a:pPr eaLnBrk="1" hangingPunct="1">
              <a:lnSpc>
                <a:spcPct val="80000"/>
              </a:lnSpc>
              <a:buFont typeface="Arial" panose="020B0604020202020204" pitchFamily="34" charset="0"/>
              <a:buChar char="•"/>
              <a:defRPr/>
            </a:pPr>
            <a:endParaRPr lang="sv-SE" altLang="sv-SE" sz="2000" dirty="0" smtClean="0">
              <a:solidFill>
                <a:srgbClr val="000000"/>
              </a:solidFill>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defRPr/>
            </a:pPr>
            <a:r>
              <a:rPr lang="sv-SE" altLang="sv-SE" sz="2000" b="1" dirty="0">
                <a:solidFill>
                  <a:srgbClr val="000000"/>
                </a:solidFill>
                <a:latin typeface="Arial" panose="020B0604020202020204" pitchFamily="34" charset="0"/>
                <a:cs typeface="Arial" panose="020B0604020202020204" pitchFamily="34" charset="0"/>
              </a:rPr>
              <a:t>S</a:t>
            </a:r>
            <a:r>
              <a:rPr lang="sv-SE" altLang="sv-SE" sz="2000" b="1" dirty="0" smtClean="0">
                <a:solidFill>
                  <a:srgbClr val="000000"/>
                </a:solidFill>
                <a:latin typeface="Arial" panose="020B0604020202020204" pitchFamily="34" charset="0"/>
                <a:cs typeface="Arial" panose="020B0604020202020204" pitchFamily="34" charset="0"/>
              </a:rPr>
              <a:t>amtycke</a:t>
            </a:r>
            <a:r>
              <a:rPr lang="sv-SE" altLang="sv-SE" sz="2000" dirty="0" smtClean="0">
                <a:solidFill>
                  <a:srgbClr val="000000"/>
                </a:solidFill>
                <a:latin typeface="Arial" panose="020B0604020202020204" pitchFamily="34" charset="0"/>
                <a:cs typeface="Arial" panose="020B0604020202020204" pitchFamily="34" charset="0"/>
              </a:rPr>
              <a:t>- dokumenteras även i journal Gemensam bakgrund</a:t>
            </a:r>
          </a:p>
          <a:p>
            <a:pPr eaLnBrk="1" hangingPunct="1">
              <a:lnSpc>
                <a:spcPct val="80000"/>
              </a:lnSpc>
              <a:buFont typeface="Arial" panose="020B0604020202020204" pitchFamily="34" charset="0"/>
              <a:buChar char="•"/>
              <a:defRPr/>
            </a:pPr>
            <a:endParaRPr lang="sv-SE" altLang="sv-SE" sz="2000" dirty="0" smtClean="0">
              <a:solidFill>
                <a:srgbClr val="000000"/>
              </a:solidFill>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defRPr/>
            </a:pPr>
            <a:r>
              <a:rPr lang="sv-SE" altLang="sv-SE" sz="2000" b="1" dirty="0" smtClean="0">
                <a:solidFill>
                  <a:srgbClr val="000000"/>
                </a:solidFill>
                <a:latin typeface="Arial" panose="020B0604020202020204" pitchFamily="34" charset="0"/>
                <a:cs typeface="Arial" panose="020B0604020202020204" pitchFamily="34" charset="0"/>
              </a:rPr>
              <a:t>Inskrivningsorsak</a:t>
            </a:r>
            <a:r>
              <a:rPr lang="sv-SE" altLang="sv-SE" sz="2000" dirty="0" smtClean="0">
                <a:solidFill>
                  <a:srgbClr val="000000"/>
                </a:solidFill>
                <a:latin typeface="Arial" panose="020B0604020202020204" pitchFamily="34" charset="0"/>
                <a:cs typeface="Arial" panose="020B0604020202020204" pitchFamily="34" charset="0"/>
              </a:rPr>
              <a:t>- när samtycke finns.</a:t>
            </a:r>
          </a:p>
          <a:p>
            <a:pPr eaLnBrk="1" hangingPunct="1">
              <a:lnSpc>
                <a:spcPct val="80000"/>
              </a:lnSpc>
              <a:buFont typeface="Arial" panose="020B0604020202020204" pitchFamily="34" charset="0"/>
              <a:buChar char="•"/>
              <a:defRPr/>
            </a:pPr>
            <a:endParaRPr lang="sv-SE" altLang="sv-SE" sz="2000" b="1" dirty="0" smtClean="0">
              <a:solidFill>
                <a:srgbClr val="000000"/>
              </a:solidFill>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defRPr/>
            </a:pPr>
            <a:r>
              <a:rPr lang="sv-SE" altLang="sv-SE" sz="2000" b="1" dirty="0" smtClean="0">
                <a:solidFill>
                  <a:srgbClr val="000000"/>
                </a:solidFill>
                <a:latin typeface="Arial" panose="020B0604020202020204" pitchFamily="34" charset="0"/>
                <a:cs typeface="Arial" panose="020B0604020202020204" pitchFamily="34" charset="0"/>
              </a:rPr>
              <a:t>Övrig information- </a:t>
            </a:r>
            <a:r>
              <a:rPr lang="sv-SE" altLang="sv-SE" sz="2000" dirty="0" smtClean="0">
                <a:solidFill>
                  <a:srgbClr val="000000"/>
                </a:solidFill>
                <a:latin typeface="Arial" panose="020B0604020202020204" pitchFamily="34" charset="0"/>
                <a:cs typeface="Arial" panose="020B0604020202020204" pitchFamily="34" charset="0"/>
              </a:rPr>
              <a:t>behov av hemsjukvård, kontaktuppgifter.</a:t>
            </a:r>
          </a:p>
          <a:p>
            <a:pPr lvl="1" eaLnBrk="1" hangingPunct="1">
              <a:lnSpc>
                <a:spcPct val="80000"/>
              </a:lnSpc>
              <a:buFont typeface="Arial" panose="020B0604020202020204" pitchFamily="34" charset="0"/>
              <a:buChar char="•"/>
              <a:defRPr/>
            </a:pPr>
            <a:r>
              <a:rPr lang="sv-SE" altLang="sv-SE" sz="1600" dirty="0" smtClean="0">
                <a:solidFill>
                  <a:srgbClr val="000000"/>
                </a:solidFill>
                <a:latin typeface="Arial" panose="020B0604020202020204" pitchFamily="34" charset="0"/>
                <a:cs typeface="Arial" panose="020B0604020202020204" pitchFamily="34" charset="0"/>
              </a:rPr>
              <a:t>Fras ”</a:t>
            </a:r>
            <a:r>
              <a:rPr lang="sv-SE" altLang="sv-SE" sz="1600" dirty="0" err="1" smtClean="0">
                <a:solidFill>
                  <a:srgbClr val="000000"/>
                </a:solidFill>
                <a:latin typeface="Arial" panose="020B0604020202020204" pitchFamily="34" charset="0"/>
                <a:cs typeface="Arial" panose="020B0604020202020204" pitchFamily="34" charset="0"/>
              </a:rPr>
              <a:t>inskrivn</a:t>
            </a:r>
            <a:r>
              <a:rPr lang="sv-SE" altLang="sv-SE" sz="1600" dirty="0" smtClean="0">
                <a:solidFill>
                  <a:srgbClr val="000000"/>
                </a:solidFill>
                <a:latin typeface="Arial" panose="020B0604020202020204" pitchFamily="34" charset="0"/>
                <a:cs typeface="Arial" panose="020B0604020202020204" pitchFamily="34" charset="0"/>
              </a:rPr>
              <a:t>” kan användas</a:t>
            </a:r>
          </a:p>
          <a:p>
            <a:pPr marL="0" indent="0" eaLnBrk="1" hangingPunct="1">
              <a:lnSpc>
                <a:spcPct val="80000"/>
              </a:lnSpc>
              <a:buFont typeface="Arial" charset="0"/>
              <a:buNone/>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endParaRPr lang="sv-SE" altLang="sv-SE" sz="2000" b="1"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2000" b="1" dirty="0" smtClean="0">
                <a:solidFill>
                  <a:srgbClr val="000000"/>
                </a:solidFill>
                <a:latin typeface="Arial" panose="020B0604020202020204" pitchFamily="34" charset="0"/>
                <a:cs typeface="Arial" panose="020B0604020202020204" pitchFamily="34" charset="0"/>
              </a:rPr>
              <a:t>Mottagare</a:t>
            </a: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2000" dirty="0" smtClean="0">
                <a:solidFill>
                  <a:srgbClr val="000000"/>
                </a:solidFill>
                <a:latin typeface="Arial" panose="020B0604020202020204" pitchFamily="34" charset="0"/>
                <a:cs typeface="Arial" panose="020B0604020202020204" pitchFamily="34" charset="0"/>
              </a:rPr>
              <a:t>Kontroll av meddelande ska ske dagligen kl.8.00 samt 14.00. </a:t>
            </a:r>
          </a:p>
          <a:p>
            <a:pPr marL="0" indent="0" eaLnBrk="1" hangingPunct="1">
              <a:lnSpc>
                <a:spcPct val="80000"/>
              </a:lnSpc>
              <a:buFont typeface="Arial" panose="020B0604020202020204" pitchFamily="34" charset="0"/>
              <a:buNone/>
              <a:defRPr/>
            </a:pPr>
            <a:endParaRPr lang="sv-SE" altLang="sv-SE" sz="2000" dirty="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endParaRPr lang="sv-SE" altLang="sv-SE" sz="20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2000" dirty="0" smtClean="0">
                <a:solidFill>
                  <a:srgbClr val="000000"/>
                </a:solidFill>
                <a:latin typeface="Arial" panose="020B0604020202020204" pitchFamily="34" charset="0"/>
                <a:cs typeface="Arial" panose="020B0604020202020204" pitchFamily="34" charset="0"/>
              </a:rPr>
              <a:t>Inskrivningsmeddelandet ska </a:t>
            </a:r>
            <a:r>
              <a:rPr lang="sv-SE" altLang="sv-SE" sz="2000" b="1" dirty="0" smtClean="0">
                <a:solidFill>
                  <a:srgbClr val="000000"/>
                </a:solidFill>
                <a:latin typeface="Arial" panose="020B0604020202020204" pitchFamily="34" charset="0"/>
                <a:cs typeface="Arial" panose="020B0604020202020204" pitchFamily="34" charset="0"/>
              </a:rPr>
              <a:t>besvaras samma dag.</a:t>
            </a:r>
          </a:p>
          <a:p>
            <a:pPr marL="0" indent="0" eaLnBrk="1" hangingPunct="1">
              <a:lnSpc>
                <a:spcPct val="80000"/>
              </a:lnSpc>
              <a:buFont typeface="Arial" charset="0"/>
              <a:buNone/>
              <a:defRPr/>
            </a:pPr>
            <a:endParaRPr lang="sv-SE" altLang="sv-SE" sz="2200" b="1" dirty="0" smtClean="0">
              <a:solidFill>
                <a:srgbClr val="000000"/>
              </a:solidFill>
            </a:endParaRPr>
          </a:p>
        </p:txBody>
      </p:sp>
      <p:sp>
        <p:nvSpPr>
          <p:cNvPr id="78852"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4928828-2F6F-46FA-875F-E1ED14AE7B3D}" type="slidenum">
              <a:rPr lang="sv-SE" altLang="sv-SE" sz="1200">
                <a:solidFill>
                  <a:srgbClr val="898989"/>
                </a:solidFill>
              </a:rPr>
              <a:pPr>
                <a:spcBef>
                  <a:spcPct val="0"/>
                </a:spcBef>
                <a:buFontTx/>
                <a:buNone/>
              </a:pPr>
              <a:t>28</a:t>
            </a:fld>
            <a:endParaRPr lang="sv-SE" altLang="sv-SE" sz="1200">
              <a:solidFill>
                <a:srgbClr val="898989"/>
              </a:solidFill>
            </a:endParaRPr>
          </a:p>
        </p:txBody>
      </p:sp>
    </p:spTree>
    <p:extLst>
      <p:ext uri="{BB962C8B-B14F-4D97-AF65-F5344CB8AC3E}">
        <p14:creationId xmlns:p14="http://schemas.microsoft.com/office/powerpoint/2010/main" val="154265949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ubrik 1"/>
          <p:cNvSpPr>
            <a:spLocks noGrp="1"/>
          </p:cNvSpPr>
          <p:nvPr>
            <p:ph type="title"/>
          </p:nvPr>
        </p:nvSpPr>
        <p:spPr>
          <a:xfrm>
            <a:off x="474663" y="152191"/>
            <a:ext cx="8007386" cy="1265447"/>
          </a:xfrm>
        </p:spPr>
        <p:txBody>
          <a:bodyPr/>
          <a:lstStyle/>
          <a:p>
            <a:pPr algn="ctr" eaLnBrk="1" hangingPunct="1"/>
            <a:r>
              <a:rPr lang="sv-SE" altLang="sv-SE" sz="2400" dirty="0" smtClean="0">
                <a:latin typeface="Georgia" pitchFamily="18" charset="0"/>
              </a:rPr>
              <a:t>Link sammanfattning</a:t>
            </a:r>
            <a:r>
              <a:rPr lang="sv-SE" altLang="sv-SE" sz="3200" dirty="0" smtClean="0">
                <a:latin typeface="Georgia" pitchFamily="18" charset="0"/>
              </a:rPr>
              <a:t/>
            </a:r>
            <a:br>
              <a:rPr lang="sv-SE" altLang="sv-SE" sz="3200" dirty="0" smtClean="0">
                <a:latin typeface="Georgia" pitchFamily="18" charset="0"/>
              </a:rPr>
            </a:br>
            <a:r>
              <a:rPr lang="sv-SE" altLang="sv-SE" sz="2400" b="1" dirty="0" smtClean="0">
                <a:latin typeface="Georgia" pitchFamily="18" charset="0"/>
              </a:rPr>
              <a:t>Kommunikation via Generella meddelanden </a:t>
            </a:r>
          </a:p>
        </p:txBody>
      </p:sp>
      <p:sp>
        <p:nvSpPr>
          <p:cNvPr id="3" name="Platshållare för innehåll 2"/>
          <p:cNvSpPr>
            <a:spLocks noGrp="1"/>
          </p:cNvSpPr>
          <p:nvPr>
            <p:ph idx="1"/>
          </p:nvPr>
        </p:nvSpPr>
        <p:spPr>
          <a:xfrm>
            <a:off x="474663" y="1417638"/>
            <a:ext cx="8229600" cy="4938712"/>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eaLnBrk="1" hangingPunct="1">
              <a:lnSpc>
                <a:spcPct val="80000"/>
              </a:lnSpc>
              <a:buFont typeface="Arial" charset="0"/>
              <a:buNone/>
              <a:defRPr/>
            </a:pPr>
            <a:endParaRPr lang="sv-SE" altLang="sv-SE" sz="1600" b="1"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dirty="0" smtClean="0">
                <a:solidFill>
                  <a:srgbClr val="000000"/>
                </a:solidFill>
                <a:latin typeface="Arial" panose="020B0604020202020204" pitchFamily="34" charset="0"/>
                <a:cs typeface="Arial" panose="020B0604020202020204" pitchFamily="34" charset="0"/>
              </a:rPr>
              <a:t>Generellt meddelande</a:t>
            </a:r>
            <a:r>
              <a:rPr lang="sv-SE" altLang="sv-SE" sz="1600" dirty="0" smtClean="0">
                <a:solidFill>
                  <a:srgbClr val="000000"/>
                </a:solidFill>
                <a:latin typeface="Arial" panose="020B0604020202020204" pitchFamily="34" charset="0"/>
                <a:cs typeface="Arial" panose="020B0604020202020204" pitchFamily="34" charset="0"/>
              </a:rPr>
              <a:t> – används för kommunikation mellan aktörer</a:t>
            </a:r>
          </a:p>
          <a:p>
            <a:pPr marL="0" indent="0" eaLnBrk="1" hangingPunct="1">
              <a:lnSpc>
                <a:spcPct val="80000"/>
              </a:lnSpc>
              <a:buFont typeface="Arial" charset="0"/>
              <a:buNone/>
              <a:defRPr/>
            </a:pPr>
            <a:endParaRPr lang="sv-SE" altLang="sv-SE" sz="16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dirty="0">
                <a:solidFill>
                  <a:schemeClr val="tx1"/>
                </a:solidFill>
                <a:latin typeface="Arial" panose="020B0604020202020204" pitchFamily="34" charset="0"/>
                <a:cs typeface="Arial" panose="020B0604020202020204" pitchFamily="34" charset="0"/>
              </a:rPr>
              <a:t>R</a:t>
            </a:r>
            <a:r>
              <a:rPr lang="sv-SE" altLang="sv-SE" sz="1600" b="1" dirty="0" smtClean="0">
                <a:solidFill>
                  <a:schemeClr val="tx1"/>
                </a:solidFill>
                <a:latin typeface="Arial" panose="020B0604020202020204" pitchFamily="34" charset="0"/>
                <a:cs typeface="Arial" panose="020B0604020202020204" pitchFamily="34" charset="0"/>
              </a:rPr>
              <a:t>ubriker i generella meddelande:</a:t>
            </a:r>
          </a:p>
          <a:p>
            <a:pPr marL="0" indent="0" eaLnBrk="1" hangingPunct="1">
              <a:lnSpc>
                <a:spcPct val="80000"/>
              </a:lnSpc>
              <a:buFont typeface="Arial" charset="0"/>
              <a:buNone/>
              <a:defRPr/>
            </a:pPr>
            <a:endParaRPr lang="sv-SE" altLang="sv-SE" sz="1600" b="1" dirty="0" smtClean="0">
              <a:solidFill>
                <a:schemeClr val="tx1"/>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Inmeddelande akuten</a:t>
            </a:r>
            <a:endParaRPr lang="sv-SE" altLang="sv-SE" sz="1600" i="1" dirty="0">
              <a:solidFill>
                <a:schemeClr val="tx1"/>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Samordningsbehov</a:t>
            </a:r>
            <a:r>
              <a:rPr lang="sv-SE" altLang="sv-SE" sz="1600" i="1" dirty="0" smtClean="0">
                <a:solidFill>
                  <a:schemeClr val="tx1"/>
                </a:solidFill>
                <a:latin typeface="Arial" panose="020B0604020202020204" pitchFamily="34" charset="0"/>
                <a:cs typeface="Arial" panose="020B0604020202020204" pitchFamily="34" charset="0"/>
              </a:rPr>
              <a:t>  </a:t>
            </a:r>
            <a:r>
              <a:rPr lang="sv-SE" altLang="sv-SE" sz="1600" dirty="0" smtClean="0">
                <a:solidFill>
                  <a:schemeClr val="tx1"/>
                </a:solidFill>
                <a:latin typeface="Arial" panose="020B0604020202020204" pitchFamily="34" charset="0"/>
                <a:cs typeface="Arial" panose="020B0604020202020204" pitchFamily="34" charset="0"/>
              </a:rPr>
              <a:t>– Grönt, Gult, Orange eller Rött spår</a:t>
            </a:r>
            <a:r>
              <a:rPr lang="sv-SE" altLang="sv-SE" sz="1600" dirty="0">
                <a:solidFill>
                  <a:schemeClr val="tx1"/>
                </a:solidFill>
                <a:latin typeface="Arial" panose="020B0604020202020204" pitchFamily="34" charset="0"/>
                <a:cs typeface="Arial" panose="020B0604020202020204" pitchFamily="34" charset="0"/>
              </a:rPr>
              <a:t>.</a:t>
            </a:r>
            <a:endParaRPr lang="sv-SE" altLang="sv-SE" sz="1600" dirty="0" smtClean="0">
              <a:solidFill>
                <a:schemeClr val="tx1"/>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Bistånd</a:t>
            </a:r>
            <a:r>
              <a:rPr lang="sv-SE" altLang="sv-SE" sz="1600" i="1" dirty="0" smtClean="0">
                <a:solidFill>
                  <a:schemeClr val="tx1"/>
                </a:solidFill>
                <a:latin typeface="Arial" panose="020B0604020202020204" pitchFamily="34" charset="0"/>
                <a:cs typeface="Arial" panose="020B0604020202020204" pitchFamily="34" charset="0"/>
              </a:rPr>
              <a:t> </a:t>
            </a:r>
            <a:r>
              <a:rPr lang="sv-SE" altLang="sv-SE" sz="1600" dirty="0" smtClean="0">
                <a:solidFill>
                  <a:schemeClr val="tx1"/>
                </a:solidFill>
                <a:latin typeface="Arial" panose="020B0604020202020204" pitchFamily="34" charset="0"/>
                <a:cs typeface="Arial" panose="020B0604020202020204" pitchFamily="34" charset="0"/>
              </a:rPr>
              <a:t> –  identifierade behov och beviljat bistånd tydliggörs under denna rubrik</a:t>
            </a: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Rehabilitering</a:t>
            </a:r>
            <a:r>
              <a:rPr lang="sv-SE" altLang="sv-SE" sz="1600" b="1" dirty="0" smtClean="0">
                <a:solidFill>
                  <a:schemeClr val="tx1"/>
                </a:solidFill>
                <a:latin typeface="Arial" panose="020B0604020202020204" pitchFamily="34" charset="0"/>
                <a:cs typeface="Arial" panose="020B0604020202020204" pitchFamily="34" charset="0"/>
              </a:rPr>
              <a:t> </a:t>
            </a:r>
            <a:r>
              <a:rPr lang="sv-SE" altLang="sv-SE" sz="1600" dirty="0" smtClean="0">
                <a:solidFill>
                  <a:schemeClr val="tx1"/>
                </a:solidFill>
                <a:latin typeface="Arial" panose="020B0604020202020204" pitchFamily="34" charset="0"/>
                <a:cs typeface="Arial" panose="020B0604020202020204" pitchFamily="34" charset="0"/>
              </a:rPr>
              <a:t>– Planering av hjälpmedel tydliggörs under denna rubrik</a:t>
            </a: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Omvårdnad</a:t>
            </a: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Enstaka uppdrag- </a:t>
            </a:r>
            <a:r>
              <a:rPr lang="sv-SE" altLang="sv-SE" sz="1600" dirty="0" smtClean="0">
                <a:solidFill>
                  <a:schemeClr val="tx1"/>
                </a:solidFill>
                <a:latin typeface="Arial" panose="020B0604020202020204" pitchFamily="34" charset="0"/>
                <a:cs typeface="Arial" panose="020B0604020202020204" pitchFamily="34" charset="0"/>
              </a:rPr>
              <a:t>tex suturtagning, KAD-dragning</a:t>
            </a:r>
          </a:p>
          <a:p>
            <a:pPr marL="0" indent="0" eaLnBrk="1" hangingPunct="1">
              <a:lnSpc>
                <a:spcPct val="80000"/>
              </a:lnSpc>
              <a:buFont typeface="Arial" charset="0"/>
              <a:buNone/>
              <a:defRPr/>
            </a:pPr>
            <a:r>
              <a:rPr lang="sv-SE" altLang="sv-SE" sz="1600" b="1" i="1" dirty="0">
                <a:solidFill>
                  <a:schemeClr val="tx1"/>
                </a:solidFill>
                <a:latin typeface="Arial" panose="020B0604020202020204" pitchFamily="34" charset="0"/>
                <a:cs typeface="Arial" panose="020B0604020202020204" pitchFamily="34" charset="0"/>
              </a:rPr>
              <a:t>Utskrivningsmeddelande</a:t>
            </a:r>
          </a:p>
          <a:p>
            <a:pPr marL="0" indent="0" eaLnBrk="1" hangingPunct="1">
              <a:lnSpc>
                <a:spcPct val="80000"/>
              </a:lnSpc>
              <a:buFont typeface="Arial" charset="0"/>
              <a:buNone/>
              <a:defRPr/>
            </a:pPr>
            <a:r>
              <a:rPr lang="sv-SE" altLang="sv-SE" sz="1600" b="1" i="1" dirty="0" smtClean="0">
                <a:solidFill>
                  <a:schemeClr val="tx1"/>
                </a:solidFill>
                <a:latin typeface="Arial" panose="020B0604020202020204" pitchFamily="34" charset="0"/>
                <a:cs typeface="Arial" panose="020B0604020202020204" pitchFamily="34" charset="0"/>
              </a:rPr>
              <a:t>Samordningsbehov öppenvård och kommun</a:t>
            </a:r>
          </a:p>
          <a:p>
            <a:pPr marL="0" indent="0" eaLnBrk="1" hangingPunct="1">
              <a:lnSpc>
                <a:spcPct val="80000"/>
              </a:lnSpc>
              <a:buFont typeface="Arial" charset="0"/>
              <a:buNone/>
              <a:defRPr/>
            </a:pPr>
            <a:endParaRPr lang="sv-SE" altLang="sv-SE" sz="1600" b="1" i="1" dirty="0" smtClean="0">
              <a:solidFill>
                <a:schemeClr val="tx1"/>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dirty="0" smtClean="0">
                <a:solidFill>
                  <a:schemeClr val="tx1"/>
                </a:solidFill>
                <a:latin typeface="Arial" panose="020B0604020202020204" pitchFamily="34" charset="0"/>
                <a:cs typeface="Arial" panose="020B0604020202020204" pitchFamily="34" charset="0"/>
              </a:rPr>
              <a:t>För eventuellt övriga meddelande anges ämne fritt. </a:t>
            </a:r>
          </a:p>
          <a:p>
            <a:pPr marL="0" indent="0" eaLnBrk="1" hangingPunct="1">
              <a:lnSpc>
                <a:spcPct val="80000"/>
              </a:lnSpc>
              <a:buFont typeface="Arial" charset="0"/>
              <a:buNone/>
              <a:defRPr/>
            </a:pPr>
            <a:endParaRPr lang="sv-SE" altLang="sv-SE" sz="1600" b="1" dirty="0" smtClean="0">
              <a:solidFill>
                <a:schemeClr val="tx1"/>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r>
              <a:rPr lang="sv-SE" altLang="sv-SE" sz="1600" b="1" dirty="0" smtClean="0">
                <a:solidFill>
                  <a:srgbClr val="000000"/>
                </a:solidFill>
                <a:latin typeface="Arial" panose="020B0604020202020204" pitchFamily="34" charset="0"/>
                <a:cs typeface="Arial" panose="020B0604020202020204" pitchFamily="34" charset="0"/>
              </a:rPr>
              <a:t>Mottagare</a:t>
            </a:r>
            <a:r>
              <a:rPr lang="sv-SE" altLang="sv-SE" sz="1600" dirty="0" smtClean="0">
                <a:solidFill>
                  <a:srgbClr val="000000"/>
                </a:solidFill>
                <a:latin typeface="Arial" panose="020B0604020202020204" pitchFamily="34" charset="0"/>
                <a:cs typeface="Arial" panose="020B0604020202020204" pitchFamily="34" charset="0"/>
              </a:rPr>
              <a:t>; </a:t>
            </a:r>
            <a:r>
              <a:rPr lang="sv-SE" altLang="sv-SE" sz="1600" b="1" dirty="0" smtClean="0">
                <a:solidFill>
                  <a:srgbClr val="000000"/>
                </a:solidFill>
                <a:latin typeface="Arial" panose="020B0604020202020204" pitchFamily="34" charset="0"/>
                <a:cs typeface="Arial" panose="020B0604020202020204" pitchFamily="34" charset="0"/>
              </a:rPr>
              <a:t>besvarar</a:t>
            </a:r>
            <a:r>
              <a:rPr lang="sv-SE" altLang="sv-SE" sz="1600" dirty="0" smtClean="0">
                <a:solidFill>
                  <a:srgbClr val="000000"/>
                </a:solidFill>
                <a:latin typeface="Arial" panose="020B0604020202020204" pitchFamily="34" charset="0"/>
                <a:cs typeface="Arial" panose="020B0604020202020204" pitchFamily="34" charset="0"/>
              </a:rPr>
              <a:t> om fråga ställs. Vid frågor som berör annat ämne ska ett nytt generellt meddelande skickas. Att meddelande är mottaget och läst syns med markeringen blå bock.</a:t>
            </a:r>
          </a:p>
          <a:p>
            <a:pPr marL="0" indent="0" eaLnBrk="1" hangingPunct="1">
              <a:lnSpc>
                <a:spcPct val="80000"/>
              </a:lnSpc>
              <a:buFont typeface="Arial" charset="0"/>
              <a:buNone/>
              <a:defRPr/>
            </a:pPr>
            <a:endParaRPr lang="sv-SE" altLang="sv-SE" sz="16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charset="0"/>
              <a:buNone/>
              <a:defRPr/>
            </a:pPr>
            <a:endParaRPr lang="sv-SE" altLang="sv-SE" sz="1600" dirty="0">
              <a:solidFill>
                <a:srgbClr val="FF0000"/>
              </a:solidFill>
              <a:latin typeface="Arial" panose="020B0604020202020204" pitchFamily="34" charset="0"/>
              <a:cs typeface="Arial" panose="020B0604020202020204" pitchFamily="34" charset="0"/>
            </a:endParaRPr>
          </a:p>
          <a:p>
            <a:pPr marL="0" indent="0" eaLnBrk="1" hangingPunct="1">
              <a:lnSpc>
                <a:spcPct val="80000"/>
              </a:lnSpc>
              <a:buFont typeface="Arial" panose="020B0604020202020204" pitchFamily="34" charset="0"/>
              <a:buNone/>
              <a:defRPr/>
            </a:pPr>
            <a:r>
              <a:rPr lang="sv-SE" altLang="sv-SE" sz="1600" dirty="0" smtClean="0">
                <a:solidFill>
                  <a:srgbClr val="000000"/>
                </a:solidFill>
                <a:latin typeface="Arial" panose="020B0604020202020204" pitchFamily="34" charset="0"/>
                <a:cs typeface="Arial" panose="020B0604020202020204" pitchFamily="34" charset="0"/>
              </a:rPr>
              <a:t>Ärendeöversikten ska </a:t>
            </a:r>
            <a:r>
              <a:rPr lang="sv-SE" altLang="sv-SE" sz="1600" dirty="0">
                <a:solidFill>
                  <a:srgbClr val="000000"/>
                </a:solidFill>
                <a:latin typeface="Arial" panose="020B0604020202020204" pitchFamily="34" charset="0"/>
                <a:cs typeface="Arial" panose="020B0604020202020204" pitchFamily="34" charset="0"/>
              </a:rPr>
              <a:t>bevakas kl. 8.00 och kl. 14.00 dagligen</a:t>
            </a:r>
            <a:r>
              <a:rPr lang="sv-SE" altLang="sv-SE" sz="1800" dirty="0">
                <a:solidFill>
                  <a:srgbClr val="000000"/>
                </a:solidFill>
                <a:latin typeface="Arial" panose="020B0604020202020204" pitchFamily="34" charset="0"/>
                <a:cs typeface="Arial" panose="020B0604020202020204" pitchFamily="34" charset="0"/>
              </a:rPr>
              <a:t>. </a:t>
            </a:r>
            <a:endParaRPr lang="sv-SE" altLang="sv-SE" sz="18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panose="020B0604020202020204" pitchFamily="34" charset="0"/>
              <a:buNone/>
              <a:defRPr/>
            </a:pPr>
            <a:endParaRPr lang="sv-SE" altLang="sv-SE" sz="1800" dirty="0" smtClean="0">
              <a:solidFill>
                <a:srgbClr val="000000"/>
              </a:solidFill>
              <a:latin typeface="Arial" panose="020B0604020202020204" pitchFamily="34" charset="0"/>
              <a:cs typeface="Arial" panose="020B0604020202020204" pitchFamily="34" charset="0"/>
            </a:endParaRPr>
          </a:p>
          <a:p>
            <a:pPr marL="0" indent="0" eaLnBrk="1" hangingPunct="1">
              <a:lnSpc>
                <a:spcPct val="80000"/>
              </a:lnSpc>
              <a:buFont typeface="Arial" panose="020B0604020202020204" pitchFamily="34" charset="0"/>
              <a:buNone/>
              <a:defRPr/>
            </a:pPr>
            <a:r>
              <a:rPr lang="sv-SE" altLang="sv-SE" sz="1600" dirty="0">
                <a:solidFill>
                  <a:srgbClr val="000000"/>
                </a:solidFill>
                <a:latin typeface="Arial" panose="020B0604020202020204" pitchFamily="34" charset="0"/>
                <a:cs typeface="Arial" panose="020B0604020202020204" pitchFamily="34" charset="0"/>
              </a:rPr>
              <a:t>Akutmottagningarna bevakar ärendeöversikten kontinuerligt</a:t>
            </a:r>
          </a:p>
          <a:p>
            <a:pPr marL="0" indent="0" eaLnBrk="1" hangingPunct="1">
              <a:lnSpc>
                <a:spcPct val="80000"/>
              </a:lnSpc>
              <a:buFont typeface="Arial" charset="0"/>
              <a:buNone/>
              <a:defRPr/>
            </a:pPr>
            <a:endParaRPr lang="sv-SE" altLang="sv-SE" sz="1800" dirty="0" smtClean="0">
              <a:solidFill>
                <a:srgbClr val="FF0000"/>
              </a:solidFill>
            </a:endParaRPr>
          </a:p>
          <a:p>
            <a:pPr marL="0" indent="0" eaLnBrk="1" hangingPunct="1">
              <a:lnSpc>
                <a:spcPct val="80000"/>
              </a:lnSpc>
              <a:buFont typeface="Arial" charset="0"/>
              <a:buNone/>
              <a:defRPr/>
            </a:pPr>
            <a:endParaRPr lang="sv-SE" altLang="sv-SE" sz="1800" dirty="0" smtClean="0">
              <a:solidFill>
                <a:srgbClr val="000000"/>
              </a:solidFill>
            </a:endParaRPr>
          </a:p>
        </p:txBody>
      </p:sp>
      <p:sp>
        <p:nvSpPr>
          <p:cNvPr id="79876"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CE94AA2-06A1-40BD-8E8F-A5B35662F69A}" type="slidenum">
              <a:rPr lang="sv-SE" altLang="sv-SE" sz="1200">
                <a:solidFill>
                  <a:srgbClr val="898989"/>
                </a:solidFill>
              </a:rPr>
              <a:pPr>
                <a:spcBef>
                  <a:spcPct val="0"/>
                </a:spcBef>
                <a:buFontTx/>
                <a:buNone/>
              </a:pPr>
              <a:t>29</a:t>
            </a:fld>
            <a:endParaRPr lang="sv-SE" altLang="sv-SE" sz="1200">
              <a:solidFill>
                <a:srgbClr val="898989"/>
              </a:solidFill>
            </a:endParaRPr>
          </a:p>
        </p:txBody>
      </p:sp>
    </p:spTree>
    <p:extLst>
      <p:ext uri="{BB962C8B-B14F-4D97-AF65-F5344CB8AC3E}">
        <p14:creationId xmlns:p14="http://schemas.microsoft.com/office/powerpoint/2010/main" val="221776552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ubrik 1"/>
          <p:cNvSpPr>
            <a:spLocks noGrp="1"/>
          </p:cNvSpPr>
          <p:nvPr>
            <p:ph type="title"/>
          </p:nvPr>
        </p:nvSpPr>
        <p:spPr>
          <a:xfrm>
            <a:off x="769938" y="524414"/>
            <a:ext cx="7712111" cy="1265447"/>
          </a:xfrm>
        </p:spPr>
        <p:txBody>
          <a:bodyPr/>
          <a:lstStyle/>
          <a:p>
            <a:pPr algn="ctr"/>
            <a:r>
              <a:rPr lang="sv-SE" altLang="sv-SE" dirty="0" smtClean="0">
                <a:latin typeface="Georgia" pitchFamily="18" charset="0"/>
              </a:rPr>
              <a:t>Nya flikar i patientkortet</a:t>
            </a:r>
          </a:p>
        </p:txBody>
      </p:sp>
      <p:sp>
        <p:nvSpPr>
          <p:cNvPr id="20483"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C2AA12C-E209-4156-A822-07ACD3F9069B}" type="slidenum">
              <a:rPr lang="sv-SE" altLang="sv-SE" sz="1200">
                <a:solidFill>
                  <a:srgbClr val="898989"/>
                </a:solidFill>
              </a:rPr>
              <a:pPr>
                <a:spcBef>
                  <a:spcPct val="0"/>
                </a:spcBef>
                <a:buFontTx/>
                <a:buNone/>
              </a:pPr>
              <a:t>3</a:t>
            </a:fld>
            <a:endParaRPr lang="sv-SE" altLang="sv-SE" sz="1200">
              <a:solidFill>
                <a:srgbClr val="898989"/>
              </a:solidFill>
            </a:endParaRPr>
          </a:p>
        </p:txBody>
      </p:sp>
      <p:pic>
        <p:nvPicPr>
          <p:cNvPr id="20484"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rcRect r="288" b="52959"/>
          <a:stretch>
            <a:fillRect/>
          </a:stretch>
        </p:blipFill>
        <p:spPr>
          <a:xfrm>
            <a:off x="769938" y="2319338"/>
            <a:ext cx="7364412" cy="2130425"/>
          </a:xfrm>
        </p:spPr>
      </p:pic>
    </p:spTree>
    <p:extLst>
      <p:ext uri="{BB962C8B-B14F-4D97-AF65-F5344CB8AC3E}">
        <p14:creationId xmlns:p14="http://schemas.microsoft.com/office/powerpoint/2010/main" val="183268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ubrik 1"/>
          <p:cNvSpPr>
            <a:spLocks noGrp="1"/>
          </p:cNvSpPr>
          <p:nvPr>
            <p:ph type="title"/>
          </p:nvPr>
        </p:nvSpPr>
        <p:spPr>
          <a:xfrm>
            <a:off x="457200" y="12491"/>
            <a:ext cx="7664385" cy="1265447"/>
          </a:xfrm>
        </p:spPr>
        <p:txBody>
          <a:bodyPr/>
          <a:lstStyle/>
          <a:p>
            <a:pPr algn="ctr"/>
            <a:r>
              <a:rPr lang="sv-SE" altLang="sv-SE" sz="2400" dirty="0" smtClean="0">
                <a:latin typeface="Georgia" pitchFamily="18" charset="0"/>
              </a:rPr>
              <a:t>Link sammanfattning</a:t>
            </a:r>
            <a:br>
              <a:rPr lang="sv-SE" altLang="sv-SE" sz="2400" dirty="0" smtClean="0">
                <a:latin typeface="Georgia" pitchFamily="18" charset="0"/>
              </a:rPr>
            </a:br>
            <a:r>
              <a:rPr lang="sv-SE" altLang="sv-SE" sz="2400" b="1" dirty="0" smtClean="0">
                <a:latin typeface="Georgia" pitchFamily="18" charset="0"/>
              </a:rPr>
              <a:t>Utskrivningsklar och Utskrivningsplan</a:t>
            </a:r>
          </a:p>
        </p:txBody>
      </p:sp>
      <p:sp>
        <p:nvSpPr>
          <p:cNvPr id="3" name="Platshållare för innehåll 2"/>
          <p:cNvSpPr>
            <a:spLocks noGrp="1"/>
          </p:cNvSpPr>
          <p:nvPr>
            <p:ph idx="1"/>
          </p:nvPr>
        </p:nvSpPr>
        <p:spPr>
          <a:xfrm>
            <a:off x="457200" y="1643063"/>
            <a:ext cx="8229600" cy="4525962"/>
          </a:xfrm>
        </p:spPr>
        <p:txBody>
          <a:bodyPr/>
          <a:lstStyle/>
          <a:p>
            <a:pPr>
              <a:buFont typeface="Arial" panose="020B0604020202020204" pitchFamily="34" charset="0"/>
              <a:buChar char="•"/>
              <a:defRPr/>
            </a:pPr>
            <a:r>
              <a:rPr lang="sv-SE" sz="2000" b="1" dirty="0" smtClean="0">
                <a:latin typeface="Arial" panose="020B0604020202020204" pitchFamily="34" charset="0"/>
                <a:cs typeface="Arial" panose="020B0604020202020204" pitchFamily="34" charset="0"/>
              </a:rPr>
              <a:t>Meddelande om utskrivningsklar </a:t>
            </a:r>
            <a:r>
              <a:rPr lang="sv-SE" sz="2000" dirty="0" smtClean="0">
                <a:latin typeface="Arial" panose="020B0604020202020204" pitchFamily="34" charset="0"/>
                <a:cs typeface="Arial" panose="020B0604020202020204" pitchFamily="34" charset="0"/>
              </a:rPr>
              <a:t>skickas när läkare bedömer att patienten inte längre har behov av slutenvård. </a:t>
            </a:r>
          </a:p>
          <a:p>
            <a:pPr>
              <a:buFont typeface="Arial" panose="020B0604020202020204" pitchFamily="34" charset="0"/>
              <a:buChar char="•"/>
              <a:defRPr/>
            </a:pPr>
            <a:r>
              <a:rPr lang="sv-SE" sz="2000" b="1" dirty="0" smtClean="0">
                <a:latin typeface="Arial" panose="020B0604020202020204" pitchFamily="34" charset="0"/>
                <a:cs typeface="Arial" panose="020B0604020202020204" pitchFamily="34" charset="0"/>
              </a:rPr>
              <a:t>Utskrivningsplan</a:t>
            </a:r>
            <a:r>
              <a:rPr lang="sv-SE" sz="2000" dirty="0" smtClean="0">
                <a:latin typeface="Arial" panose="020B0604020202020204" pitchFamily="34" charset="0"/>
                <a:cs typeface="Arial" panose="020B0604020202020204" pitchFamily="34" charset="0"/>
              </a:rPr>
              <a:t> är till för patienten och påbörjas under vårdtiden och slutförs senast samma dag som patienten är utskrivningsklar. Alla utförare skriver sin del om vad som ska säkerställas inför patientens hemgång. Utskrivningsplanen lämnas till patienten vid utskrivning.</a:t>
            </a:r>
          </a:p>
          <a:p>
            <a:pPr>
              <a:buFont typeface="Arial" panose="020B0604020202020204" pitchFamily="34" charset="0"/>
              <a:buChar char="•"/>
              <a:defRPr/>
            </a:pPr>
            <a:r>
              <a:rPr lang="sv-SE" sz="2000" b="1" dirty="0" smtClean="0">
                <a:latin typeface="Arial" panose="020B0604020202020204" pitchFamily="34" charset="0"/>
                <a:cs typeface="Arial" panose="020B0604020202020204" pitchFamily="34" charset="0"/>
              </a:rPr>
              <a:t>Utskrivningsmeddelande-</a:t>
            </a:r>
            <a:r>
              <a:rPr lang="sv-SE" sz="2000" dirty="0" smtClean="0">
                <a:latin typeface="Arial" panose="020B0604020202020204" pitchFamily="34" charset="0"/>
                <a:cs typeface="Arial" panose="020B0604020202020204" pitchFamily="34" charset="0"/>
              </a:rPr>
              <a:t> generellt meddelande som skickas när patienten fysiskt lämnar slutenvården.</a:t>
            </a:r>
          </a:p>
          <a:p>
            <a:pPr marL="0" indent="0">
              <a:buFont typeface="Arial" panose="020B0604020202020204" pitchFamily="34" charset="0"/>
              <a:buNone/>
              <a:defRPr/>
            </a:pPr>
            <a:endParaRPr lang="sv-SE" sz="20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sv-SE" sz="2000" dirty="0" smtClean="0">
                <a:latin typeface="Arial" panose="020B0604020202020204" pitchFamily="34" charset="0"/>
                <a:cs typeface="Arial" panose="020B0604020202020204" pitchFamily="34" charset="0"/>
              </a:rPr>
              <a:t>När patienten skrivs ut från slutenvården försvinner slutenvården som aktör i ärendet. </a:t>
            </a:r>
            <a:endParaRPr lang="sv-SE" sz="2000" dirty="0">
              <a:latin typeface="Arial" panose="020B0604020202020204" pitchFamily="34" charset="0"/>
              <a:cs typeface="Arial" panose="020B0604020202020204" pitchFamily="34" charset="0"/>
            </a:endParaRPr>
          </a:p>
        </p:txBody>
      </p:sp>
      <p:sp>
        <p:nvSpPr>
          <p:cNvPr id="81924"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147C180-D46D-4803-8385-D1A42AE56F1F}" type="slidenum">
              <a:rPr lang="sv-SE" altLang="sv-SE" sz="1200">
                <a:solidFill>
                  <a:srgbClr val="898989"/>
                </a:solidFill>
              </a:rPr>
              <a:pPr>
                <a:spcBef>
                  <a:spcPct val="0"/>
                </a:spcBef>
                <a:buFontTx/>
                <a:buNone/>
              </a:pPr>
              <a:t>30</a:t>
            </a:fld>
            <a:endParaRPr lang="sv-SE" altLang="sv-SE" sz="1200">
              <a:solidFill>
                <a:srgbClr val="898989"/>
              </a:solidFill>
            </a:endParaRPr>
          </a:p>
        </p:txBody>
      </p:sp>
      <p:sp>
        <p:nvSpPr>
          <p:cNvPr id="5" name="Rektangel 4"/>
          <p:cNvSpPr/>
          <p:nvPr/>
        </p:nvSpPr>
        <p:spPr>
          <a:xfrm>
            <a:off x="457200" y="1277938"/>
            <a:ext cx="8229600" cy="5443537"/>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v-SE"/>
          </a:p>
        </p:txBody>
      </p:sp>
    </p:spTree>
    <p:extLst>
      <p:ext uri="{BB962C8B-B14F-4D97-AF65-F5344CB8AC3E}">
        <p14:creationId xmlns:p14="http://schemas.microsoft.com/office/powerpoint/2010/main" val="432186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ubrik 1"/>
          <p:cNvSpPr>
            <a:spLocks noGrp="1"/>
          </p:cNvSpPr>
          <p:nvPr>
            <p:ph type="title"/>
          </p:nvPr>
        </p:nvSpPr>
        <p:spPr>
          <a:xfrm>
            <a:off x="457200" y="108778"/>
            <a:ext cx="7099170" cy="1265447"/>
          </a:xfrm>
        </p:spPr>
        <p:txBody>
          <a:bodyPr/>
          <a:lstStyle/>
          <a:p>
            <a:pPr algn="ctr"/>
            <a:r>
              <a:rPr lang="sv-SE" altLang="sv-SE" sz="2400" dirty="0" smtClean="0">
                <a:latin typeface="Georgia" pitchFamily="18" charset="0"/>
              </a:rPr>
              <a:t>Link sammanfattning</a:t>
            </a:r>
            <a:br>
              <a:rPr lang="sv-SE" altLang="sv-SE" sz="2400" dirty="0" smtClean="0">
                <a:latin typeface="Georgia" pitchFamily="18" charset="0"/>
              </a:rPr>
            </a:br>
            <a:r>
              <a:rPr lang="sv-SE" altLang="sv-SE" sz="2400" b="1" dirty="0" smtClean="0">
                <a:latin typeface="Georgia" pitchFamily="18" charset="0"/>
              </a:rPr>
              <a:t>SIP- Samordnad individuell plan</a:t>
            </a:r>
          </a:p>
        </p:txBody>
      </p:sp>
      <p:sp>
        <p:nvSpPr>
          <p:cNvPr id="83971" name="Platshållare för innehåll 2"/>
          <p:cNvSpPr>
            <a:spLocks noGrp="1"/>
          </p:cNvSpPr>
          <p:nvPr>
            <p:ph idx="1"/>
          </p:nvPr>
        </p:nvSpPr>
        <p:spPr>
          <a:xfrm>
            <a:off x="457200" y="1886857"/>
            <a:ext cx="8024849" cy="4123682"/>
          </a:xfrm>
        </p:spPr>
        <p:txBody>
          <a:bodyPr>
            <a:normAutofit fontScale="92500" lnSpcReduction="10000"/>
          </a:bodyPr>
          <a:lstStyle/>
          <a:p>
            <a:r>
              <a:rPr lang="sv-SE" altLang="sv-SE" sz="2400" dirty="0" smtClean="0">
                <a:latin typeface="Arial" charset="0"/>
                <a:cs typeface="Arial" charset="0"/>
              </a:rPr>
              <a:t>Fast vårdkontakt i öppenvård skickar </a:t>
            </a:r>
            <a:r>
              <a:rPr lang="sv-SE" altLang="sv-SE" sz="2400" b="1" dirty="0" smtClean="0">
                <a:latin typeface="Arial" charset="0"/>
                <a:cs typeface="Arial" charset="0"/>
              </a:rPr>
              <a:t>kallelse till SIP</a:t>
            </a:r>
            <a:r>
              <a:rPr lang="sv-SE" altLang="sv-SE" sz="2400" dirty="0" smtClean="0">
                <a:latin typeface="Arial" charset="0"/>
                <a:cs typeface="Arial" charset="0"/>
              </a:rPr>
              <a:t> inom 24 h efter meddelande om utskrivningsklar</a:t>
            </a:r>
          </a:p>
          <a:p>
            <a:pPr lvl="1"/>
            <a:r>
              <a:rPr lang="sv-SE" altLang="sv-SE" sz="2400" dirty="0" smtClean="0">
                <a:latin typeface="Arial" charset="0"/>
                <a:cs typeface="Arial" charset="0"/>
              </a:rPr>
              <a:t>Vid Rött spår sker SIP innan utskrivningsklar</a:t>
            </a:r>
          </a:p>
          <a:p>
            <a:pPr lvl="1"/>
            <a:r>
              <a:rPr lang="sv-SE" altLang="sv-SE" sz="2400" dirty="0" smtClean="0">
                <a:latin typeface="Arial" charset="0"/>
                <a:cs typeface="Arial" charset="0"/>
              </a:rPr>
              <a:t>I öppenvårdspåret skickas kallelse till SIP när det är aktuellt.</a:t>
            </a:r>
          </a:p>
          <a:p>
            <a:r>
              <a:rPr lang="sv-SE" altLang="sv-SE" sz="2400" dirty="0" smtClean="0">
                <a:latin typeface="Arial" charset="0"/>
                <a:cs typeface="Arial" charset="0"/>
              </a:rPr>
              <a:t>SIP dokumenteras i Link.  Fast vårdkontakt startar upp SIP och godkänner den när alla aktörer skrivit sin del. Överlämnas till patienten.</a:t>
            </a:r>
          </a:p>
          <a:p>
            <a:r>
              <a:rPr lang="sv-SE" altLang="sv-SE" sz="2400" dirty="0" smtClean="0">
                <a:latin typeface="Arial" charset="0"/>
                <a:cs typeface="Arial" charset="0"/>
              </a:rPr>
              <a:t>Efter att uppföljning av SIP är genomförd eller när det annars är aktuellt avslutar den fasta vårdkontakten samordningsärendet via knappen </a:t>
            </a:r>
            <a:r>
              <a:rPr lang="sv-SE" altLang="sv-SE" sz="2400" i="1" dirty="0" smtClean="0">
                <a:latin typeface="Arial" charset="0"/>
                <a:cs typeface="Arial" charset="0"/>
              </a:rPr>
              <a:t>Avsluta samordningsärende</a:t>
            </a:r>
            <a:r>
              <a:rPr lang="sv-SE" altLang="sv-SE" sz="2400" dirty="0" smtClean="0">
                <a:latin typeface="Arial" charset="0"/>
                <a:cs typeface="Arial" charset="0"/>
              </a:rPr>
              <a:t> i Link.</a:t>
            </a:r>
          </a:p>
        </p:txBody>
      </p:sp>
      <p:sp>
        <p:nvSpPr>
          <p:cNvPr id="83972"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051B2A1-1C8A-4CB2-8EED-574FA39ADC4D}" type="slidenum">
              <a:rPr lang="sv-SE" altLang="sv-SE" sz="1200">
                <a:solidFill>
                  <a:srgbClr val="898989"/>
                </a:solidFill>
              </a:rPr>
              <a:pPr>
                <a:spcBef>
                  <a:spcPct val="0"/>
                </a:spcBef>
                <a:buFontTx/>
                <a:buNone/>
              </a:pPr>
              <a:t>31</a:t>
            </a:fld>
            <a:endParaRPr lang="sv-SE" altLang="sv-SE" sz="1200">
              <a:solidFill>
                <a:srgbClr val="898989"/>
              </a:solidFill>
            </a:endParaRPr>
          </a:p>
        </p:txBody>
      </p:sp>
      <p:sp>
        <p:nvSpPr>
          <p:cNvPr id="5" name="Rektangel 4"/>
          <p:cNvSpPr/>
          <p:nvPr/>
        </p:nvSpPr>
        <p:spPr>
          <a:xfrm>
            <a:off x="457200" y="1536700"/>
            <a:ext cx="8405813" cy="4894263"/>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v-SE"/>
          </a:p>
        </p:txBody>
      </p:sp>
    </p:spTree>
    <p:extLst>
      <p:ext uri="{BB962C8B-B14F-4D97-AF65-F5344CB8AC3E}">
        <p14:creationId xmlns:p14="http://schemas.microsoft.com/office/powerpoint/2010/main" val="2470101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ubrik 8"/>
          <p:cNvSpPr>
            <a:spLocks noGrp="1"/>
          </p:cNvSpPr>
          <p:nvPr>
            <p:ph type="title"/>
          </p:nvPr>
        </p:nvSpPr>
        <p:spPr>
          <a:xfrm>
            <a:off x="593726" y="274638"/>
            <a:ext cx="8413750" cy="1143000"/>
          </a:xfrm>
        </p:spPr>
        <p:txBody>
          <a:bodyPr/>
          <a:lstStyle/>
          <a:p>
            <a:pPr algn="ctr"/>
            <a:r>
              <a:rPr lang="sv-SE" altLang="sv-SE" sz="3200" dirty="0" smtClean="0">
                <a:latin typeface="Georgia" pitchFamily="18" charset="0"/>
              </a:rPr>
              <a:t>Öppna Link – Ärendeöversikt och Ärendefönster</a:t>
            </a:r>
          </a:p>
        </p:txBody>
      </p:sp>
      <p:sp>
        <p:nvSpPr>
          <p:cNvPr id="22531" name="Platshållare för innehåll 9"/>
          <p:cNvSpPr>
            <a:spLocks noGrp="1"/>
          </p:cNvSpPr>
          <p:nvPr>
            <p:ph idx="1"/>
          </p:nvPr>
        </p:nvSpPr>
        <p:spPr>
          <a:xfrm>
            <a:off x="388938" y="1600200"/>
            <a:ext cx="4360862" cy="2740025"/>
          </a:xfrm>
        </p:spPr>
        <p:txBody>
          <a:bodyPr/>
          <a:lstStyle/>
          <a:p>
            <a:pPr marL="0" indent="0">
              <a:buFont typeface="Arial" charset="0"/>
              <a:buNone/>
            </a:pPr>
            <a:r>
              <a:rPr lang="sv-SE" altLang="sv-SE" sz="2000" dirty="0" smtClean="0">
                <a:latin typeface="Arial" panose="020B0604020202020204" pitchFamily="34" charset="0"/>
                <a:cs typeface="Arial" panose="020B0604020202020204" pitchFamily="34" charset="0"/>
              </a:rPr>
              <a:t>Informationen i Link hanteras i två fönster. </a:t>
            </a:r>
          </a:p>
          <a:p>
            <a:pPr marL="0" indent="0">
              <a:buFont typeface="Arial" charset="0"/>
              <a:buNone/>
            </a:pPr>
            <a:r>
              <a:rPr lang="sv-SE" altLang="sv-SE" sz="2000" dirty="0" smtClean="0">
                <a:latin typeface="Arial" panose="020B0604020202020204" pitchFamily="34" charset="0"/>
                <a:cs typeface="Arial" panose="020B0604020202020204" pitchFamily="34" charset="0"/>
              </a:rPr>
              <a:t>Fönstret </a:t>
            </a:r>
            <a:r>
              <a:rPr lang="sv-SE" altLang="sv-SE" sz="2000" b="1" dirty="0" smtClean="0">
                <a:latin typeface="Arial" panose="020B0604020202020204" pitchFamily="34" charset="0"/>
                <a:cs typeface="Arial" panose="020B0604020202020204" pitchFamily="34" charset="0"/>
              </a:rPr>
              <a:t>Ärendeöversikt </a:t>
            </a:r>
            <a:r>
              <a:rPr lang="sv-SE" altLang="sv-SE" sz="2000" dirty="0" smtClean="0">
                <a:latin typeface="Arial" panose="020B0604020202020204" pitchFamily="34" charset="0"/>
                <a:cs typeface="Arial" panose="020B0604020202020204" pitchFamily="34" charset="0"/>
              </a:rPr>
              <a:t>presenterar pågående och avslutade samordningsärenden samt ger åtkomst till </a:t>
            </a:r>
          </a:p>
          <a:p>
            <a:pPr marL="0" indent="0">
              <a:buFont typeface="Arial" charset="0"/>
              <a:buNone/>
            </a:pPr>
            <a:r>
              <a:rPr lang="sv-SE" altLang="sv-SE" sz="2000" b="1" dirty="0" smtClean="0">
                <a:latin typeface="Arial" panose="020B0604020202020204" pitchFamily="34" charset="0"/>
                <a:cs typeface="Arial" panose="020B0604020202020204" pitchFamily="34" charset="0"/>
              </a:rPr>
              <a:t>Patientens ärendefönster  </a:t>
            </a:r>
            <a:r>
              <a:rPr lang="sv-SE" altLang="sv-SE" sz="2000" dirty="0" smtClean="0">
                <a:latin typeface="Arial" panose="020B0604020202020204" pitchFamily="34" charset="0"/>
                <a:cs typeface="Arial" panose="020B0604020202020204" pitchFamily="34" charset="0"/>
              </a:rPr>
              <a:t>som innehåller patientspecifika detaljer</a:t>
            </a:r>
            <a:r>
              <a:rPr lang="sv-SE" altLang="sv-SE" sz="2000" dirty="0" smtClean="0"/>
              <a:t>. </a:t>
            </a:r>
          </a:p>
          <a:p>
            <a:pPr marL="0" indent="0">
              <a:buFont typeface="Arial" charset="0"/>
              <a:buNone/>
            </a:pPr>
            <a:endParaRPr lang="sv-SE" altLang="sv-SE" sz="2000" dirty="0" smtClean="0"/>
          </a:p>
          <a:p>
            <a:pPr marL="0" indent="0">
              <a:buFont typeface="Arial" charset="0"/>
              <a:buNone/>
            </a:pPr>
            <a:endParaRPr lang="sv-SE" altLang="sv-SE" dirty="0" smtClean="0"/>
          </a:p>
          <a:p>
            <a:pPr marL="0" indent="0">
              <a:buFont typeface="Arial" charset="0"/>
              <a:buNone/>
            </a:pPr>
            <a:endParaRPr lang="sv-SE" altLang="sv-SE" dirty="0" smtClean="0"/>
          </a:p>
          <a:p>
            <a:pPr marL="0" indent="0">
              <a:buFont typeface="Arial" charset="0"/>
              <a:buNone/>
            </a:pPr>
            <a:endParaRPr lang="sv-SE" altLang="sv-SE" dirty="0" smtClean="0"/>
          </a:p>
        </p:txBody>
      </p:sp>
      <p:sp>
        <p:nvSpPr>
          <p:cNvPr id="22532" name="Platshållare för bildnummer 6"/>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A89EAE8-F292-4848-A814-711F4ECD35F2}" type="slidenum">
              <a:rPr lang="sv-SE" altLang="sv-SE" sz="1200">
                <a:solidFill>
                  <a:srgbClr val="898989"/>
                </a:solidFill>
              </a:rPr>
              <a:pPr>
                <a:spcBef>
                  <a:spcPct val="0"/>
                </a:spcBef>
                <a:buFontTx/>
                <a:buNone/>
              </a:pPr>
              <a:t>4</a:t>
            </a:fld>
            <a:endParaRPr lang="sv-SE" altLang="sv-SE" sz="1200">
              <a:solidFill>
                <a:srgbClr val="898989"/>
              </a:solidFill>
            </a:endParaRPr>
          </a:p>
        </p:txBody>
      </p:sp>
      <p:pic>
        <p:nvPicPr>
          <p:cNvPr id="22533"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23988"/>
            <a:ext cx="34909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Bildobjekt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725" y="4975225"/>
            <a:ext cx="49752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4940300" y="4968875"/>
            <a:ext cx="546100" cy="63817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sv-SE"/>
          </a:p>
        </p:txBody>
      </p:sp>
      <p:sp>
        <p:nvSpPr>
          <p:cNvPr id="22536" name="textruta 3"/>
          <p:cNvSpPr txBox="1">
            <a:spLocks noChangeArrowheads="1"/>
          </p:cNvSpPr>
          <p:nvPr/>
        </p:nvSpPr>
        <p:spPr bwMode="auto">
          <a:xfrm flipH="1">
            <a:off x="5930900" y="5102225"/>
            <a:ext cx="307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r>
              <a:rPr lang="sv-SE" altLang="sv-SE" dirty="0"/>
              <a:t>Ikonen visar att det finns ett pågående samordningsärende</a:t>
            </a:r>
          </a:p>
        </p:txBody>
      </p:sp>
    </p:spTree>
    <p:extLst>
      <p:ext uri="{BB962C8B-B14F-4D97-AF65-F5344CB8AC3E}">
        <p14:creationId xmlns:p14="http://schemas.microsoft.com/office/powerpoint/2010/main" val="2756545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ubrik 1"/>
          <p:cNvSpPr>
            <a:spLocks noGrp="1"/>
          </p:cNvSpPr>
          <p:nvPr>
            <p:ph type="ctrTitle"/>
          </p:nvPr>
        </p:nvSpPr>
        <p:spPr>
          <a:xfrm>
            <a:off x="387350" y="403225"/>
            <a:ext cx="8304213" cy="1084263"/>
          </a:xfrm>
        </p:spPr>
        <p:txBody>
          <a:bodyPr/>
          <a:lstStyle/>
          <a:p>
            <a:pPr algn="l"/>
            <a:r>
              <a:rPr lang="sv-SE" altLang="sv-SE" sz="2800" smtClean="0">
                <a:latin typeface="Georgia" panose="02040502050405020303" pitchFamily="18" charset="0"/>
              </a:rPr>
              <a:t>Ärendeöversikten – översikt över enhetens alla aktuella ärenden</a:t>
            </a:r>
          </a:p>
        </p:txBody>
      </p:sp>
      <p:sp>
        <p:nvSpPr>
          <p:cNvPr id="3" name="Underrubrik 2"/>
          <p:cNvSpPr>
            <a:spLocks noGrp="1"/>
          </p:cNvSpPr>
          <p:nvPr>
            <p:ph type="subTitle" idx="1"/>
          </p:nvPr>
        </p:nvSpPr>
        <p:spPr/>
        <p:txBody>
          <a:bodyPr/>
          <a:lstStyle/>
          <a:p>
            <a:pPr>
              <a:defRPr/>
            </a:pPr>
            <a:endParaRPr lang="sv-SE" dirty="0"/>
          </a:p>
        </p:txBody>
      </p:sp>
      <p:pic>
        <p:nvPicPr>
          <p:cNvPr id="24580" name="Bildobjekt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487488"/>
            <a:ext cx="8893175"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35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ubrik 1"/>
          <p:cNvSpPr>
            <a:spLocks noGrp="1"/>
          </p:cNvSpPr>
          <p:nvPr>
            <p:ph type="title"/>
          </p:nvPr>
        </p:nvSpPr>
        <p:spPr>
          <a:xfrm>
            <a:off x="139700" y="314325"/>
            <a:ext cx="9004300" cy="1143000"/>
          </a:xfrm>
        </p:spPr>
        <p:txBody>
          <a:bodyPr/>
          <a:lstStyle/>
          <a:p>
            <a:pPr algn="ctr"/>
            <a:r>
              <a:rPr lang="sv-SE" altLang="sv-SE" dirty="0" smtClean="0">
                <a:latin typeface="Georgia" pitchFamily="18" charset="0"/>
              </a:rPr>
              <a:t>En rad per patient i Ärendeöversikten</a:t>
            </a:r>
            <a:r>
              <a:rPr lang="sv-SE" altLang="sv-SE" dirty="0" smtClean="0"/>
              <a:t> </a:t>
            </a:r>
          </a:p>
        </p:txBody>
      </p:sp>
      <p:pic>
        <p:nvPicPr>
          <p:cNvPr id="2662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rcRect l="-2" r="-165" b="18298"/>
          <a:stretch>
            <a:fillRect/>
          </a:stretch>
        </p:blipFill>
        <p:spPr>
          <a:xfrm>
            <a:off x="252413" y="1830388"/>
            <a:ext cx="8277225" cy="1949450"/>
          </a:xfrm>
        </p:spPr>
      </p:pic>
      <p:sp>
        <p:nvSpPr>
          <p:cNvPr id="26628"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96F0A73-55A9-4EAB-8A58-3F6F2DADF8DF}" type="slidenum">
              <a:rPr lang="sv-SE" altLang="sv-SE" sz="1200">
                <a:solidFill>
                  <a:srgbClr val="898989"/>
                </a:solidFill>
              </a:rPr>
              <a:pPr>
                <a:spcBef>
                  <a:spcPct val="0"/>
                </a:spcBef>
                <a:buFontTx/>
                <a:buNone/>
              </a:pPr>
              <a:t>6</a:t>
            </a:fld>
            <a:endParaRPr lang="sv-SE" altLang="sv-SE" sz="1200">
              <a:solidFill>
                <a:srgbClr val="898989"/>
              </a:solidFill>
            </a:endParaRPr>
          </a:p>
        </p:txBody>
      </p:sp>
      <p:pic>
        <p:nvPicPr>
          <p:cNvPr id="26629" name="Bildobjekt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35538"/>
            <a:ext cx="68754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ruta 8"/>
          <p:cNvSpPr txBox="1">
            <a:spLocks noChangeArrowheads="1"/>
          </p:cNvSpPr>
          <p:nvPr/>
        </p:nvSpPr>
        <p:spPr bwMode="auto">
          <a:xfrm>
            <a:off x="457200" y="4552950"/>
            <a:ext cx="794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dirty="0">
                <a:latin typeface="Arial" charset="0"/>
              </a:rPr>
              <a:t>Valet </a:t>
            </a:r>
            <a:r>
              <a:rPr lang="sv-SE" altLang="sv-SE" sz="1800" b="1" dirty="0">
                <a:latin typeface="Arial" charset="0"/>
              </a:rPr>
              <a:t>Visa mer </a:t>
            </a:r>
            <a:r>
              <a:rPr lang="sv-SE" altLang="sv-SE" sz="1800" dirty="0">
                <a:latin typeface="Arial" charset="0"/>
              </a:rPr>
              <a:t>visar alla meddelanden som skickats i samordningsärendet. </a:t>
            </a:r>
            <a:r>
              <a:rPr lang="sv-SE" altLang="sv-SE" sz="1800" b="1" dirty="0">
                <a:latin typeface="Arial" charset="0"/>
              </a:rPr>
              <a:t> </a:t>
            </a:r>
          </a:p>
        </p:txBody>
      </p:sp>
    </p:spTree>
    <p:extLst>
      <p:ext uri="{BB962C8B-B14F-4D97-AF65-F5344CB8AC3E}">
        <p14:creationId xmlns:p14="http://schemas.microsoft.com/office/powerpoint/2010/main" val="23110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ubrik 1"/>
          <p:cNvSpPr>
            <a:spLocks noGrp="1"/>
          </p:cNvSpPr>
          <p:nvPr>
            <p:ph type="title"/>
          </p:nvPr>
        </p:nvSpPr>
        <p:spPr>
          <a:xfrm>
            <a:off x="457200" y="295814"/>
            <a:ext cx="8686800" cy="1265447"/>
          </a:xfrm>
        </p:spPr>
        <p:txBody>
          <a:bodyPr/>
          <a:lstStyle/>
          <a:p>
            <a:pPr algn="ctr"/>
            <a:r>
              <a:rPr lang="sv-SE" altLang="sv-SE" dirty="0" smtClean="0">
                <a:latin typeface="Georgia" pitchFamily="18" charset="0"/>
              </a:rPr>
              <a:t>Öppna patientens ärendefönster </a:t>
            </a:r>
          </a:p>
        </p:txBody>
      </p:sp>
      <p:sp>
        <p:nvSpPr>
          <p:cNvPr id="28675"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C9A03CA-A661-48C2-B7E2-76DB2346DE9B}" type="slidenum">
              <a:rPr lang="sv-SE" altLang="sv-SE" sz="1200">
                <a:solidFill>
                  <a:srgbClr val="898989"/>
                </a:solidFill>
              </a:rPr>
              <a:pPr>
                <a:spcBef>
                  <a:spcPct val="0"/>
                </a:spcBef>
                <a:buFontTx/>
                <a:buNone/>
              </a:pPr>
              <a:t>7</a:t>
            </a:fld>
            <a:endParaRPr lang="sv-SE" altLang="sv-SE" sz="1200">
              <a:solidFill>
                <a:srgbClr val="898989"/>
              </a:solidFill>
            </a:endParaRPr>
          </a:p>
        </p:txBody>
      </p:sp>
      <p:sp>
        <p:nvSpPr>
          <p:cNvPr id="28676" name="Platshållare för innehåll 6"/>
          <p:cNvSpPr>
            <a:spLocks noGrp="1"/>
          </p:cNvSpPr>
          <p:nvPr>
            <p:ph idx="1"/>
          </p:nvPr>
        </p:nvSpPr>
        <p:spPr/>
        <p:txBody>
          <a:bodyPr/>
          <a:lstStyle/>
          <a:p>
            <a:endParaRPr lang="sv-SE" altLang="sv-SE" smtClean="0"/>
          </a:p>
        </p:txBody>
      </p:sp>
      <p:pic>
        <p:nvPicPr>
          <p:cNvPr id="28677"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064" y="1750922"/>
            <a:ext cx="7789985" cy="471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1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ubrik 1"/>
          <p:cNvSpPr>
            <a:spLocks noGrp="1"/>
          </p:cNvSpPr>
          <p:nvPr>
            <p:ph type="title"/>
          </p:nvPr>
        </p:nvSpPr>
        <p:spPr>
          <a:xfrm>
            <a:off x="457200" y="100092"/>
            <a:ext cx="7843838" cy="1265447"/>
          </a:xfrm>
        </p:spPr>
        <p:txBody>
          <a:bodyPr/>
          <a:lstStyle/>
          <a:p>
            <a:pPr algn="ctr"/>
            <a:r>
              <a:rPr lang="sv-SE" altLang="sv-SE" dirty="0" smtClean="0">
                <a:latin typeface="Georgia" pitchFamily="18" charset="0"/>
              </a:rPr>
              <a:t>Patientens ärendefönster</a:t>
            </a:r>
          </a:p>
        </p:txBody>
      </p:sp>
      <p:sp>
        <p:nvSpPr>
          <p:cNvPr id="30723"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776FB82-B1E6-4421-B5D6-80B54B96F678}" type="slidenum">
              <a:rPr lang="sv-SE" altLang="sv-SE" sz="1200">
                <a:solidFill>
                  <a:srgbClr val="898989"/>
                </a:solidFill>
              </a:rPr>
              <a:pPr>
                <a:spcBef>
                  <a:spcPct val="0"/>
                </a:spcBef>
                <a:buFontTx/>
                <a:buNone/>
              </a:pPr>
              <a:t>8</a:t>
            </a:fld>
            <a:endParaRPr lang="sv-SE" altLang="sv-SE" sz="1200">
              <a:solidFill>
                <a:srgbClr val="898989"/>
              </a:solidFill>
            </a:endParaRPr>
          </a:p>
        </p:txBody>
      </p:sp>
      <p:sp>
        <p:nvSpPr>
          <p:cNvPr id="30724" name="Platshållare för innehåll 5"/>
          <p:cNvSpPr>
            <a:spLocks noGrp="1"/>
          </p:cNvSpPr>
          <p:nvPr>
            <p:ph idx="1"/>
          </p:nvPr>
        </p:nvSpPr>
        <p:spPr>
          <a:xfrm>
            <a:off x="323850" y="1600200"/>
            <a:ext cx="8229600" cy="4525963"/>
          </a:xfrm>
        </p:spPr>
        <p:txBody>
          <a:bodyPr/>
          <a:lstStyle/>
          <a:p>
            <a:endParaRPr lang="sv-SE" altLang="sv-SE" smtClean="0"/>
          </a:p>
        </p:txBody>
      </p:sp>
      <p:pic>
        <p:nvPicPr>
          <p:cNvPr id="30725"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6375"/>
            <a:ext cx="7843838"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05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rcRect r="-436" b="58405"/>
          <a:stretch>
            <a:fillRect/>
          </a:stretch>
        </p:blipFill>
        <p:spPr>
          <a:xfrm>
            <a:off x="906463" y="1528763"/>
            <a:ext cx="7910512" cy="1882775"/>
          </a:xfrm>
        </p:spPr>
      </p:pic>
      <p:sp>
        <p:nvSpPr>
          <p:cNvPr id="32771" name="Rubrik 1"/>
          <p:cNvSpPr>
            <a:spLocks noGrp="1"/>
          </p:cNvSpPr>
          <p:nvPr>
            <p:ph type="title"/>
          </p:nvPr>
        </p:nvSpPr>
        <p:spPr>
          <a:xfrm>
            <a:off x="663575" y="204788"/>
            <a:ext cx="7572375" cy="1143000"/>
          </a:xfrm>
        </p:spPr>
        <p:txBody>
          <a:bodyPr/>
          <a:lstStyle/>
          <a:p>
            <a:pPr algn="ctr"/>
            <a:r>
              <a:rPr lang="sv-SE" altLang="sv-SE" dirty="0" smtClean="0">
                <a:latin typeface="Georgia" pitchFamily="18" charset="0"/>
              </a:rPr>
              <a:t>Planer i Link nås från ärendefönstret</a:t>
            </a:r>
          </a:p>
        </p:txBody>
      </p:sp>
      <p:sp>
        <p:nvSpPr>
          <p:cNvPr id="32772" name="Platshållare för bild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0AF863D-E6F3-4037-9CB1-4B0486453917}" type="slidenum">
              <a:rPr lang="sv-SE" altLang="sv-SE" sz="1200">
                <a:solidFill>
                  <a:srgbClr val="898989"/>
                </a:solidFill>
              </a:rPr>
              <a:pPr>
                <a:spcBef>
                  <a:spcPct val="0"/>
                </a:spcBef>
                <a:buFontTx/>
                <a:buNone/>
              </a:pPr>
              <a:t>9</a:t>
            </a:fld>
            <a:endParaRPr lang="sv-SE" altLang="sv-SE" sz="1200">
              <a:solidFill>
                <a:srgbClr val="898989"/>
              </a:solidFill>
            </a:endParaRPr>
          </a:p>
        </p:txBody>
      </p:sp>
      <p:sp>
        <p:nvSpPr>
          <p:cNvPr id="32773" name="textruta 5"/>
          <p:cNvSpPr txBox="1">
            <a:spLocks noChangeArrowheads="1"/>
          </p:cNvSpPr>
          <p:nvPr/>
        </p:nvSpPr>
        <p:spPr bwMode="auto">
          <a:xfrm>
            <a:off x="455612" y="3305175"/>
            <a:ext cx="8361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sv-SE" altLang="sv-SE" sz="1800" b="1" dirty="0">
                <a:latin typeface="Arial" charset="0"/>
              </a:rPr>
              <a:t>I Link finns två olika typer av planer: </a:t>
            </a:r>
          </a:p>
          <a:p>
            <a:pPr>
              <a:spcBef>
                <a:spcPct val="0"/>
              </a:spcBef>
              <a:buFontTx/>
              <a:buNone/>
            </a:pPr>
            <a:r>
              <a:rPr lang="sv-SE" altLang="sv-SE" sz="1800" b="1" dirty="0">
                <a:latin typeface="Arial" charset="0"/>
              </a:rPr>
              <a:t>SIP- Samordnad individuell plan- </a:t>
            </a:r>
            <a:r>
              <a:rPr lang="sv-SE" altLang="sv-SE" sz="1800" dirty="0">
                <a:latin typeface="Arial" charset="0"/>
              </a:rPr>
              <a:t>när samordning mellan olika aktörer behövs.</a:t>
            </a:r>
          </a:p>
          <a:p>
            <a:pPr>
              <a:spcBef>
                <a:spcPct val="0"/>
              </a:spcBef>
              <a:buFontTx/>
              <a:buNone/>
            </a:pPr>
            <a:r>
              <a:rPr lang="sv-SE" altLang="sv-SE" sz="1800" dirty="0">
                <a:latin typeface="Arial" charset="0"/>
              </a:rPr>
              <a:t>Varje involverad aktör skriver sin del i planen som man kommit överens om vid SIP. Den fasta vårdkontakten godkänner planen i Link och överlämnar planen till patienten.</a:t>
            </a:r>
          </a:p>
          <a:p>
            <a:pPr>
              <a:spcBef>
                <a:spcPct val="0"/>
              </a:spcBef>
              <a:buFontTx/>
              <a:buNone/>
            </a:pPr>
            <a:endParaRPr lang="sv-SE" altLang="sv-SE" sz="1800" dirty="0">
              <a:latin typeface="Arial" charset="0"/>
            </a:endParaRPr>
          </a:p>
          <a:p>
            <a:pPr>
              <a:spcBef>
                <a:spcPct val="0"/>
              </a:spcBef>
              <a:buFontTx/>
              <a:buNone/>
            </a:pPr>
            <a:r>
              <a:rPr lang="sv-SE" altLang="sv-SE" sz="1800" b="1" dirty="0">
                <a:latin typeface="Arial" charset="0"/>
              </a:rPr>
              <a:t>Utskrivningsplan- vid utskrivning av patienten från slutenvård. </a:t>
            </a:r>
          </a:p>
          <a:p>
            <a:pPr>
              <a:spcBef>
                <a:spcPct val="0"/>
              </a:spcBef>
              <a:buFontTx/>
              <a:buNone/>
            </a:pPr>
            <a:r>
              <a:rPr lang="sv-SE" altLang="sv-SE" sz="1800" dirty="0">
                <a:latin typeface="Arial" charset="0"/>
              </a:rPr>
              <a:t>Ska innehålla information till patienten om vad som planerats under vårdtiden.</a:t>
            </a:r>
          </a:p>
          <a:p>
            <a:pPr>
              <a:spcBef>
                <a:spcPct val="0"/>
              </a:spcBef>
              <a:buFontTx/>
              <a:buNone/>
            </a:pPr>
            <a:r>
              <a:rPr lang="sv-SE" altLang="sv-SE" sz="1800" dirty="0">
                <a:latin typeface="Arial" charset="0"/>
              </a:rPr>
              <a:t>Varje aktör dokumenterar sin del. Planen skrivs ut och lämnas till patienten vid hemgång.</a:t>
            </a:r>
          </a:p>
        </p:txBody>
      </p:sp>
    </p:spTree>
    <p:extLst>
      <p:ext uri="{BB962C8B-B14F-4D97-AF65-F5344CB8AC3E}">
        <p14:creationId xmlns:p14="http://schemas.microsoft.com/office/powerpoint/2010/main" val="417068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4094</TotalTime>
  <Words>3324</Words>
  <Application>Microsoft Office PowerPoint</Application>
  <PresentationFormat>Bildspel på skärmen (4:3)</PresentationFormat>
  <Paragraphs>396</Paragraphs>
  <Slides>31</Slides>
  <Notes>29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31</vt:i4>
      </vt:variant>
    </vt:vector>
  </HeadingPairs>
  <TitlesOfParts>
    <vt:vector size="36" baseType="lpstr">
      <vt:lpstr>Arial</vt:lpstr>
      <vt:lpstr>Calibri</vt:lpstr>
      <vt:lpstr>Georgia</vt:lpstr>
      <vt:lpstr>Tahoma</vt:lpstr>
      <vt:lpstr>blank</vt:lpstr>
      <vt:lpstr>  </vt:lpstr>
      <vt:lpstr> Inledning </vt:lpstr>
      <vt:lpstr>Nya flikar i patientkortet</vt:lpstr>
      <vt:lpstr>Öppna Link – Ärendeöversikt och Ärendefönster</vt:lpstr>
      <vt:lpstr>Ärendeöversikten – översikt över enhetens alla aktuella ärenden</vt:lpstr>
      <vt:lpstr>En rad per patient i Ärendeöversikten </vt:lpstr>
      <vt:lpstr>Öppna patientens ärendefönster </vt:lpstr>
      <vt:lpstr>Patientens ärendefönster</vt:lpstr>
      <vt:lpstr>Planer i Link nås från ärendefönstret</vt:lpstr>
      <vt:lpstr>Ta emot meddelanden</vt:lpstr>
      <vt:lpstr>Slutenvårdsspåret: Startar med att Inskrivningsmeddelande kommer från slutenvården</vt:lpstr>
      <vt:lpstr>Fast vårdkontakt</vt:lpstr>
      <vt:lpstr>I ”lilla” patientkortet återfinns fast vårdkontakt</vt:lpstr>
      <vt:lpstr>Kommunikation i Link sker genom olika  typer av meddelanden</vt:lpstr>
      <vt:lpstr>I öppenvården finns 2 meddelandetyper att välja på</vt:lpstr>
      <vt:lpstr>Generellt meddelande</vt:lpstr>
      <vt:lpstr>Utskrivningsklar-patienten färdig att gå hem</vt:lpstr>
      <vt:lpstr>Utskrivningsplan</vt:lpstr>
      <vt:lpstr> Kallelse till SIP </vt:lpstr>
      <vt:lpstr>Kallelse till SIP- Deltagare</vt:lpstr>
      <vt:lpstr> Dokumentation SIP </vt:lpstr>
      <vt:lpstr>Ärendeöversikt där SIP visas</vt:lpstr>
      <vt:lpstr>Avsluta SIP</vt:lpstr>
      <vt:lpstr>Avsluta samordningsärende</vt:lpstr>
      <vt:lpstr>Öppenvårdsspåret  När samordning sker utanför vårdtillfälle  </vt:lpstr>
      <vt:lpstr>Öppenvårdsspåret (Tidigare MUV)</vt:lpstr>
      <vt:lpstr>Link sammanfattning  Hemsjukvård skickar person till akutmottagning </vt:lpstr>
      <vt:lpstr>Link sammanfattning Person har behov av slutenvård </vt:lpstr>
      <vt:lpstr>Link sammanfattning Kommunikation via Generella meddelanden </vt:lpstr>
      <vt:lpstr>Link sammanfattning Utskrivningsklar och Utskrivningsplan</vt:lpstr>
      <vt:lpstr>Link sammanfattning SIP- Samordnad individuell plan</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Waltersson Dalgren Kristin</dc:creator>
  <cp:lastModifiedBy>Alex Anna-Karin</cp:lastModifiedBy>
  <cp:revision>327</cp:revision>
  <cp:lastPrinted>2019-03-18T09:22:11Z</cp:lastPrinted>
  <dcterms:created xsi:type="dcterms:W3CDTF">2018-02-13T09:52:01Z</dcterms:created>
  <dcterms:modified xsi:type="dcterms:W3CDTF">2019-04-08T14:42:53Z</dcterms:modified>
</cp:coreProperties>
</file>