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2" r:id="rId3"/>
    <p:sldId id="257" r:id="rId4"/>
    <p:sldId id="284" r:id="rId5"/>
    <p:sldId id="273" r:id="rId6"/>
    <p:sldId id="270" r:id="rId7"/>
    <p:sldId id="278" r:id="rId8"/>
    <p:sldId id="259" r:id="rId9"/>
    <p:sldId id="260" r:id="rId10"/>
    <p:sldId id="262" r:id="rId11"/>
    <p:sldId id="269" r:id="rId12"/>
    <p:sldId id="263" r:id="rId13"/>
    <p:sldId id="264" r:id="rId14"/>
    <p:sldId id="276" r:id="rId15"/>
    <p:sldId id="281" r:id="rId16"/>
    <p:sldId id="285" r:id="rId17"/>
    <p:sldId id="271" r:id="rId18"/>
    <p:sldId id="265" r:id="rId19"/>
    <p:sldId id="286" r:id="rId20"/>
    <p:sldId id="267" r:id="rId21"/>
    <p:sldId id="282" r:id="rId22"/>
    <p:sldId id="268" r:id="rId23"/>
    <p:sldId id="279" r:id="rId24"/>
    <p:sldId id="266" r:id="rId25"/>
    <p:sldId id="280" r:id="rId26"/>
    <p:sldId id="277" r:id="rId27"/>
    <p:sldId id="283"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FF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75524" autoAdjust="0"/>
  </p:normalViewPr>
  <p:slideViewPr>
    <p:cSldViewPr snapToGrid="0">
      <p:cViewPr varScale="1">
        <p:scale>
          <a:sx n="87" d="100"/>
          <a:sy n="87" d="100"/>
        </p:scale>
        <p:origin x="13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27B74-5FB9-4CCD-BF5E-8ED01347AB15}" type="datetimeFigureOut">
              <a:rPr lang="sv-SE" smtClean="0"/>
              <a:t>2019-04-18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1F11A-59EE-4D42-84F5-01B50B4A50EA}" type="slidenum">
              <a:rPr lang="sv-SE" smtClean="0"/>
              <a:t>‹#›</a:t>
            </a:fld>
            <a:endParaRPr lang="sv-SE"/>
          </a:p>
        </p:txBody>
      </p:sp>
    </p:spTree>
    <p:extLst>
      <p:ext uri="{BB962C8B-B14F-4D97-AF65-F5344CB8AC3E}">
        <p14:creationId xmlns:p14="http://schemas.microsoft.com/office/powerpoint/2010/main" val="253166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vardgivarwebb.regionostergotland.se/Startsida/Vardprocesser/Samverkan-vid-in--och-utskrivning-av-patient/Riktlinjer-for-samverkan-vid-in--och-utskrivning-av-patient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ardgivarwebb.regionostergotland.se/Startsida/For-privata-vardgivare/Regionens-IT-stod-till-andra-vardgivare/Journalportal_kommu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vpJNSFGTw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album/5902024/video/3292934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album/5902024/video/32929343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meo.com/album/5902024/video/32928350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TÄNK PÅ ATT NI FÅR / KAN BEHÖVA LÄGGA</a:t>
            </a:r>
            <a:r>
              <a:rPr lang="sv-SE" baseline="0" dirty="0" smtClean="0"/>
              <a:t> TILL DET SOM ÄR VIKTIGT HOS ER I DENNA POWERPOINT. </a:t>
            </a:r>
            <a:endParaRPr lang="sv-SE" dirty="0" smtClean="0"/>
          </a:p>
          <a:p>
            <a:endParaRPr lang="sv-SE" dirty="0" smtClean="0"/>
          </a:p>
          <a:p>
            <a:r>
              <a:rPr lang="sv-SE" dirty="0" smtClean="0"/>
              <a:t>Detta </a:t>
            </a:r>
            <a:r>
              <a:rPr lang="sv-SE" dirty="0"/>
              <a:t>material är framtaget för </a:t>
            </a:r>
            <a:r>
              <a:rPr lang="sv-SE" dirty="0" smtClean="0"/>
              <a:t>kommunens</a:t>
            </a:r>
            <a:r>
              <a:rPr lang="sv-SE" baseline="0" dirty="0" smtClean="0"/>
              <a:t> </a:t>
            </a:r>
            <a:r>
              <a:rPr lang="sv-SE" dirty="0" smtClean="0"/>
              <a:t>nyckelpersoner för att kunna användas </a:t>
            </a:r>
            <a:r>
              <a:rPr lang="sv-SE" dirty="0"/>
              <a:t>för utbildning av </a:t>
            </a:r>
            <a:r>
              <a:rPr lang="sv-SE" dirty="0" smtClean="0"/>
              <a:t>slutanvändare,</a:t>
            </a:r>
            <a:r>
              <a:rPr lang="sv-SE" baseline="0" dirty="0" smtClean="0"/>
              <a:t> d</a:t>
            </a:r>
            <a:r>
              <a:rPr lang="sv-SE" dirty="0" smtClean="0"/>
              <a:t>et finns även </a:t>
            </a:r>
            <a:r>
              <a:rPr lang="sv-SE" dirty="0"/>
              <a:t>två </a:t>
            </a:r>
            <a:r>
              <a:rPr lang="sv-SE" dirty="0" smtClean="0"/>
              <a:t>filmer om </a:t>
            </a:r>
            <a:r>
              <a:rPr lang="sv-SE" dirty="0"/>
              <a:t>Ragnar  och </a:t>
            </a:r>
            <a:r>
              <a:rPr lang="sv-SE" dirty="0" smtClean="0"/>
              <a:t>Greta som beskriver flödet.  Till</a:t>
            </a:r>
            <a:r>
              <a:rPr lang="sv-SE" baseline="0" dirty="0" smtClean="0"/>
              <a:t> er hjälp</a:t>
            </a:r>
            <a:r>
              <a:rPr lang="sv-SE" dirty="0" smtClean="0"/>
              <a:t> finnas även  </a:t>
            </a:r>
            <a:r>
              <a:rPr lang="sv-SE" b="1" dirty="0"/>
              <a:t>Användare </a:t>
            </a:r>
            <a:r>
              <a:rPr lang="sv-SE" b="1" dirty="0" smtClean="0"/>
              <a:t>hänvisningar</a:t>
            </a:r>
            <a:r>
              <a:rPr lang="sv-SE" b="0" dirty="0" smtClean="0"/>
              <a:t>,</a:t>
            </a:r>
            <a:r>
              <a:rPr lang="sv-SE" dirty="0" smtClean="0"/>
              <a:t> </a:t>
            </a:r>
            <a:r>
              <a:rPr lang="sv-SE" b="1" dirty="0"/>
              <a:t>Manual</a:t>
            </a:r>
            <a:r>
              <a:rPr lang="sv-SE" dirty="0"/>
              <a:t> och </a:t>
            </a:r>
            <a:r>
              <a:rPr lang="sv-SE" b="1" dirty="0" smtClean="0"/>
              <a:t>Övergångs </a:t>
            </a:r>
            <a:r>
              <a:rPr lang="sv-SE" b="1" dirty="0"/>
              <a:t>rutiner </a:t>
            </a:r>
            <a:r>
              <a:rPr lang="sv-SE" dirty="0"/>
              <a:t>samt era lokala </a:t>
            </a:r>
            <a:r>
              <a:rPr lang="sv-SE" dirty="0" smtClean="0"/>
              <a:t>rutiner.</a:t>
            </a:r>
            <a:endParaRPr lang="sv-SE" dirty="0"/>
          </a:p>
          <a:p>
            <a:r>
              <a:rPr lang="sv-SE" dirty="0"/>
              <a:t>För de delar som handlar om </a:t>
            </a:r>
            <a:r>
              <a:rPr lang="sv-SE" dirty="0" smtClean="0"/>
              <a:t> kommunens </a:t>
            </a:r>
            <a:r>
              <a:rPr lang="sv-SE" dirty="0"/>
              <a:t>struktur </a:t>
            </a:r>
            <a:r>
              <a:rPr lang="sv-SE" dirty="0" smtClean="0"/>
              <a:t>finns det en </a:t>
            </a:r>
            <a:r>
              <a:rPr lang="sv-SE" dirty="0"/>
              <a:t>lokal rutin. Verksamhetschef avgör vilka behörigheter som skall tilldelas </a:t>
            </a:r>
            <a:r>
              <a:rPr lang="sv-SE" dirty="0" smtClean="0"/>
              <a:t>medarbetare och </a:t>
            </a:r>
            <a:r>
              <a:rPr lang="sv-SE" dirty="0"/>
              <a:t>vilka enheter </a:t>
            </a:r>
            <a:r>
              <a:rPr lang="sv-SE" dirty="0" smtClean="0"/>
              <a:t>man har</a:t>
            </a:r>
            <a:r>
              <a:rPr lang="sv-SE" baseline="0" dirty="0" smtClean="0"/>
              <a:t> behörighet till.</a:t>
            </a:r>
            <a:endParaRPr lang="sv-SE" dirty="0"/>
          </a:p>
          <a:p>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a:t>
            </a:fld>
            <a:endParaRPr lang="sv-SE"/>
          </a:p>
        </p:txBody>
      </p:sp>
    </p:spTree>
    <p:extLst>
      <p:ext uri="{BB962C8B-B14F-4D97-AF65-F5344CB8AC3E}">
        <p14:creationId xmlns:p14="http://schemas.microsoft.com/office/powerpoint/2010/main" val="118261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
            </a:r>
            <a:r>
              <a:rPr lang="sv-SE" dirty="0" smtClean="0"/>
              <a:t>att skicka meddelande till akuten eller annan enhet måste </a:t>
            </a:r>
            <a:r>
              <a:rPr lang="sv-SE" dirty="0"/>
              <a:t>man första skapa upp ett ärende i </a:t>
            </a:r>
            <a:r>
              <a:rPr lang="sv-SE" dirty="0" smtClean="0"/>
              <a:t>Ärendeöversikten.</a:t>
            </a:r>
            <a:r>
              <a:rPr lang="sv-SE" baseline="0" dirty="0" smtClean="0"/>
              <a:t> </a:t>
            </a:r>
          </a:p>
          <a:p>
            <a:r>
              <a:rPr lang="sv-SE" baseline="0" dirty="0" smtClean="0"/>
              <a:t>Om du vill skicka ett</a:t>
            </a:r>
            <a:r>
              <a:rPr lang="sv-SE" dirty="0" smtClean="0"/>
              <a:t> </a:t>
            </a:r>
            <a:r>
              <a:rPr lang="sv-SE" b="1" u="sng" dirty="0" smtClean="0"/>
              <a:t>M</a:t>
            </a:r>
            <a:r>
              <a:rPr lang="sv-SE" dirty="0" smtClean="0"/>
              <a:t>eddelande </a:t>
            </a:r>
            <a:r>
              <a:rPr lang="sv-SE" b="1" u="sng" dirty="0" smtClean="0"/>
              <a:t>U</a:t>
            </a:r>
            <a:r>
              <a:rPr lang="sv-SE" dirty="0" smtClean="0"/>
              <a:t>tanför </a:t>
            </a:r>
            <a:r>
              <a:rPr lang="sv-SE" b="1" u="sng" dirty="0" smtClean="0"/>
              <a:t>V</a:t>
            </a:r>
            <a:r>
              <a:rPr lang="sv-SE" dirty="0" smtClean="0"/>
              <a:t>årdtillfället gör du på samma sätt som nämnt ovan. (Om du t.ex. endast vil</a:t>
            </a:r>
            <a:r>
              <a:rPr lang="sv-SE" baseline="0" dirty="0" smtClean="0"/>
              <a:t>l skicka ett meddelande till en öppenvårdsmottagning). </a:t>
            </a:r>
            <a:endParaRPr lang="sv-SE" dirty="0" smtClean="0"/>
          </a:p>
          <a:p>
            <a:endParaRPr lang="sv-SE" dirty="0" smtClean="0"/>
          </a:p>
          <a:p>
            <a:r>
              <a:rPr lang="sv-SE" dirty="0" smtClean="0"/>
              <a:t>Ta</a:t>
            </a:r>
            <a:r>
              <a:rPr lang="sv-SE" baseline="0" dirty="0" smtClean="0"/>
              <a:t> ställning till </a:t>
            </a:r>
            <a:r>
              <a:rPr lang="sv-SE" dirty="0" smtClean="0"/>
              <a:t>samtycke och </a:t>
            </a:r>
            <a:r>
              <a:rPr lang="sv-SE" dirty="0"/>
              <a:t>samordningsbehov </a:t>
            </a:r>
            <a:r>
              <a:rPr lang="sv-SE" dirty="0" smtClean="0"/>
              <a:t>när</a:t>
            </a:r>
            <a:r>
              <a:rPr lang="sv-SE" baseline="0" dirty="0" smtClean="0"/>
              <a:t> ett ärende skapas. </a:t>
            </a:r>
            <a:r>
              <a:rPr lang="sv-SE" b="0" dirty="0" smtClean="0"/>
              <a:t>Vid akuta skeden hinner man kanske inte inhämta samtycken.</a:t>
            </a:r>
            <a:r>
              <a:rPr lang="sv-SE" dirty="0" smtClean="0"/>
              <a:t> </a:t>
            </a:r>
            <a:r>
              <a:rPr lang="sv-SE" dirty="0"/>
              <a:t>Om personen läggs in i sluten vård </a:t>
            </a:r>
            <a:r>
              <a:rPr lang="sv-SE" dirty="0" smtClean="0"/>
              <a:t>kan man då inhämta samtycke.</a:t>
            </a:r>
            <a:endParaRPr lang="sv-SE" dirty="0"/>
          </a:p>
          <a:p>
            <a:endParaRPr lang="sv-SE" dirty="0" smtClean="0"/>
          </a:p>
          <a:p>
            <a:r>
              <a:rPr lang="sv-SE" dirty="0" smtClean="0"/>
              <a:t>Kontrollera </a:t>
            </a:r>
            <a:r>
              <a:rPr lang="sv-SE" dirty="0"/>
              <a:t>så rätt aktörer är valda i ärendet. Mottagare av ärendet ska </a:t>
            </a:r>
            <a:r>
              <a:rPr lang="sv-SE" dirty="0" smtClean="0"/>
              <a:t>endast</a:t>
            </a:r>
            <a:r>
              <a:rPr lang="sv-SE" baseline="0" dirty="0" smtClean="0"/>
              <a:t> vara den du vill ha kommunikation med, lägg även till dig själv som aktör. O</a:t>
            </a:r>
            <a:r>
              <a:rPr lang="sv-SE" dirty="0" smtClean="0"/>
              <a:t>m </a:t>
            </a:r>
            <a:r>
              <a:rPr lang="sv-SE" dirty="0"/>
              <a:t>man använder sig av </a:t>
            </a:r>
            <a:r>
              <a:rPr lang="sv-SE" dirty="0" smtClean="0"/>
              <a:t>ett redan </a:t>
            </a:r>
            <a:r>
              <a:rPr lang="sv-SE" dirty="0"/>
              <a:t>pågående samordningsärende </a:t>
            </a:r>
            <a:r>
              <a:rPr lang="sv-SE" dirty="0" smtClean="0"/>
              <a:t>bör aktörerna </a:t>
            </a:r>
            <a:r>
              <a:rPr lang="sv-SE" dirty="0"/>
              <a:t>vara kvar. </a:t>
            </a:r>
          </a:p>
          <a:p>
            <a:endParaRPr lang="sv-SE" dirty="0" smtClean="0"/>
          </a:p>
          <a:p>
            <a:r>
              <a:rPr lang="sv-SE" b="1" dirty="0" smtClean="0"/>
              <a:t>Reserv</a:t>
            </a:r>
            <a:r>
              <a:rPr lang="sv-SE" b="1" baseline="0" dirty="0" smtClean="0"/>
              <a:t> länk till film: </a:t>
            </a:r>
            <a:r>
              <a:rPr lang="sv-SE" baseline="0" dirty="0" smtClean="0"/>
              <a:t>https://vimeo.com/album/5902024/video/329283559 </a:t>
            </a:r>
            <a:r>
              <a:rPr lang="sv-SE" b="1" baseline="0" dirty="0" smtClean="0"/>
              <a:t>Skapa nytt ärende</a:t>
            </a:r>
            <a:endParaRPr lang="sv-SE" b="1"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10</a:t>
            </a:fld>
            <a:endParaRPr lang="sv-SE"/>
          </a:p>
        </p:txBody>
      </p:sp>
    </p:spTree>
    <p:extLst>
      <p:ext uri="{BB962C8B-B14F-4D97-AF65-F5344CB8AC3E}">
        <p14:creationId xmlns:p14="http://schemas.microsoft.com/office/powerpoint/2010/main" val="348020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du </a:t>
            </a:r>
            <a:r>
              <a:rPr lang="sv-SE" dirty="0" smtClean="0"/>
              <a:t>skickar </a:t>
            </a:r>
            <a:r>
              <a:rPr lang="sv-SE" dirty="0" err="1"/>
              <a:t>inmeddelande</a:t>
            </a:r>
            <a:r>
              <a:rPr lang="sv-SE" dirty="0"/>
              <a:t> till akuten är det viktigt att du skriver </a:t>
            </a:r>
            <a:r>
              <a:rPr lang="sv-SE" dirty="0" smtClean="0"/>
              <a:t>kontaktuppgifter. Detta för att akuten enkelt</a:t>
            </a:r>
            <a:r>
              <a:rPr lang="sv-SE" baseline="0" dirty="0" smtClean="0"/>
              <a:t> ska kunna kontakta rätt personer om</a:t>
            </a:r>
            <a:r>
              <a:rPr lang="sv-SE" dirty="0" smtClean="0"/>
              <a:t> patienten åker hem.</a:t>
            </a:r>
            <a:r>
              <a:rPr lang="sv-SE" baseline="0" dirty="0" smtClean="0"/>
              <a:t> Till t</a:t>
            </a:r>
            <a:r>
              <a:rPr lang="sv-SE" dirty="0" smtClean="0"/>
              <a:t>ex. hemsjukvård, hemtjänst,</a:t>
            </a:r>
            <a:r>
              <a:rPr lang="sv-SE" baseline="0" dirty="0" smtClean="0"/>
              <a:t> boendestöd och så vidare.</a:t>
            </a:r>
            <a:endParaRPr lang="sv-SE" dirty="0" smtClean="0"/>
          </a:p>
          <a:p>
            <a:r>
              <a:rPr lang="sv-SE" i="1" dirty="0" err="1" smtClean="0"/>
              <a:t>Inmeddelandet</a:t>
            </a:r>
            <a:r>
              <a:rPr lang="sv-SE" i="1" dirty="0" smtClean="0"/>
              <a:t> </a:t>
            </a:r>
            <a:r>
              <a:rPr lang="sv-SE" i="1" dirty="0"/>
              <a:t>kan du skriva ut och </a:t>
            </a:r>
            <a:r>
              <a:rPr lang="sv-SE" i="1" dirty="0" smtClean="0"/>
              <a:t>skicka </a:t>
            </a:r>
            <a:r>
              <a:rPr lang="sv-SE" i="1" dirty="0"/>
              <a:t>med ambulansen som en rapport om du har denna möjlighet.</a:t>
            </a:r>
          </a:p>
          <a:p>
            <a:endParaRPr lang="sv-SE" dirty="0"/>
          </a:p>
          <a:p>
            <a:r>
              <a:rPr lang="sv-SE" dirty="0"/>
              <a:t>Det som inte finns med på filmen är att akuten svarar på </a:t>
            </a:r>
            <a:r>
              <a:rPr lang="sv-SE" dirty="0" err="1"/>
              <a:t>inmeddelandet</a:t>
            </a:r>
            <a:r>
              <a:rPr lang="sv-SE" dirty="0"/>
              <a:t> om vilka åtgärder som är </a:t>
            </a:r>
            <a:r>
              <a:rPr lang="sv-SE" dirty="0" smtClean="0"/>
              <a:t>aktuella. </a:t>
            </a:r>
          </a:p>
          <a:p>
            <a:r>
              <a:rPr lang="sv-SE" sz="1200" b="1" kern="1200" dirty="0" smtClean="0">
                <a:solidFill>
                  <a:schemeClr val="tx1"/>
                </a:solidFill>
                <a:effectLst/>
                <a:latin typeface="+mn-lt"/>
                <a:ea typeface="+mn-ea"/>
                <a:cs typeface="+mn-cs"/>
              </a:rPr>
              <a:t>Om </a:t>
            </a:r>
            <a:r>
              <a:rPr lang="sv-SE" sz="1200" b="1" kern="1200" dirty="0">
                <a:solidFill>
                  <a:schemeClr val="tx1"/>
                </a:solidFill>
                <a:effectLst/>
                <a:latin typeface="+mn-lt"/>
                <a:ea typeface="+mn-ea"/>
                <a:cs typeface="+mn-cs"/>
              </a:rPr>
              <a:t>patienten går hem igen ska kommunen avsluta samordningsärendet </a:t>
            </a:r>
            <a:r>
              <a:rPr lang="sv-SE" sz="1200" b="1" kern="1200" dirty="0" smtClean="0">
                <a:solidFill>
                  <a:schemeClr val="tx1"/>
                </a:solidFill>
                <a:effectLst/>
                <a:latin typeface="+mn-lt"/>
                <a:ea typeface="+mn-ea"/>
                <a:cs typeface="+mn-cs"/>
              </a:rPr>
              <a:t>som man skapade </a:t>
            </a:r>
            <a:r>
              <a:rPr lang="sv-SE" sz="1200" b="1" kern="1200" dirty="0">
                <a:solidFill>
                  <a:schemeClr val="tx1"/>
                </a:solidFill>
                <a:effectLst/>
                <a:latin typeface="+mn-lt"/>
                <a:ea typeface="+mn-ea"/>
                <a:cs typeface="+mn-cs"/>
              </a:rPr>
              <a:t>när patienten skickades in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Om patienten blir inlagd avslutar kommunen  inte samordningsärendet utan slutenvården fortsätta då på det ärende som redan skapats.</a:t>
            </a:r>
          </a:p>
          <a:p>
            <a:endParaRPr lang="sv-SE" dirty="0"/>
          </a:p>
          <a:p>
            <a:r>
              <a:rPr lang="sv-SE" dirty="0"/>
              <a:t> </a:t>
            </a:r>
            <a:r>
              <a:rPr lang="sv-SE" b="1" dirty="0" smtClean="0"/>
              <a:t>Reserv länk till film: </a:t>
            </a:r>
            <a:r>
              <a:rPr lang="sv-SE" dirty="0" smtClean="0"/>
              <a:t>https://vimeo.com/album/5902024/video/329293388 </a:t>
            </a:r>
            <a:r>
              <a:rPr lang="sv-SE" b="1" dirty="0" smtClean="0"/>
              <a:t>Skicka </a:t>
            </a:r>
            <a:r>
              <a:rPr lang="sv-SE" b="1" dirty="0" err="1" smtClean="0"/>
              <a:t>inmeddelande</a:t>
            </a:r>
            <a:r>
              <a:rPr lang="sv-SE" b="1" baseline="0" dirty="0" smtClean="0"/>
              <a:t> akuten</a:t>
            </a:r>
            <a:endParaRPr lang="sv-SE" b="1"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11</a:t>
            </a:fld>
            <a:endParaRPr lang="sv-SE"/>
          </a:p>
        </p:txBody>
      </p:sp>
    </p:spTree>
    <p:extLst>
      <p:ext uri="{BB962C8B-B14F-4D97-AF65-F5344CB8AC3E}">
        <p14:creationId xmlns:p14="http://schemas.microsoft.com/office/powerpoint/2010/main" val="383834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Oavsett</a:t>
            </a:r>
            <a:r>
              <a:rPr lang="sv-SE" baseline="0" dirty="0" smtClean="0"/>
              <a:t> yrkeskategori (rehab, </a:t>
            </a:r>
            <a:r>
              <a:rPr lang="sv-SE" baseline="0" dirty="0" err="1" smtClean="0"/>
              <a:t>ssk</a:t>
            </a:r>
            <a:r>
              <a:rPr lang="sv-SE" baseline="0" dirty="0" smtClean="0"/>
              <a:t>, bistånd osv)</a:t>
            </a:r>
            <a:r>
              <a:rPr lang="sv-SE" dirty="0" smtClean="0"/>
              <a:t> </a:t>
            </a:r>
            <a:r>
              <a:rPr lang="sv-SE" dirty="0"/>
              <a:t>ser inskrivningsmeddelande likadant ut och alla som fått </a:t>
            </a:r>
            <a:r>
              <a:rPr lang="sv-SE" dirty="0" smtClean="0"/>
              <a:t>meddelandet ska </a:t>
            </a:r>
            <a:r>
              <a:rPr lang="sv-SE" b="1" dirty="0"/>
              <a:t>svara med pågående </a:t>
            </a:r>
            <a:r>
              <a:rPr lang="sv-SE" b="1" dirty="0" smtClean="0"/>
              <a:t>insatser</a:t>
            </a:r>
            <a:r>
              <a:rPr lang="sv-SE" b="1" baseline="0" dirty="0" smtClean="0"/>
              <a:t> </a:t>
            </a:r>
            <a:r>
              <a:rPr lang="sv-SE" b="1" dirty="0" smtClean="0"/>
              <a:t>och kontaktuppgifter.</a:t>
            </a:r>
          </a:p>
          <a:p>
            <a:endParaRPr lang="sv-SE" dirty="0" smtClean="0"/>
          </a:p>
          <a:p>
            <a:r>
              <a:rPr lang="sv-SE" dirty="0" smtClean="0"/>
              <a:t>Dubbelkolla</a:t>
            </a:r>
            <a:r>
              <a:rPr lang="sv-SE" baseline="0" dirty="0" smtClean="0"/>
              <a:t> </a:t>
            </a:r>
            <a:r>
              <a:rPr lang="sv-SE" dirty="0" smtClean="0"/>
              <a:t>inskrivningsmeddelandet – så rätt aktörer finns med. Här kan det finnas lokala rutiner att beakta. </a:t>
            </a:r>
            <a:endParaRPr lang="sv-SE" dirty="0"/>
          </a:p>
          <a:p>
            <a:r>
              <a:rPr lang="sv-SE" dirty="0"/>
              <a:t> </a:t>
            </a:r>
          </a:p>
          <a:p>
            <a:r>
              <a:rPr lang="sv-SE" dirty="0"/>
              <a:t>Har </a:t>
            </a:r>
            <a:r>
              <a:rPr lang="sv-SE" dirty="0" smtClean="0"/>
              <a:t>ni </a:t>
            </a:r>
            <a:r>
              <a:rPr lang="sv-SE" dirty="0"/>
              <a:t>aktuella insatser hos patienten skall dessa </a:t>
            </a:r>
            <a:r>
              <a:rPr lang="sv-SE" dirty="0" smtClean="0"/>
              <a:t>skrivas </a:t>
            </a:r>
            <a:r>
              <a:rPr lang="sv-SE" dirty="0"/>
              <a:t>under Aktuella insatser i kommentars rutan skriver man in kontaktuppgifter, använda gärna fras </a:t>
            </a:r>
            <a:r>
              <a:rPr lang="sv-SE" dirty="0" smtClean="0"/>
              <a:t>’kontakt’</a:t>
            </a:r>
            <a:r>
              <a:rPr lang="sv-SE" baseline="0" dirty="0" smtClean="0"/>
              <a:t> </a:t>
            </a:r>
            <a:r>
              <a:rPr lang="sv-SE" dirty="0" smtClean="0"/>
              <a:t>tänk </a:t>
            </a:r>
            <a:r>
              <a:rPr lang="sv-SE" dirty="0"/>
              <a:t>på att skriva in om det är olika telefonnummer olika tider på dygnet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fel aktör fått meddelandet, ska man då avvisa ärendet och sedan plocka bort sig själv som aktör i ärendet.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Reserv</a:t>
            </a:r>
            <a:r>
              <a:rPr lang="sv-SE" sz="1200" b="1" kern="1200" baseline="0" dirty="0" smtClean="0">
                <a:solidFill>
                  <a:schemeClr val="tx1"/>
                </a:solidFill>
                <a:effectLst/>
                <a:latin typeface="+mn-lt"/>
                <a:ea typeface="+mn-ea"/>
                <a:cs typeface="+mn-cs"/>
              </a:rPr>
              <a:t> länk till film</a:t>
            </a:r>
            <a:r>
              <a:rPr lang="sv-SE" sz="1200" kern="1200" baseline="0" dirty="0" smtClean="0">
                <a:solidFill>
                  <a:schemeClr val="tx1"/>
                </a:solidFill>
                <a:effectLst/>
                <a:latin typeface="+mn-lt"/>
                <a:ea typeface="+mn-ea"/>
                <a:cs typeface="+mn-cs"/>
              </a:rPr>
              <a:t>: https://vimeo.com/album/5902024/video/329283855 </a:t>
            </a:r>
            <a:r>
              <a:rPr lang="sv-SE" sz="1200" b="1" kern="1200" baseline="0" dirty="0" smtClean="0">
                <a:solidFill>
                  <a:schemeClr val="tx1"/>
                </a:solidFill>
                <a:effectLst/>
                <a:latin typeface="+mn-lt"/>
                <a:ea typeface="+mn-ea"/>
                <a:cs typeface="+mn-cs"/>
              </a:rPr>
              <a:t>Svara på inskrivningsmeddelande</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12</a:t>
            </a:fld>
            <a:endParaRPr lang="sv-SE"/>
          </a:p>
        </p:txBody>
      </p:sp>
    </p:spTree>
    <p:extLst>
      <p:ext uri="{BB962C8B-B14F-4D97-AF65-F5344CB8AC3E}">
        <p14:creationId xmlns:p14="http://schemas.microsoft.com/office/powerpoint/2010/main" val="262091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Mottagande enheter: -</a:t>
            </a:r>
            <a:r>
              <a:rPr lang="sv-SE" sz="1200" i="1" dirty="0"/>
              <a:t>Besvara </a:t>
            </a:r>
            <a:r>
              <a:rPr lang="sv-SE" sz="1200" dirty="0"/>
              <a:t>om fråga är ställd eller för att bekräfta mottaget uppdrag.  Motfråga kan ställas om frågan gäller samma Ämne. Om frågan gäller annat ämne skickas ett nytt Generellt meddelande. Välj Ämne relaterat till den nya </a:t>
            </a:r>
            <a:r>
              <a:rPr lang="sv-SE" sz="1200" dirty="0" smtClean="0"/>
              <a:t>frågan, </a:t>
            </a:r>
            <a:r>
              <a:rPr lang="sv-SE" sz="1200" dirty="0"/>
              <a:t>använd de fasta rubrikerna som finns.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indent="0">
              <a:buNone/>
            </a:pPr>
            <a:r>
              <a:rPr lang="sv-SE" sz="1200" b="1" kern="1200" dirty="0" smtClean="0">
                <a:solidFill>
                  <a:schemeClr val="tx1"/>
                </a:solidFill>
                <a:effectLst/>
                <a:latin typeface="+mn-lt"/>
                <a:ea typeface="+mn-ea"/>
                <a:cs typeface="+mn-cs"/>
              </a:rPr>
              <a:t>Enligt</a:t>
            </a:r>
            <a:r>
              <a:rPr lang="sv-SE" sz="1200" b="1" kern="1200" baseline="0" dirty="0" smtClean="0">
                <a:solidFill>
                  <a:schemeClr val="tx1"/>
                </a:solidFill>
                <a:effectLst/>
                <a:latin typeface="+mn-lt"/>
                <a:ea typeface="+mn-ea"/>
                <a:cs typeface="+mn-cs"/>
              </a:rPr>
              <a:t> projektets jurister finns inga problem, så länge samtycke om informationsdelning är inhämtat, att ta del av varandras kommunikation i ett samordningsärende.</a:t>
            </a:r>
            <a:endParaRPr lang="sv-SE" sz="1200" b="1" dirty="0"/>
          </a:p>
          <a:p>
            <a:endParaRPr lang="sv-SE" dirty="0" smtClean="0"/>
          </a:p>
          <a:p>
            <a:r>
              <a:rPr lang="sv-SE" b="1" dirty="0" smtClean="0"/>
              <a:t>Reserv länk till filmen: </a:t>
            </a:r>
            <a:r>
              <a:rPr lang="sv-SE" dirty="0" smtClean="0"/>
              <a:t>https://vimeo.com/album/5902024/video/329284049 </a:t>
            </a:r>
            <a:r>
              <a:rPr lang="sv-SE" b="1" dirty="0" smtClean="0"/>
              <a:t>Generella</a:t>
            </a:r>
            <a:r>
              <a:rPr lang="sv-SE" b="1" baseline="0" dirty="0" smtClean="0"/>
              <a:t> meddelande och fasta rubriker</a:t>
            </a:r>
            <a:endParaRPr lang="sv-SE" b="1"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13</a:t>
            </a:fld>
            <a:endParaRPr lang="sv-SE"/>
          </a:p>
        </p:txBody>
      </p:sp>
    </p:spTree>
    <p:extLst>
      <p:ext uri="{BB962C8B-B14F-4D97-AF65-F5344CB8AC3E}">
        <p14:creationId xmlns:p14="http://schemas.microsoft.com/office/powerpoint/2010/main" val="374350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Ärende måste skapas för att generellt meddelande skall kunna sändas mellan valda parter. Generellt meddelande används för kommunikation mellan enheterna både </a:t>
            </a:r>
            <a:r>
              <a:rPr lang="sv-SE" dirty="0" smtClean="0"/>
              <a:t>för</a:t>
            </a:r>
            <a:r>
              <a:rPr lang="sv-SE" baseline="0" dirty="0" smtClean="0"/>
              <a:t> kommun,</a:t>
            </a:r>
            <a:r>
              <a:rPr lang="sv-SE" dirty="0" smtClean="0"/>
              <a:t> </a:t>
            </a:r>
            <a:r>
              <a:rPr lang="sv-SE" dirty="0"/>
              <a:t>sluten vård och öppen vård. </a:t>
            </a:r>
            <a:r>
              <a:rPr lang="sv-SE" dirty="0" smtClean="0"/>
              <a:t>(</a:t>
            </a:r>
            <a:r>
              <a:rPr lang="sv-SE" i="1" dirty="0" smtClean="0"/>
              <a:t>Istället för MUV;</a:t>
            </a:r>
            <a:r>
              <a:rPr lang="sv-SE" i="1" baseline="0" dirty="0" smtClean="0"/>
              <a:t> meddelande utanför vårdtillfälle</a:t>
            </a:r>
            <a:r>
              <a:rPr lang="sv-SE" baseline="0" dirty="0" smtClean="0"/>
              <a:t>)</a:t>
            </a:r>
          </a:p>
          <a:p>
            <a:endParaRPr lang="sv-SE" dirty="0" smtClean="0"/>
          </a:p>
          <a:p>
            <a:r>
              <a:rPr lang="sv-SE" dirty="0" smtClean="0"/>
              <a:t>För </a:t>
            </a:r>
            <a:r>
              <a:rPr lang="sv-SE" dirty="0"/>
              <a:t>att enkelt kunna följa informationsflödet </a:t>
            </a:r>
            <a:r>
              <a:rPr lang="sv-SE" dirty="0" smtClean="0"/>
              <a:t>kan man </a:t>
            </a:r>
            <a:r>
              <a:rPr lang="sv-SE" dirty="0"/>
              <a:t>använda de fasta ämnesrubrikerna.</a:t>
            </a:r>
          </a:p>
          <a:p>
            <a:endParaRPr lang="sv-SE" dirty="0"/>
          </a:p>
          <a:p>
            <a:endParaRPr lang="sv-SE" dirty="0"/>
          </a:p>
        </p:txBody>
      </p:sp>
      <p:sp>
        <p:nvSpPr>
          <p:cNvPr id="4" name="Platshållare för bildnummer 3"/>
          <p:cNvSpPr>
            <a:spLocks noGrp="1"/>
          </p:cNvSpPr>
          <p:nvPr>
            <p:ph type="sldNum" sz="quarter" idx="5"/>
          </p:nvPr>
        </p:nvSpPr>
        <p:spPr/>
        <p:txBody>
          <a:bodyPr/>
          <a:lstStyle/>
          <a:p>
            <a:fld id="{01F158D1-E4F8-41FF-BE74-D1097F3BF3F7}" type="slidenum">
              <a:rPr lang="sv-SE" smtClean="0"/>
              <a:t>14</a:t>
            </a:fld>
            <a:endParaRPr lang="sv-SE"/>
          </a:p>
        </p:txBody>
      </p:sp>
    </p:spTree>
    <p:extLst>
      <p:ext uri="{BB962C8B-B14F-4D97-AF65-F5344CB8AC3E}">
        <p14:creationId xmlns:p14="http://schemas.microsoft.com/office/powerpoint/2010/main" val="232911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Ragnar bedöms</a:t>
            </a:r>
            <a:r>
              <a:rPr lang="sv-SE" baseline="0" dirty="0" smtClean="0"/>
              <a:t> som ett orange spår. Slutenvården ger ett förslag på vilket färgspår patienten bedöms höra till. </a:t>
            </a:r>
          </a:p>
          <a:p>
            <a:r>
              <a:rPr lang="sv-SE" baseline="0" dirty="0" smtClean="0"/>
              <a:t>Slutenvården skickar då ett </a:t>
            </a:r>
            <a:r>
              <a:rPr lang="sv-SE" b="1" baseline="0" dirty="0" smtClean="0"/>
              <a:t>generellt meddelande </a:t>
            </a:r>
            <a:r>
              <a:rPr lang="sv-SE" baseline="0" dirty="0" smtClean="0"/>
              <a:t>med rubriken </a:t>
            </a:r>
            <a:r>
              <a:rPr lang="sv-SE" b="1" baseline="0" dirty="0" smtClean="0"/>
              <a:t>Samordningsbehov </a:t>
            </a:r>
            <a:r>
              <a:rPr lang="sv-SE" b="0" baseline="0" dirty="0" smtClean="0"/>
              <a:t>i kommentarsfältet skriver man färgspåret. Om någon annan aktör har en annan bild över bedömt färgspår från slutenvården kan man här föra en diskussion om vilket färgspår.</a:t>
            </a:r>
          </a:p>
        </p:txBody>
      </p:sp>
      <p:sp>
        <p:nvSpPr>
          <p:cNvPr id="4" name="Platshållare för bildnummer 3"/>
          <p:cNvSpPr>
            <a:spLocks noGrp="1"/>
          </p:cNvSpPr>
          <p:nvPr>
            <p:ph type="sldNum" sz="quarter" idx="10"/>
          </p:nvPr>
        </p:nvSpPr>
        <p:spPr/>
        <p:txBody>
          <a:bodyPr/>
          <a:lstStyle/>
          <a:p>
            <a:fld id="{F7A1F11A-59EE-4D42-84F5-01B50B4A50EA}" type="slidenum">
              <a:rPr lang="sv-SE" smtClean="0"/>
              <a:t>15</a:t>
            </a:fld>
            <a:endParaRPr lang="sv-SE"/>
          </a:p>
        </p:txBody>
      </p:sp>
    </p:spTree>
    <p:extLst>
      <p:ext uri="{BB962C8B-B14F-4D97-AF65-F5344CB8AC3E}">
        <p14:creationId xmlns:p14="http://schemas.microsoft.com/office/powerpoint/2010/main" val="36573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16</a:t>
            </a:fld>
            <a:endParaRPr lang="sv-SE"/>
          </a:p>
        </p:txBody>
      </p:sp>
    </p:spTree>
    <p:extLst>
      <p:ext uri="{BB962C8B-B14F-4D97-AF65-F5344CB8AC3E}">
        <p14:creationId xmlns:p14="http://schemas.microsoft.com/office/powerpoint/2010/main" val="150299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Beakta</a:t>
            </a:r>
            <a:r>
              <a:rPr lang="sv-SE" baseline="0" dirty="0"/>
              <a:t> att utskrivningsdatum alltid kan flyttas fram, då ska alltid slutenvårdsenheten skicka ett MEDDELANDE OM NY BERÄKNAD TIDPUNKT FÖR UTSKRIVNINGSKLAR. Meddelandet kan </a:t>
            </a:r>
            <a:r>
              <a:rPr lang="sv-SE" baseline="0" dirty="0" smtClean="0"/>
              <a:t>flyttas </a:t>
            </a:r>
            <a:r>
              <a:rPr lang="sv-SE" baseline="0" dirty="0"/>
              <a:t>åt båda </a:t>
            </a:r>
            <a:r>
              <a:rPr lang="sv-SE" baseline="0" dirty="0" smtClean="0"/>
              <a:t>håll.</a:t>
            </a:r>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17</a:t>
            </a:fld>
            <a:endParaRPr lang="sv-SE"/>
          </a:p>
        </p:txBody>
      </p:sp>
    </p:spTree>
    <p:extLst>
      <p:ext uri="{BB962C8B-B14F-4D97-AF65-F5344CB8AC3E}">
        <p14:creationId xmlns:p14="http://schemas.microsoft.com/office/powerpoint/2010/main" val="125861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aktör som först har </a:t>
            </a:r>
            <a:r>
              <a:rPr lang="sv-SE" dirty="0" smtClean="0"/>
              <a:t>information </a:t>
            </a:r>
            <a:r>
              <a:rPr lang="sv-SE" dirty="0"/>
              <a:t>att skriva i </a:t>
            </a:r>
            <a:r>
              <a:rPr lang="sv-SE" dirty="0" smtClean="0"/>
              <a:t>utskrivningsplanen påbörjar </a:t>
            </a:r>
            <a:r>
              <a:rPr lang="sv-SE" dirty="0"/>
              <a:t>planen. När en plan är </a:t>
            </a:r>
            <a:r>
              <a:rPr lang="sv-SE" dirty="0" smtClean="0"/>
              <a:t>upprättad </a:t>
            </a:r>
            <a:r>
              <a:rPr lang="sv-SE" dirty="0"/>
              <a:t>ser man det i </a:t>
            </a:r>
            <a:r>
              <a:rPr lang="sv-SE" dirty="0" smtClean="0"/>
              <a:t>Ärendeöversikten.</a:t>
            </a:r>
          </a:p>
          <a:p>
            <a:r>
              <a:rPr lang="sv-SE" dirty="0" smtClean="0"/>
              <a:t>Öppna </a:t>
            </a:r>
            <a:r>
              <a:rPr lang="sv-SE" dirty="0"/>
              <a:t>patientens ärende och </a:t>
            </a:r>
            <a:r>
              <a:rPr lang="sv-SE" dirty="0" smtClean="0"/>
              <a:t>gå </a:t>
            </a:r>
            <a:r>
              <a:rPr lang="sv-SE" dirty="0"/>
              <a:t>in i </a:t>
            </a:r>
            <a:r>
              <a:rPr lang="sv-SE" b="1" dirty="0" smtClean="0"/>
              <a:t>fliken</a:t>
            </a:r>
            <a:r>
              <a:rPr lang="sv-SE" baseline="0" dirty="0" smtClean="0"/>
              <a:t> </a:t>
            </a:r>
            <a:r>
              <a:rPr lang="sv-SE" b="1" baseline="0" dirty="0" smtClean="0"/>
              <a:t>plan</a:t>
            </a:r>
            <a:r>
              <a:rPr lang="sv-SE" dirty="0" smtClean="0"/>
              <a:t> där</a:t>
            </a:r>
            <a:r>
              <a:rPr lang="sv-SE" baseline="0" dirty="0" smtClean="0"/>
              <a:t> </a:t>
            </a:r>
            <a:r>
              <a:rPr lang="sv-SE" dirty="0" smtClean="0"/>
              <a:t>ser </a:t>
            </a:r>
            <a:r>
              <a:rPr lang="sv-SE" dirty="0"/>
              <a:t>man den pågående </a:t>
            </a:r>
            <a:r>
              <a:rPr lang="sv-SE" dirty="0" smtClean="0"/>
              <a:t>planen, klicka</a:t>
            </a:r>
            <a:r>
              <a:rPr lang="sv-SE" baseline="0" dirty="0" smtClean="0"/>
              <a:t> på</a:t>
            </a:r>
            <a:r>
              <a:rPr lang="sv-SE" dirty="0" smtClean="0"/>
              <a:t> datumet och skapa</a:t>
            </a:r>
            <a:r>
              <a:rPr lang="sv-SE" baseline="0" dirty="0" smtClean="0"/>
              <a:t> en</a:t>
            </a:r>
            <a:r>
              <a:rPr lang="sv-SE" dirty="0" smtClean="0"/>
              <a:t> </a:t>
            </a:r>
            <a:r>
              <a:rPr lang="sv-SE" b="1" dirty="0"/>
              <a:t>ny anteckning </a:t>
            </a:r>
            <a:r>
              <a:rPr lang="sv-SE" dirty="0" smtClean="0"/>
              <a:t>i utskrivningsplanen</a:t>
            </a:r>
            <a:r>
              <a:rPr lang="sv-SE" dirty="0"/>
              <a:t>.</a:t>
            </a:r>
          </a:p>
          <a:p>
            <a:r>
              <a:rPr lang="sv-SE" dirty="0"/>
              <a:t>När det finns en </a:t>
            </a:r>
            <a:r>
              <a:rPr lang="sv-SE" dirty="0" smtClean="0"/>
              <a:t>upprättad utskrivningsplan </a:t>
            </a:r>
            <a:r>
              <a:rPr lang="sv-SE" dirty="0"/>
              <a:t>ska man fortsätta skriva i </a:t>
            </a:r>
            <a:r>
              <a:rPr lang="sv-SE" dirty="0" smtClean="0"/>
              <a:t>den. </a:t>
            </a:r>
            <a:r>
              <a:rPr lang="sv-SE" dirty="0"/>
              <a:t>Varje aktör skriver sin del och är man inte klar eller tror att </a:t>
            </a:r>
            <a:r>
              <a:rPr lang="sv-SE" dirty="0" smtClean="0"/>
              <a:t>information kommer </a:t>
            </a:r>
            <a:r>
              <a:rPr lang="sv-SE" dirty="0"/>
              <a:t>ändras väljer </a:t>
            </a:r>
            <a:r>
              <a:rPr lang="sv-SE" dirty="0" smtClean="0"/>
              <a:t>man </a:t>
            </a:r>
            <a:r>
              <a:rPr lang="sv-SE" b="1" dirty="0" smtClean="0"/>
              <a:t>spara,</a:t>
            </a:r>
            <a:r>
              <a:rPr lang="sv-SE" b="1" baseline="0" dirty="0" smtClean="0"/>
              <a:t> </a:t>
            </a:r>
            <a:r>
              <a:rPr lang="sv-SE" b="0" baseline="0" dirty="0" smtClean="0"/>
              <a:t>i annat fall väljer man signera för att markera att man är klar med sin del.</a:t>
            </a:r>
            <a:r>
              <a:rPr lang="sv-SE" dirty="0" smtClean="0"/>
              <a:t> </a:t>
            </a:r>
          </a:p>
          <a:p>
            <a:endParaRPr lang="sv-SE" u="sng" dirty="0" smtClean="0"/>
          </a:p>
          <a:p>
            <a:r>
              <a:rPr lang="sv-SE" u="sng" dirty="0" smtClean="0"/>
              <a:t>För </a:t>
            </a:r>
            <a:r>
              <a:rPr lang="sv-SE" u="sng" dirty="0"/>
              <a:t>att skapa en ny plan följ dessa steg:</a:t>
            </a:r>
          </a:p>
          <a:p>
            <a:r>
              <a:rPr lang="sv-SE" dirty="0"/>
              <a:t>1. Öppna fliken ”Planer”, välj vilken typ av plan du vill skapa och klicka på ”Lägg till”.</a:t>
            </a:r>
          </a:p>
          <a:p>
            <a:r>
              <a:rPr lang="sv-SE" dirty="0"/>
              <a:t>En </a:t>
            </a:r>
            <a:r>
              <a:rPr lang="sv-SE" dirty="0" smtClean="0"/>
              <a:t>plan </a:t>
            </a:r>
            <a:r>
              <a:rPr lang="sv-SE" dirty="0"/>
              <a:t>skapas då i vänster kolumn med namnet </a:t>
            </a:r>
            <a:r>
              <a:rPr lang="sv-SE" dirty="0" smtClean="0"/>
              <a:t>utskrivningsplan. </a:t>
            </a:r>
          </a:p>
          <a:p>
            <a:r>
              <a:rPr lang="sv-SE" dirty="0" smtClean="0"/>
              <a:t>Under </a:t>
            </a:r>
            <a:r>
              <a:rPr lang="sv-SE" dirty="0"/>
              <a:t>denna rubrik skapas planen med datumet </a:t>
            </a:r>
            <a:r>
              <a:rPr lang="sv-SE" dirty="0" smtClean="0"/>
              <a:t>den</a:t>
            </a:r>
            <a:r>
              <a:rPr lang="sv-SE" baseline="0" dirty="0" smtClean="0"/>
              <a:t> skapades</a:t>
            </a:r>
            <a:r>
              <a:rPr lang="sv-SE" dirty="0" smtClean="0"/>
              <a:t>.</a:t>
            </a:r>
            <a:endParaRPr lang="sv-SE" dirty="0"/>
          </a:p>
          <a:p>
            <a:r>
              <a:rPr lang="sv-SE" dirty="0"/>
              <a:t>2. Välj aktuell </a:t>
            </a:r>
            <a:r>
              <a:rPr lang="sv-SE" dirty="0" smtClean="0"/>
              <a:t>mall </a:t>
            </a:r>
            <a:r>
              <a:rPr lang="sv-SE" dirty="0"/>
              <a:t>och beroende på din enhets rutiner eventuellt vårdkontakt samt dokumenterande enhet.</a:t>
            </a:r>
          </a:p>
          <a:p>
            <a:r>
              <a:rPr lang="sv-SE" dirty="0"/>
              <a:t>3. Dokumentera på relevanta sökord och klicka på ”Signera” alternativt ”Spara”.</a:t>
            </a:r>
          </a:p>
          <a:p>
            <a:endParaRPr lang="sv-SE" dirty="0" smtClean="0"/>
          </a:p>
          <a:p>
            <a:r>
              <a:rPr lang="sv-SE" b="1" dirty="0" smtClean="0"/>
              <a:t>Reserv</a:t>
            </a:r>
            <a:r>
              <a:rPr lang="sv-SE" b="1" baseline="0" dirty="0" smtClean="0"/>
              <a:t> länk till film</a:t>
            </a:r>
            <a:r>
              <a:rPr lang="sv-SE" baseline="0" dirty="0" smtClean="0"/>
              <a:t>: https://vimeo.com/album/5902024/video/329284232 </a:t>
            </a:r>
            <a:r>
              <a:rPr lang="sv-SE" b="1" baseline="0" dirty="0" smtClean="0"/>
              <a:t>Utskrivningsplan</a:t>
            </a:r>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18</a:t>
            </a:fld>
            <a:endParaRPr lang="sv-SE"/>
          </a:p>
        </p:txBody>
      </p:sp>
    </p:spTree>
    <p:extLst>
      <p:ext uri="{BB962C8B-B14F-4D97-AF65-F5344CB8AC3E}">
        <p14:creationId xmlns:p14="http://schemas.microsoft.com/office/powerpoint/2010/main" val="260035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Meddelande om ny beräknad</a:t>
            </a:r>
            <a:r>
              <a:rPr lang="sv-SE" b="1" baseline="0" dirty="0" smtClean="0"/>
              <a:t> utskrivning</a:t>
            </a:r>
            <a:r>
              <a:rPr lang="sv-SE" b="0" baseline="0" dirty="0" smtClean="0"/>
              <a:t>:</a:t>
            </a:r>
            <a:r>
              <a:rPr lang="sv-SE" b="1" baseline="0" dirty="0" smtClean="0"/>
              <a:t> </a:t>
            </a:r>
            <a:r>
              <a:rPr lang="sv-SE" b="0" baseline="0" dirty="0" smtClean="0"/>
              <a:t>Om patienten under sin slutenvårdsvistelse blir bättre eller sämre skickar slutenvården ett meddelande om ny beräknad utskrivning till samtliga aktörer,</a:t>
            </a:r>
          </a:p>
          <a:p>
            <a:r>
              <a:rPr lang="sv-SE" b="0" baseline="0" dirty="0" smtClean="0"/>
              <a:t>Detta för att flagga för aktörerna att det skett en förändring. </a:t>
            </a:r>
            <a:endParaRPr lang="sv-SE" b="1" baseline="0" dirty="0" smtClean="0"/>
          </a:p>
          <a:p>
            <a:endParaRPr lang="sv-SE" b="1" dirty="0" smtClean="0"/>
          </a:p>
          <a:p>
            <a:r>
              <a:rPr lang="sv-SE" b="1" dirty="0" smtClean="0"/>
              <a:t>Meddelande om utskrivningsklar</a:t>
            </a:r>
            <a:r>
              <a:rPr lang="sv-SE" b="0" dirty="0" smtClean="0"/>
              <a:t>:</a:t>
            </a:r>
            <a:r>
              <a:rPr lang="sv-SE" b="1" baseline="0" dirty="0" smtClean="0"/>
              <a:t> </a:t>
            </a:r>
            <a:r>
              <a:rPr lang="sv-SE" baseline="0" dirty="0" smtClean="0"/>
              <a:t>När patienten är färdigbehandlad i slutenvården skickar man ett meddelande om utskrivningsklar (detta är även en flagga för betalningsansvaret, kommunerna har då 3 dygn på sig att ta hem patienten innan betalningsansvaret åligger dom). Slutenvården skriver då ut utskrivningsplanen och överlämnar till patienten. Dock betyder detta meddelande inte att patienten direkt lämnar sjukhuset; t.ex. kanske patienten väntar på korttidsplats eller att insatser ska säkerställas färdig för hemgång. </a:t>
            </a:r>
          </a:p>
          <a:p>
            <a:endParaRPr lang="sv-SE" baseline="0" dirty="0" smtClean="0"/>
          </a:p>
          <a:p>
            <a:r>
              <a:rPr lang="sv-SE" b="1" baseline="0" dirty="0" smtClean="0"/>
              <a:t>Utskrivningsmeddelande</a:t>
            </a:r>
            <a:r>
              <a:rPr lang="sv-SE" baseline="0" dirty="0" smtClean="0"/>
              <a:t>: När patienten lämnar sjukhuset ska slutenvården skicka ett meddelande till berörda aktörer. </a:t>
            </a:r>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19</a:t>
            </a:fld>
            <a:endParaRPr lang="sv-SE"/>
          </a:p>
        </p:txBody>
      </p:sp>
    </p:spTree>
    <p:extLst>
      <p:ext uri="{BB962C8B-B14F-4D97-AF65-F5344CB8AC3E}">
        <p14:creationId xmlns:p14="http://schemas.microsoft.com/office/powerpoint/2010/main" val="247163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Specifika </a:t>
            </a:r>
            <a:r>
              <a:rPr lang="sv-SE" dirty="0"/>
              <a:t>övergångsrutiner kommer när vi närmar </a:t>
            </a:r>
            <a:r>
              <a:rPr lang="sv-SE" dirty="0" smtClean="0"/>
              <a:t>oss den </a:t>
            </a:r>
            <a:r>
              <a:rPr lang="sv-SE" dirty="0"/>
              <a:t>15 </a:t>
            </a:r>
            <a:r>
              <a:rPr lang="sv-SE" dirty="0" smtClean="0"/>
              <a:t>maj.</a:t>
            </a:r>
            <a:r>
              <a:rPr lang="sv-SE" baseline="0" dirty="0" smtClean="0"/>
              <a:t> Troligtvis kommer era införandeansvariga få dessa / eventuellt kommer de ligga på vårdgivarwebben.</a:t>
            </a:r>
          </a:p>
          <a:p>
            <a:endParaRPr lang="sv-SE" baseline="0" dirty="0" smtClean="0"/>
          </a:p>
          <a:p>
            <a:r>
              <a:rPr lang="sv-SE" baseline="0" dirty="0" smtClean="0"/>
              <a:t>Förtydligande att från den </a:t>
            </a:r>
            <a:r>
              <a:rPr lang="sv-SE" u="sng" baseline="0" dirty="0" smtClean="0"/>
              <a:t>16 maj går det endast att läsa och avsluta pågående </a:t>
            </a:r>
            <a:r>
              <a:rPr lang="sv-SE" baseline="0" dirty="0" smtClean="0"/>
              <a:t>ärenden i </a:t>
            </a:r>
            <a:r>
              <a:rPr lang="sv-SE" baseline="0" dirty="0" err="1" smtClean="0"/>
              <a:t>Meddix</a:t>
            </a:r>
            <a:r>
              <a:rPr lang="sv-SE" baseline="0" dirty="0" smtClean="0"/>
              <a:t>. </a:t>
            </a:r>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2</a:t>
            </a:fld>
            <a:endParaRPr lang="sv-SE"/>
          </a:p>
        </p:txBody>
      </p:sp>
    </p:spTree>
    <p:extLst>
      <p:ext uri="{BB962C8B-B14F-4D97-AF65-F5344CB8AC3E}">
        <p14:creationId xmlns:p14="http://schemas.microsoft.com/office/powerpoint/2010/main" val="47428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2"/>
            <a:r>
              <a:rPr lang="sv-SE" sz="1200" b="1" kern="1200" dirty="0">
                <a:solidFill>
                  <a:schemeClr val="tx1"/>
                </a:solidFill>
                <a:effectLst/>
                <a:latin typeface="+mn-lt"/>
                <a:ea typeface="+mn-ea"/>
                <a:cs typeface="+mn-cs"/>
              </a:rPr>
              <a:t>Svara på Kallelse till samordnad individuell planering</a:t>
            </a:r>
          </a:p>
          <a:p>
            <a:r>
              <a:rPr lang="sv-SE" sz="1200" kern="1200" dirty="0">
                <a:solidFill>
                  <a:schemeClr val="tx1"/>
                </a:solidFill>
                <a:effectLst/>
                <a:latin typeface="+mn-lt"/>
                <a:ea typeface="+mn-ea"/>
                <a:cs typeface="+mn-cs"/>
              </a:rPr>
              <a:t>Alla som står som deltagare i kallelsen ska skicka svar där följande ska framgå; använd </a:t>
            </a:r>
            <a:r>
              <a:rPr lang="sv-SE" sz="1200" b="0" kern="1200" dirty="0">
                <a:solidFill>
                  <a:schemeClr val="tx1"/>
                </a:solidFill>
                <a:effectLst/>
                <a:latin typeface="+mn-lt"/>
                <a:ea typeface="+mn-ea"/>
                <a:cs typeface="+mn-cs"/>
              </a:rPr>
              <a:t>gärna</a:t>
            </a:r>
            <a:r>
              <a:rPr lang="sv-SE" sz="1200" b="1" kern="1200" dirty="0">
                <a:solidFill>
                  <a:schemeClr val="tx1"/>
                </a:solidFill>
                <a:effectLst/>
                <a:latin typeface="+mn-lt"/>
                <a:ea typeface="+mn-ea"/>
                <a:cs typeface="+mn-cs"/>
              </a:rPr>
              <a:t> fras </a:t>
            </a:r>
            <a:r>
              <a:rPr lang="sv-SE" sz="1200" kern="1200" dirty="0">
                <a:solidFill>
                  <a:schemeClr val="tx1"/>
                </a:solidFill>
                <a:effectLst/>
                <a:latin typeface="+mn-lt"/>
                <a:ea typeface="+mn-ea"/>
                <a:cs typeface="+mn-cs"/>
              </a:rPr>
              <a:t>’kallelse svar’. </a:t>
            </a:r>
            <a:endParaRPr lang="sv-SE" sz="16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Godkännande av mötesform, tid och plats </a:t>
            </a:r>
            <a:endParaRPr lang="sv-SE" sz="16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Deltagare på mötet, namn och telefonnummer </a:t>
            </a:r>
            <a:endParaRPr lang="sv-SE" sz="16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Icke godkännande, anledning och förslag på ny </a:t>
            </a:r>
            <a:r>
              <a:rPr lang="sv-SE" sz="1200" kern="1200" dirty="0" smtClean="0">
                <a:solidFill>
                  <a:schemeClr val="tx1"/>
                </a:solidFill>
                <a:effectLst/>
                <a:latin typeface="+mn-lt"/>
                <a:ea typeface="+mn-ea"/>
                <a:cs typeface="+mn-cs"/>
              </a:rPr>
              <a:t>tid.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SIP-mötet</a:t>
            </a:r>
            <a:r>
              <a:rPr lang="sv-SE" sz="1200" kern="1200" baseline="0" dirty="0" smtClean="0">
                <a:solidFill>
                  <a:schemeClr val="tx1"/>
                </a:solidFill>
                <a:effectLst/>
                <a:latin typeface="+mn-lt"/>
                <a:ea typeface="+mn-ea"/>
                <a:cs typeface="+mn-cs"/>
              </a:rPr>
              <a:t> äger rum, se till att bestämma när ni senaste ska ha skrivit er del i </a:t>
            </a:r>
            <a:r>
              <a:rPr lang="sv-SE" sz="1200" kern="1200" baseline="0" dirty="0" err="1" smtClean="0">
                <a:solidFill>
                  <a:schemeClr val="tx1"/>
                </a:solidFill>
                <a:effectLst/>
                <a:latin typeface="+mn-lt"/>
                <a:ea typeface="+mn-ea"/>
                <a:cs typeface="+mn-cs"/>
              </a:rPr>
              <a:t>SIPplanen</a:t>
            </a:r>
            <a:r>
              <a:rPr lang="sv-SE" sz="1200" kern="1200" baseline="0" dirty="0" smtClean="0">
                <a:solidFill>
                  <a:schemeClr val="tx1"/>
                </a:solidFill>
                <a:effectLst/>
                <a:latin typeface="+mn-lt"/>
                <a:ea typeface="+mn-ea"/>
                <a:cs typeface="+mn-cs"/>
              </a:rPr>
              <a:t>. </a:t>
            </a:r>
            <a:endParaRPr lang="sv-SE" sz="16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20</a:t>
            </a:fld>
            <a:endParaRPr lang="sv-SE"/>
          </a:p>
        </p:txBody>
      </p:sp>
    </p:spTree>
    <p:extLst>
      <p:ext uri="{BB962C8B-B14F-4D97-AF65-F5344CB8AC3E}">
        <p14:creationId xmlns:p14="http://schemas.microsoft.com/office/powerpoint/2010/main" val="57817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SIPen</a:t>
            </a:r>
            <a:r>
              <a:rPr lang="sv-SE" dirty="0" smtClean="0"/>
              <a:t> skapas på samma</a:t>
            </a:r>
            <a:r>
              <a:rPr lang="sv-SE" baseline="0" dirty="0" smtClean="0"/>
              <a:t> sätt som utskrivningsplanen, men det är alltid den fasta vårdkontakten som upprättar planen, godkänner planen, ser till att patienten får planen utskriven till sig, initierar uppföljning av planen och till slut avslutar ett samordningsärende. (För mer information om SIP läse Riktlinjen för Samordnad Vård- och omsorgsplanering, länk: </a:t>
            </a:r>
            <a:r>
              <a:rPr lang="sv-SE" dirty="0" smtClean="0">
                <a:hlinkClick r:id="rId3"/>
              </a:rPr>
              <a:t>https://vardgivarwebb.regionostergotland.se/Startsida/Vardprocesser/Samverkan-vid-in--och-utskrivning-av-patient/Riktlinjer-for-samverkan-vid-in--och-utskrivning-av-patienter-/</a:t>
            </a:r>
            <a:r>
              <a:rPr lang="sv-SE" dirty="0" smtClean="0"/>
              <a:t> </a:t>
            </a:r>
            <a:endParaRPr lang="sv-SE" baseline="0" dirty="0" smtClean="0"/>
          </a:p>
          <a:p>
            <a:endParaRPr lang="sv-SE" baseline="0" dirty="0" smtClean="0"/>
          </a:p>
          <a:p>
            <a:r>
              <a:rPr lang="sv-SE" baseline="0" dirty="0" smtClean="0"/>
              <a:t>Alla aktörer skriver sin del i planen. Vi kan sedan välja att signera eller spara. Välj bara spara om du behöver komplettera med något, gå annars direkt till signera, för att markera att din del är klar. </a:t>
            </a:r>
          </a:p>
          <a:p>
            <a:endParaRPr lang="sv-SE" baseline="0" dirty="0" smtClean="0"/>
          </a:p>
          <a:p>
            <a:r>
              <a:rPr lang="sv-SE" baseline="0" dirty="0" smtClean="0"/>
              <a:t>På samma sätt gör ni när det är dags för uppföljning av SIP. Alla aktörer svarar för sin del men den fasta vårdkontakten bedömer om samordningsärendet ska avslutas eller leva vidare. </a:t>
            </a:r>
          </a:p>
          <a:p>
            <a:endParaRPr lang="sv-SE" baseline="0" dirty="0" smtClean="0"/>
          </a:p>
          <a:p>
            <a:r>
              <a:rPr lang="sv-SE" baseline="0" dirty="0" smtClean="0"/>
              <a:t>Om samordningsärendet avslutas kan ni fortfarande se ärendet för patienten och då även </a:t>
            </a:r>
            <a:r>
              <a:rPr lang="sv-SE" baseline="0" dirty="0" err="1" smtClean="0"/>
              <a:t>SIPen</a:t>
            </a:r>
            <a:r>
              <a:rPr lang="sv-SE" baseline="0" dirty="0" smtClean="0"/>
              <a:t> under avslutade ärenden. </a:t>
            </a:r>
          </a:p>
        </p:txBody>
      </p:sp>
      <p:sp>
        <p:nvSpPr>
          <p:cNvPr id="4" name="Platshållare för bildnummer 3"/>
          <p:cNvSpPr>
            <a:spLocks noGrp="1"/>
          </p:cNvSpPr>
          <p:nvPr>
            <p:ph type="sldNum" sz="quarter" idx="10"/>
          </p:nvPr>
        </p:nvSpPr>
        <p:spPr/>
        <p:txBody>
          <a:bodyPr/>
          <a:lstStyle/>
          <a:p>
            <a:fld id="{F7A1F11A-59EE-4D42-84F5-01B50B4A50EA}" type="slidenum">
              <a:rPr lang="sv-SE" smtClean="0"/>
              <a:t>21</a:t>
            </a:fld>
            <a:endParaRPr lang="sv-SE"/>
          </a:p>
        </p:txBody>
      </p:sp>
    </p:spTree>
    <p:extLst>
      <p:ext uri="{BB962C8B-B14F-4D97-AF65-F5344CB8AC3E}">
        <p14:creationId xmlns:p14="http://schemas.microsoft.com/office/powerpoint/2010/main" val="3768536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22</a:t>
            </a:fld>
            <a:endParaRPr lang="sv-SE"/>
          </a:p>
        </p:txBody>
      </p:sp>
    </p:spTree>
    <p:extLst>
      <p:ext uri="{BB962C8B-B14F-4D97-AF65-F5344CB8AC3E}">
        <p14:creationId xmlns:p14="http://schemas.microsoft.com/office/powerpoint/2010/main" val="79470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Fraseditor är en hjälp innan man har lärt sig de olika fraserna utantill. Du hittar den under meny</a:t>
            </a:r>
            <a:r>
              <a:rPr lang="sv-SE" baseline="0" dirty="0" smtClean="0"/>
              <a:t> </a:t>
            </a:r>
            <a:r>
              <a:rPr lang="sv-SE" baseline="0" dirty="0" smtClean="0">
                <a:sym typeface="Wingdings" panose="05000000000000000000" pitchFamily="2" charset="2"/>
              </a:rPr>
              <a:t> administration och går att</a:t>
            </a:r>
            <a:r>
              <a:rPr lang="sv-SE" baseline="0" dirty="0" smtClean="0"/>
              <a:t> lägga till i genvägar. </a:t>
            </a:r>
          </a:p>
          <a:p>
            <a:r>
              <a:rPr lang="sv-SE" baseline="0" dirty="0" smtClean="0"/>
              <a:t>Självklart behöver man inte använda fraserna men de kan vara en hjälp för att veta vad man ska skriva i vissa kommentarsfält och generella meddelanden. </a:t>
            </a:r>
          </a:p>
          <a:p>
            <a:endParaRPr lang="sv-SE" baseline="0" dirty="0" smtClean="0"/>
          </a:p>
          <a:p>
            <a:r>
              <a:rPr lang="sv-SE" b="1" baseline="0" dirty="0" smtClean="0"/>
              <a:t>Reserv länk till film</a:t>
            </a:r>
            <a:r>
              <a:rPr lang="sv-SE" baseline="0" dirty="0" smtClean="0"/>
              <a:t>: https://vimeo.com/album/5902024/video/329284444 </a:t>
            </a:r>
            <a:r>
              <a:rPr lang="sv-SE" b="1" baseline="0" dirty="0" smtClean="0"/>
              <a:t>Fraser</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23</a:t>
            </a:fld>
            <a:endParaRPr lang="sv-SE"/>
          </a:p>
        </p:txBody>
      </p:sp>
    </p:spTree>
    <p:extLst>
      <p:ext uri="{BB962C8B-B14F-4D97-AF65-F5344CB8AC3E}">
        <p14:creationId xmlns:p14="http://schemas.microsoft.com/office/powerpoint/2010/main" val="193168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rutan för ”Aktörer” under rubrikerna ”Slutenvårds-, öppenvårds- respektive kommunenheter” ser du de enheter och eventuellt namngiven personal som är involverade aktörer. </a:t>
            </a:r>
          </a:p>
          <a:p>
            <a:r>
              <a:rPr lang="sv-SE" sz="1200" kern="1200" dirty="0">
                <a:solidFill>
                  <a:schemeClr val="tx1"/>
                </a:solidFill>
                <a:effectLst/>
                <a:latin typeface="+mn-lt"/>
                <a:ea typeface="+mn-ea"/>
                <a:cs typeface="+mn-cs"/>
              </a:rPr>
              <a:t>Under rubriken ”Annan aktör” ser du eventuella involverade aktörer som inte har tillgång till Cosmic Link. </a:t>
            </a:r>
          </a:p>
          <a:p>
            <a:r>
              <a:rPr lang="sv-SE" sz="1200" kern="1200" dirty="0">
                <a:solidFill>
                  <a:schemeClr val="tx1"/>
                </a:solidFill>
                <a:effectLst/>
                <a:latin typeface="+mn-lt"/>
                <a:ea typeface="+mn-ea"/>
                <a:cs typeface="+mn-cs"/>
              </a:rPr>
              <a:t>För att ändra information om involverade aktörer följ dessa steg:</a:t>
            </a:r>
          </a:p>
          <a:p>
            <a:r>
              <a:rPr lang="sv-SE" sz="1200" kern="1200" dirty="0">
                <a:solidFill>
                  <a:schemeClr val="tx1"/>
                </a:solidFill>
                <a:effectLst/>
                <a:latin typeface="+mn-lt"/>
                <a:ea typeface="+mn-ea"/>
                <a:cs typeface="+mn-cs"/>
              </a:rPr>
              <a:t>Klicka på ”Ändra…”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att lägga till nya enheter välj typ av enhet (Kommun, Öppenvård eller Slutenvård), fäll ned rullisten, välj aktuell enhet och klicka på ”Lägg till”. Klicka på ”Spara”.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att ta bort en involverad enhet klicka på papperskorgen efter enhetens namn. Klicka på ”Spara”.</a:t>
            </a:r>
          </a:p>
          <a:p>
            <a:endParaRPr lang="sv-SE" dirty="0" smtClean="0"/>
          </a:p>
          <a:p>
            <a:r>
              <a:rPr lang="sv-SE" b="1" dirty="0" smtClean="0"/>
              <a:t>Reserv</a:t>
            </a:r>
            <a:r>
              <a:rPr lang="sv-SE" b="1" baseline="0" dirty="0" smtClean="0"/>
              <a:t> länk till film</a:t>
            </a:r>
            <a:r>
              <a:rPr lang="sv-SE" baseline="0" dirty="0" smtClean="0"/>
              <a:t>: https://vimeo.com/album/5902024/video/329284693 </a:t>
            </a:r>
            <a:r>
              <a:rPr lang="sv-SE" b="1" baseline="0" dirty="0" smtClean="0"/>
              <a:t>Lägga till aktör</a:t>
            </a:r>
            <a:endParaRPr lang="sv-SE" b="1"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24</a:t>
            </a:fld>
            <a:endParaRPr lang="sv-SE"/>
          </a:p>
        </p:txBody>
      </p:sp>
    </p:spTree>
    <p:extLst>
      <p:ext uri="{BB962C8B-B14F-4D97-AF65-F5344CB8AC3E}">
        <p14:creationId xmlns:p14="http://schemas.microsoft.com/office/powerpoint/2010/main" val="343627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kan även återkalla generella meddelande men</a:t>
            </a:r>
            <a:r>
              <a:rPr lang="sv-SE" baseline="0" dirty="0" smtClean="0"/>
              <a:t> det är endast inskrivningsmeddelandet som vi i kommunen kan avvisa. </a:t>
            </a:r>
          </a:p>
          <a:p>
            <a:endParaRPr lang="sv-SE" baseline="0" dirty="0" smtClean="0"/>
          </a:p>
          <a:p>
            <a:r>
              <a:rPr lang="sv-SE" b="1" baseline="0" dirty="0" smtClean="0"/>
              <a:t>Reserv länk till film</a:t>
            </a:r>
            <a:r>
              <a:rPr lang="sv-SE" baseline="0" dirty="0" smtClean="0"/>
              <a:t>: https://vimeo.com/album/5902024/video/329284720  </a:t>
            </a:r>
            <a:r>
              <a:rPr lang="sv-SE" b="1" baseline="0" dirty="0" smtClean="0"/>
              <a:t>Avvisa och återkalla </a:t>
            </a:r>
            <a:endParaRPr lang="sv-SE" b="1"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25</a:t>
            </a:fld>
            <a:endParaRPr lang="sv-SE"/>
          </a:p>
        </p:txBody>
      </p:sp>
    </p:spTree>
    <p:extLst>
      <p:ext uri="{BB962C8B-B14F-4D97-AF65-F5344CB8AC3E}">
        <p14:creationId xmlns:p14="http://schemas.microsoft.com/office/powerpoint/2010/main" val="634390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fliken ”Journal” kommer viss information från patientens journal gå</a:t>
            </a:r>
            <a:r>
              <a:rPr lang="sv-SE" sz="1200" kern="1200" baseline="0" dirty="0" smtClean="0">
                <a:solidFill>
                  <a:schemeClr val="tx1"/>
                </a:solidFill>
                <a:effectLst/>
                <a:latin typeface="+mn-lt"/>
                <a:ea typeface="+mn-ea"/>
                <a:cs typeface="+mn-cs"/>
              </a:rPr>
              <a:t> att läsa</a:t>
            </a:r>
            <a:r>
              <a:rPr lang="sv-SE" sz="1200" kern="1200" dirty="0" smtClean="0">
                <a:solidFill>
                  <a:schemeClr val="tx1"/>
                </a:solidFill>
                <a:effectLst/>
                <a:latin typeface="+mn-lt"/>
                <a:ea typeface="+mn-ea"/>
                <a:cs typeface="+mn-cs"/>
              </a:rPr>
              <a:t>. Vad du kan läsa beror på din behörighet och juridiska beslut för vad som får visas enligt patientdatalagen.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Fliken kommer endast att vara aktiv om patienten svarat </a:t>
            </a:r>
            <a:r>
              <a:rPr lang="sv-SE" sz="1200" b="1" kern="1200" dirty="0" smtClean="0">
                <a:solidFill>
                  <a:schemeClr val="tx1"/>
                </a:solidFill>
                <a:effectLst/>
                <a:latin typeface="+mn-lt"/>
                <a:ea typeface="+mn-ea"/>
                <a:cs typeface="+mn-cs"/>
              </a:rPr>
              <a:t>Ja</a:t>
            </a:r>
            <a:r>
              <a:rPr lang="sv-SE" sz="1200" kern="1200" dirty="0" smtClean="0">
                <a:solidFill>
                  <a:schemeClr val="tx1"/>
                </a:solidFill>
                <a:effectLst/>
                <a:latin typeface="+mn-lt"/>
                <a:ea typeface="+mn-ea"/>
                <a:cs typeface="+mn-cs"/>
              </a:rPr>
              <a:t> till ”Samtycke till informationsdelning mellan socialtjänst och hälso- och sjukvård” och då</a:t>
            </a:r>
            <a:r>
              <a:rPr lang="sv-SE" sz="1200" kern="1200" baseline="0" dirty="0" smtClean="0">
                <a:solidFill>
                  <a:schemeClr val="tx1"/>
                </a:solidFill>
                <a:effectLst/>
                <a:latin typeface="+mn-lt"/>
                <a:ea typeface="+mn-ea"/>
                <a:cs typeface="+mn-cs"/>
              </a:rPr>
              <a:t> även till sammanhållen journalföring. Var noga med att kolla om patienten </a:t>
            </a:r>
            <a:r>
              <a:rPr lang="sv-SE" sz="1200" b="1" kern="1200" baseline="0" dirty="0" smtClean="0">
                <a:solidFill>
                  <a:schemeClr val="tx1"/>
                </a:solidFill>
                <a:effectLst/>
                <a:latin typeface="+mn-lt"/>
                <a:ea typeface="+mn-ea"/>
                <a:cs typeface="+mn-cs"/>
              </a:rPr>
              <a:t>samtycker till både informationsdelning och sammanhållen journalföring</a:t>
            </a:r>
            <a:r>
              <a:rPr lang="sv-SE" sz="1200" kern="1200" baseline="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fliken ”Läkemedelslista” kommer du beroende på din behörighet att kunna se patientens läkemedelslista i Cosmic.</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Fliken kommer aktiv när patienten skrivs</a:t>
            </a:r>
            <a:r>
              <a:rPr lang="sv-SE" sz="1200" kern="1200" baseline="0" dirty="0" smtClean="0">
                <a:solidFill>
                  <a:schemeClr val="tx1"/>
                </a:solidFill>
                <a:effectLst/>
                <a:latin typeface="+mn-lt"/>
                <a:ea typeface="+mn-ea"/>
                <a:cs typeface="+mn-cs"/>
              </a:rPr>
              <a:t> ut från </a:t>
            </a:r>
            <a:r>
              <a:rPr lang="sv-SE" sz="1200" kern="1200" dirty="0" smtClean="0">
                <a:solidFill>
                  <a:schemeClr val="tx1"/>
                </a:solidFill>
                <a:effectLst/>
                <a:latin typeface="+mn-lt"/>
                <a:ea typeface="+mn-ea"/>
                <a:cs typeface="+mn-cs"/>
              </a:rPr>
              <a:t>slutenvård</a:t>
            </a:r>
            <a:r>
              <a:rPr lang="sv-SE" sz="1200" kern="1200" baseline="0" dirty="0" smtClean="0">
                <a:solidFill>
                  <a:schemeClr val="tx1"/>
                </a:solidFill>
                <a:effectLst/>
                <a:latin typeface="+mn-lt"/>
                <a:ea typeface="+mn-ea"/>
                <a:cs typeface="+mn-cs"/>
              </a:rPr>
              <a:t> och är knuten till just det aktuella vårdtillfället, alltså inte lika med en persons ordinationshandling</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Reserv länk till film:</a:t>
            </a:r>
            <a:r>
              <a:rPr lang="sv-SE" sz="1200" b="1" kern="1200" baseline="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https://vimeo.com/album/5902024/video/329284757 </a:t>
            </a:r>
            <a:r>
              <a:rPr lang="sv-SE" sz="1200" b="1" kern="1200" baseline="0" dirty="0" smtClean="0">
                <a:solidFill>
                  <a:schemeClr val="tx1"/>
                </a:solidFill>
                <a:effectLst/>
                <a:latin typeface="+mn-lt"/>
                <a:ea typeface="+mn-ea"/>
                <a:cs typeface="+mn-cs"/>
              </a:rPr>
              <a:t>Sammanhållen journal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smtClean="0">
                <a:solidFill>
                  <a:schemeClr val="tx1"/>
                </a:solidFill>
                <a:effectLst/>
                <a:latin typeface="+mn-lt"/>
                <a:ea typeface="+mn-ea"/>
                <a:cs typeface="+mn-cs"/>
              </a:rPr>
              <a:t>Reserv länk till film: </a:t>
            </a:r>
            <a:r>
              <a:rPr lang="sv-SE" sz="1200" b="0" kern="1200" baseline="0" dirty="0" smtClean="0">
                <a:solidFill>
                  <a:schemeClr val="tx1"/>
                </a:solidFill>
                <a:effectLst/>
                <a:latin typeface="+mn-lt"/>
                <a:ea typeface="+mn-ea"/>
                <a:cs typeface="+mn-cs"/>
              </a:rPr>
              <a:t>https://vimeo.com/album/5902024/video/329284774 </a:t>
            </a:r>
            <a:r>
              <a:rPr lang="sv-SE" sz="1200" b="1" kern="1200" baseline="0" dirty="0" smtClean="0">
                <a:solidFill>
                  <a:schemeClr val="tx1"/>
                </a:solidFill>
                <a:effectLst/>
                <a:latin typeface="+mn-lt"/>
                <a:ea typeface="+mn-ea"/>
                <a:cs typeface="+mn-cs"/>
              </a:rPr>
              <a:t>Läkemedelslista</a:t>
            </a:r>
            <a:r>
              <a:rPr lang="sv-SE" sz="1200" b="0" kern="1200" dirty="0" smtClean="0">
                <a:solidFill>
                  <a:schemeClr val="tx1"/>
                </a:solidFill>
                <a:effectLst/>
                <a:latin typeface="+mn-lt"/>
                <a:ea typeface="+mn-ea"/>
                <a:cs typeface="+mn-cs"/>
              </a:rPr>
              <a:t/>
            </a:r>
            <a:br>
              <a:rPr lang="sv-SE" sz="1200" b="0" kern="1200" dirty="0" smtClean="0">
                <a:solidFill>
                  <a:schemeClr val="tx1"/>
                </a:solidFill>
                <a:effectLst/>
                <a:latin typeface="+mn-lt"/>
                <a:ea typeface="+mn-ea"/>
                <a:cs typeface="+mn-cs"/>
              </a:rPr>
            </a:br>
            <a:endParaRPr lang="sv-SE" b="0"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26</a:t>
            </a:fld>
            <a:endParaRPr lang="sv-SE"/>
          </a:p>
        </p:txBody>
      </p:sp>
    </p:spTree>
    <p:extLst>
      <p:ext uri="{BB962C8B-B14F-4D97-AF65-F5344CB8AC3E}">
        <p14:creationId xmlns:p14="http://schemas.microsoft.com/office/powerpoint/2010/main" val="51469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Länk</a:t>
            </a:r>
            <a:r>
              <a:rPr lang="sv-SE" baseline="0" dirty="0" smtClean="0"/>
              <a:t> till vårdgivarwebben finns i bilden, om den inte fungerar kopiera in denna länk: https://vardgivarwebb.regionostergotland.se/</a:t>
            </a:r>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27</a:t>
            </a:fld>
            <a:endParaRPr lang="sv-SE"/>
          </a:p>
        </p:txBody>
      </p:sp>
    </p:spTree>
    <p:extLst>
      <p:ext uri="{BB962C8B-B14F-4D97-AF65-F5344CB8AC3E}">
        <p14:creationId xmlns:p14="http://schemas.microsoft.com/office/powerpoint/2010/main" val="382776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Verksamhetschef </a:t>
            </a:r>
            <a:r>
              <a:rPr lang="sv-SE" dirty="0"/>
              <a:t>för respektive enhet </a:t>
            </a:r>
            <a:r>
              <a:rPr lang="sv-SE" dirty="0" smtClean="0"/>
              <a:t>tar </a:t>
            </a:r>
            <a:r>
              <a:rPr lang="sv-SE" dirty="0"/>
              <a:t>fram </a:t>
            </a:r>
            <a:r>
              <a:rPr lang="sv-SE" dirty="0" smtClean="0"/>
              <a:t>lokalrutin </a:t>
            </a:r>
            <a:r>
              <a:rPr lang="sv-SE" dirty="0"/>
              <a:t>för </a:t>
            </a:r>
            <a:r>
              <a:rPr lang="sv-SE" dirty="0" smtClean="0"/>
              <a:t>vem som </a:t>
            </a:r>
            <a:r>
              <a:rPr lang="sv-SE" b="0" dirty="0" smtClean="0"/>
              <a:t>bevakar</a:t>
            </a:r>
            <a:r>
              <a:rPr lang="sv-SE" dirty="0" smtClean="0"/>
              <a:t> </a:t>
            </a:r>
            <a:r>
              <a:rPr lang="sv-SE" b="1" dirty="0"/>
              <a:t>Ärendeöversikten</a:t>
            </a:r>
            <a:r>
              <a:rPr lang="sv-SE" b="0" dirty="0"/>
              <a:t> i Cosmic </a:t>
            </a:r>
            <a:r>
              <a:rPr lang="sv-SE" b="0" dirty="0" smtClean="0"/>
              <a:t>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kern="1200" baseline="0" dirty="0" smtClean="0">
                <a:solidFill>
                  <a:schemeClr val="tx1"/>
                </a:solidFill>
                <a:effectLst/>
                <a:latin typeface="+mn-lt"/>
                <a:ea typeface="+mn-ea"/>
                <a:cs typeface="+mn-cs"/>
              </a:rPr>
              <a:t>Om du klickar på länken kommer du få instruktionerna för vart och hur du loggar in i </a:t>
            </a:r>
            <a:r>
              <a:rPr lang="sv-SE" sz="1200" b="1" i="0" u="none" kern="1200" baseline="0" smtClean="0">
                <a:solidFill>
                  <a:schemeClr val="tx1"/>
                </a:solidFill>
                <a:effectLst/>
                <a:latin typeface="+mn-lt"/>
                <a:ea typeface="+mn-ea"/>
                <a:cs typeface="+mn-cs"/>
              </a:rPr>
              <a:t>Cosmic LINK. </a:t>
            </a:r>
            <a:endParaRPr lang="sv-SE" b="1" i="1" u="sng" baseline="0" dirty="0" smtClean="0">
              <a:solidFill>
                <a:srgbClr val="FF0000"/>
              </a:solidFill>
            </a:endParaRPr>
          </a:p>
          <a:p>
            <a:r>
              <a:rPr lang="sv-SE" b="0" i="1" u="sng" baseline="0" dirty="0" err="1" smtClean="0">
                <a:solidFill>
                  <a:srgbClr val="FF0000"/>
                </a:solidFill>
              </a:rPr>
              <a:t>Reservlänk</a:t>
            </a:r>
            <a:r>
              <a:rPr lang="sv-SE" b="0" i="1" u="sng" baseline="0" dirty="0" smtClean="0">
                <a:solidFill>
                  <a:srgbClr val="FF0000"/>
                </a:solidFill>
              </a:rPr>
              <a:t> </a:t>
            </a:r>
            <a:r>
              <a:rPr lang="sv-SE" b="0" i="1" u="sng" baseline="0" dirty="0" smtClean="0">
                <a:solidFill>
                  <a:srgbClr val="FF0000"/>
                </a:solidFill>
              </a:rPr>
              <a:t>för att logga in i Cosmic LINK: </a:t>
            </a:r>
            <a:r>
              <a:rPr lang="sv-SE" sz="1200" kern="1200" dirty="0" smtClean="0">
                <a:solidFill>
                  <a:schemeClr val="tx1"/>
                </a:solidFill>
                <a:effectLst/>
                <a:latin typeface="+mn-lt"/>
                <a:ea typeface="+mn-ea"/>
                <a:cs typeface="+mn-cs"/>
                <a:hlinkClick r:id="rId3"/>
              </a:rPr>
              <a:t>https://vardgivarwebb.regionostergotland.se/Startsida/For-privata-vardgivare/Regionens-IT-stod-till-andra-vardgivare/Journalportal_kommun/</a:t>
            </a:r>
            <a:r>
              <a:rPr lang="sv-SE" sz="1200" kern="1200" dirty="0" smtClean="0">
                <a:solidFill>
                  <a:schemeClr val="tx1"/>
                </a:solidFill>
                <a:effectLst/>
                <a:latin typeface="+mn-lt"/>
                <a:ea typeface="+mn-ea"/>
                <a:cs typeface="+mn-cs"/>
              </a:rPr>
              <a:t> </a:t>
            </a:r>
          </a:p>
          <a:p>
            <a:r>
              <a:rPr lang="sv-SE" b="0" i="0" u="none" baseline="0" dirty="0" smtClean="0">
                <a:solidFill>
                  <a:srgbClr val="FF0000"/>
                </a:solidFill>
              </a:rPr>
              <a:t>Inloggning </a:t>
            </a:r>
            <a:r>
              <a:rPr lang="sv-SE" b="0" i="0" u="none" baseline="0" dirty="0" smtClean="0">
                <a:solidFill>
                  <a:srgbClr val="FF0000"/>
                </a:solidFill>
              </a:rPr>
              <a:t>sker sedan med SITHS-kort och din personliga kod. </a:t>
            </a:r>
          </a:p>
          <a:p>
            <a:r>
              <a:rPr lang="sv-SE" b="0" i="0" u="none" baseline="0" dirty="0" smtClean="0">
                <a:solidFill>
                  <a:srgbClr val="FF0000"/>
                </a:solidFill>
              </a:rPr>
              <a:t>Din behörighet styr vad du kommer att ha tillgång till beroende på om du är legitimerad personal, biståndshandläggare eller SOL-/LSS personal.</a:t>
            </a:r>
            <a:endParaRPr lang="sv-SE" b="0" i="1" u="sng"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3</a:t>
            </a:fld>
            <a:endParaRPr lang="sv-SE"/>
          </a:p>
        </p:txBody>
      </p:sp>
    </p:spTree>
    <p:extLst>
      <p:ext uri="{BB962C8B-B14F-4D97-AF65-F5344CB8AC3E}">
        <p14:creationId xmlns:p14="http://schemas.microsoft.com/office/powerpoint/2010/main" val="420693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bilden</a:t>
            </a:r>
            <a:r>
              <a:rPr lang="sv-SE" baseline="0" dirty="0" smtClean="0"/>
              <a:t> är mest för er kännedom och ni behöver inte ha med den i bildspelet, utan ni kan välja att </a:t>
            </a:r>
            <a:r>
              <a:rPr lang="sv-SE" b="1" baseline="0" dirty="0" smtClean="0"/>
              <a:t>dölja denna bild </a:t>
            </a:r>
            <a:r>
              <a:rPr lang="sv-SE" baseline="0" dirty="0" smtClean="0"/>
              <a:t>under utbildningstillfällena.</a:t>
            </a:r>
          </a:p>
          <a:p>
            <a:endParaRPr lang="sv-SE"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4</a:t>
            </a:fld>
            <a:endParaRPr lang="sv-SE"/>
          </a:p>
        </p:txBody>
      </p:sp>
    </p:spTree>
    <p:extLst>
      <p:ext uri="{BB962C8B-B14F-4D97-AF65-F5344CB8AC3E}">
        <p14:creationId xmlns:p14="http://schemas.microsoft.com/office/powerpoint/2010/main" val="151735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Nu börjar vår resa genom </a:t>
            </a:r>
            <a:r>
              <a:rPr lang="sv-SE" dirty="0" err="1" smtClean="0"/>
              <a:t>Comsic</a:t>
            </a:r>
            <a:r>
              <a:rPr lang="sv-SE" dirty="0" smtClean="0"/>
              <a:t> LINK, vi kommer följa ett patientfall för att se de olika momenten som kommunen ska göra i systemet.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Om länken</a:t>
            </a:r>
            <a:r>
              <a:rPr lang="sv-SE" baseline="0" dirty="0" smtClean="0"/>
              <a:t> inte fungerar kopiera denna länk </a:t>
            </a:r>
            <a:r>
              <a:rPr lang="sv-SE" sz="1200" kern="1200" dirty="0" smtClean="0">
                <a:solidFill>
                  <a:schemeClr val="tx1"/>
                </a:solidFill>
                <a:effectLst/>
                <a:latin typeface="+mn-lt"/>
                <a:ea typeface="+mn-ea"/>
                <a:cs typeface="+mn-cs"/>
                <a:hlinkClick r:id="rId3"/>
              </a:rPr>
              <a:t>https://www.youtube.com/watch?v=0vpJNSFGTww</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(Alternativt besök vårdgivarwebben</a:t>
            </a:r>
            <a:r>
              <a:rPr lang="sv-SE" sz="1200" kern="1200" baseline="0" dirty="0" smtClean="0">
                <a:solidFill>
                  <a:schemeClr val="tx1"/>
                </a:solidFill>
                <a:effectLst/>
                <a:latin typeface="+mn-lt"/>
                <a:ea typeface="+mn-ea"/>
                <a:cs typeface="+mn-cs"/>
                <a:sym typeface="Wingdings" panose="05000000000000000000" pitchFamily="2" charset="2"/>
              </a:rPr>
              <a:t>  samordnad vård och omsorgsplanering  Cosmic LINK  Utbildning  Patientfall Ragnar)</a:t>
            </a:r>
            <a:endParaRPr lang="sv-SE" dirty="0" smtClean="0"/>
          </a:p>
          <a:p>
            <a:endParaRPr lang="sv-SE" dirty="0" smtClean="0"/>
          </a:p>
        </p:txBody>
      </p:sp>
      <p:sp>
        <p:nvSpPr>
          <p:cNvPr id="4" name="Platshållare för bildnummer 3"/>
          <p:cNvSpPr>
            <a:spLocks noGrp="1"/>
          </p:cNvSpPr>
          <p:nvPr>
            <p:ph type="sldNum" sz="quarter" idx="5"/>
          </p:nvPr>
        </p:nvSpPr>
        <p:spPr/>
        <p:txBody>
          <a:bodyPr/>
          <a:lstStyle/>
          <a:p>
            <a:fld id="{F7A1F11A-59EE-4D42-84F5-01B50B4A50EA}" type="slidenum">
              <a:rPr lang="sv-SE" smtClean="0"/>
              <a:t>5</a:t>
            </a:fld>
            <a:endParaRPr lang="sv-SE"/>
          </a:p>
        </p:txBody>
      </p:sp>
    </p:spTree>
    <p:extLst>
      <p:ext uri="{BB962C8B-B14F-4D97-AF65-F5344CB8AC3E}">
        <p14:creationId xmlns:p14="http://schemas.microsoft.com/office/powerpoint/2010/main" val="419367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Beskriver hur miljön ser ut i Cosmic </a:t>
            </a:r>
            <a:r>
              <a:rPr lang="sv-SE" dirty="0"/>
              <a:t>LINK </a:t>
            </a:r>
            <a:r>
              <a:rPr lang="sv-SE" dirty="0" smtClean="0"/>
              <a:t>när</a:t>
            </a:r>
            <a:r>
              <a:rPr lang="sv-SE" baseline="0" dirty="0" smtClean="0"/>
              <a:t> </a:t>
            </a:r>
            <a:r>
              <a:rPr lang="sv-SE" dirty="0" smtClean="0"/>
              <a:t>du </a:t>
            </a:r>
            <a:r>
              <a:rPr lang="sv-SE" dirty="0"/>
              <a:t>loggar </a:t>
            </a:r>
            <a:r>
              <a:rPr lang="sv-SE" dirty="0" smtClean="0"/>
              <a:t>in.</a:t>
            </a:r>
            <a:r>
              <a:rPr lang="sv-SE" baseline="0" dirty="0" smtClean="0"/>
              <a:t> </a:t>
            </a:r>
            <a:r>
              <a:rPr lang="sv-SE" b="1" baseline="0" dirty="0" smtClean="0"/>
              <a:t>Reserv länk till filmen</a:t>
            </a:r>
            <a:r>
              <a:rPr lang="sv-SE" baseline="0" dirty="0" smtClean="0"/>
              <a:t>: </a:t>
            </a:r>
            <a:r>
              <a:rPr lang="sv-SE" sz="1200" kern="1200" dirty="0" smtClean="0">
                <a:solidFill>
                  <a:schemeClr val="tx1"/>
                </a:solidFill>
                <a:effectLst/>
                <a:latin typeface="+mn-lt"/>
                <a:ea typeface="+mn-ea"/>
                <a:cs typeface="+mn-cs"/>
                <a:hlinkClick r:id="rId3"/>
              </a:rPr>
              <a:t>https://vimeo.com/album/5902024/video/329293414</a:t>
            </a:r>
            <a:r>
              <a:rPr lang="sv-SE" sz="1200" kern="1200" dirty="0" smtClean="0">
                <a:solidFill>
                  <a:schemeClr val="tx1"/>
                </a:solidFill>
                <a:effectLst/>
                <a:latin typeface="+mn-lt"/>
                <a:ea typeface="+mn-ea"/>
                <a:cs typeface="+mn-cs"/>
              </a:rPr>
              <a:t> - Miljön i Cosmic Link</a:t>
            </a:r>
          </a:p>
          <a:p>
            <a:endParaRPr lang="sv-SE" sz="1200" kern="1200" baseline="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5"/>
          </p:nvPr>
        </p:nvSpPr>
        <p:spPr/>
        <p:txBody>
          <a:bodyPr/>
          <a:lstStyle/>
          <a:p>
            <a:fld id="{F7A1F11A-59EE-4D42-84F5-01B50B4A50EA}" type="slidenum">
              <a:rPr lang="sv-SE" smtClean="0"/>
              <a:t>6</a:t>
            </a:fld>
            <a:endParaRPr lang="sv-SE"/>
          </a:p>
        </p:txBody>
      </p:sp>
    </p:spTree>
    <p:extLst>
      <p:ext uri="{BB962C8B-B14F-4D97-AF65-F5344CB8AC3E}">
        <p14:creationId xmlns:p14="http://schemas.microsoft.com/office/powerpoint/2010/main" val="221221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Tänk</a:t>
            </a:r>
            <a:r>
              <a:rPr lang="sv-SE" baseline="0" dirty="0" smtClean="0"/>
              <a:t> på att ni alltid kan testa att använda </a:t>
            </a:r>
            <a:r>
              <a:rPr lang="sv-SE" b="1" baseline="0" dirty="0" err="1" smtClean="0"/>
              <a:t>tooltip</a:t>
            </a:r>
            <a:r>
              <a:rPr lang="sv-SE" baseline="0" dirty="0" smtClean="0"/>
              <a:t> för att se vad för information som ligger bakom en ”knapp”</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Tänk på att </a:t>
            </a:r>
            <a:r>
              <a:rPr lang="sv-SE" u="sng" dirty="0" smtClean="0"/>
              <a:t>regelbundet</a:t>
            </a:r>
            <a:r>
              <a:rPr lang="sv-SE" dirty="0" smtClean="0"/>
              <a:t> </a:t>
            </a:r>
            <a:r>
              <a:rPr lang="sv-SE" b="1" dirty="0" smtClean="0"/>
              <a:t>uppdatera</a:t>
            </a:r>
            <a:r>
              <a:rPr lang="sv-SE" b="1" baseline="0" dirty="0" smtClean="0"/>
              <a:t> ärendeöversikten </a:t>
            </a:r>
            <a:r>
              <a:rPr lang="sv-SE" baseline="0" dirty="0" smtClean="0"/>
              <a:t>med samtliga samordningsärenden och en </a:t>
            </a:r>
            <a:r>
              <a:rPr lang="sv-SE" b="1" baseline="0" dirty="0" smtClean="0"/>
              <a:t>patientens ärende vy</a:t>
            </a:r>
            <a:r>
              <a:rPr lang="sv-SE" baseline="0" dirty="0" smtClean="0"/>
              <a:t>, detta gör du genom att trycka på tangenten </a:t>
            </a:r>
            <a:r>
              <a:rPr lang="sv-SE" b="1" u="sng" baseline="0" dirty="0" smtClean="0"/>
              <a:t>f5</a:t>
            </a:r>
            <a:r>
              <a:rPr lang="sv-SE" baseline="0" dirty="0" smtClean="0"/>
              <a:t> eller på </a:t>
            </a:r>
            <a:r>
              <a:rPr lang="sv-SE" b="1" u="sng" baseline="0" dirty="0" smtClean="0"/>
              <a:t>Uppdatera</a:t>
            </a:r>
            <a:r>
              <a:rPr lang="sv-SE" b="1" baseline="0" dirty="0" smtClean="0"/>
              <a:t> knappen</a:t>
            </a:r>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smtClean="0"/>
              <a:t>Cosmic LINK uppdateras inte automatiskt så ofta, därför kan du behöva göra detta så fort du starta eller ärende eller varit inne och gjort flera saker. Detta för att vara säker på att du tagit det av den senaste informationen.</a:t>
            </a:r>
            <a:endParaRPr lang="sv-SE" i="1" dirty="0" smtClean="0"/>
          </a:p>
          <a:p>
            <a:endParaRPr lang="sv-SE" i="1" dirty="0"/>
          </a:p>
        </p:txBody>
      </p:sp>
      <p:sp>
        <p:nvSpPr>
          <p:cNvPr id="4" name="Platshållare för bildnummer 3"/>
          <p:cNvSpPr>
            <a:spLocks noGrp="1"/>
          </p:cNvSpPr>
          <p:nvPr>
            <p:ph type="sldNum" sz="quarter" idx="10"/>
          </p:nvPr>
        </p:nvSpPr>
        <p:spPr/>
        <p:txBody>
          <a:bodyPr/>
          <a:lstStyle/>
          <a:p>
            <a:fld id="{F7A1F11A-59EE-4D42-84F5-01B50B4A50EA}" type="slidenum">
              <a:rPr lang="sv-SE" smtClean="0"/>
              <a:t>7</a:t>
            </a:fld>
            <a:endParaRPr lang="sv-SE"/>
          </a:p>
        </p:txBody>
      </p:sp>
    </p:spTree>
    <p:extLst>
      <p:ext uri="{BB962C8B-B14F-4D97-AF65-F5344CB8AC3E}">
        <p14:creationId xmlns:p14="http://schemas.microsoft.com/office/powerpoint/2010/main" val="19065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Patientlisten</a:t>
            </a:r>
            <a:r>
              <a:rPr lang="sv-SE" dirty="0" smtClean="0"/>
              <a:t> </a:t>
            </a:r>
            <a:r>
              <a:rPr lang="sv-SE" dirty="0"/>
              <a:t>presenterar information om patienten med hjälp av olika symboler. Från vänster; Uppmärksamhetssignalen, som är en nationell symbol som visar information </a:t>
            </a:r>
            <a:r>
              <a:rPr lang="sv-SE" dirty="0" smtClean="0"/>
              <a:t>med varningar</a:t>
            </a:r>
            <a:r>
              <a:rPr lang="sv-SE" baseline="0" dirty="0" smtClean="0"/>
              <a:t> och dess</a:t>
            </a:r>
            <a:r>
              <a:rPr lang="sv-SE" dirty="0" smtClean="0"/>
              <a:t> </a:t>
            </a:r>
            <a:r>
              <a:rPr lang="sv-SE" dirty="0"/>
              <a:t>allvarlighetsgrad, </a:t>
            </a:r>
            <a:r>
              <a:rPr lang="sv-SE" dirty="0" smtClean="0"/>
              <a:t>om smitta </a:t>
            </a:r>
            <a:r>
              <a:rPr lang="sv-SE" dirty="0"/>
              <a:t>och vårdrutinavvikelser, behandlingar och tillstånd. </a:t>
            </a:r>
            <a:endParaRPr lang="sv-SE" dirty="0" smtClean="0"/>
          </a:p>
          <a:p>
            <a:endParaRPr lang="sv-SE" dirty="0" smtClean="0"/>
          </a:p>
          <a:p>
            <a:r>
              <a:rPr lang="sv-SE" b="1" baseline="0" dirty="0" smtClean="0"/>
              <a:t>Reserv länk till filmen: </a:t>
            </a:r>
            <a:r>
              <a:rPr lang="sv-SE" sz="1200" kern="1200" dirty="0" smtClean="0">
                <a:solidFill>
                  <a:schemeClr val="tx1"/>
                </a:solidFill>
                <a:effectLst/>
                <a:latin typeface="+mn-lt"/>
                <a:ea typeface="+mn-ea"/>
                <a:cs typeface="+mn-cs"/>
                <a:hlinkClick r:id="rId3"/>
              </a:rPr>
              <a:t>https://vimeo.com/album/5902024/video/329293439</a:t>
            </a:r>
            <a:r>
              <a:rPr lang="sv-SE" sz="1200" kern="1200" dirty="0" smtClean="0">
                <a:solidFill>
                  <a:schemeClr val="tx1"/>
                </a:solidFill>
                <a:effectLst/>
                <a:latin typeface="+mn-lt"/>
                <a:ea typeface="+mn-ea"/>
                <a:cs typeface="+mn-cs"/>
              </a:rPr>
              <a:t> - Söka fram patient och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lägga till genvägar</a:t>
            </a:r>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8</a:t>
            </a:fld>
            <a:endParaRPr lang="sv-SE"/>
          </a:p>
        </p:txBody>
      </p:sp>
    </p:spTree>
    <p:extLst>
      <p:ext uri="{BB962C8B-B14F-4D97-AF65-F5344CB8AC3E}">
        <p14:creationId xmlns:p14="http://schemas.microsoft.com/office/powerpoint/2010/main" val="89656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a:t>
            </a:r>
            <a:r>
              <a:rPr lang="sv-SE" baseline="0" dirty="0" smtClean="0"/>
              <a:t> </a:t>
            </a:r>
            <a:r>
              <a:rPr lang="sv-SE" dirty="0" smtClean="0"/>
              <a:t>fliken </a:t>
            </a:r>
            <a:r>
              <a:rPr lang="sv-SE" b="1" dirty="0"/>
              <a:t>Allmänt</a:t>
            </a:r>
            <a:r>
              <a:rPr lang="sv-SE" dirty="0"/>
              <a:t> </a:t>
            </a:r>
            <a:r>
              <a:rPr lang="sv-SE" dirty="0" smtClean="0"/>
              <a:t>ska </a:t>
            </a:r>
            <a:r>
              <a:rPr lang="sv-SE" dirty="0"/>
              <a:t>man bara </a:t>
            </a:r>
            <a:r>
              <a:rPr lang="sv-SE" dirty="0" smtClean="0"/>
              <a:t>ändra telefonnummer, </a:t>
            </a:r>
            <a:r>
              <a:rPr lang="sv-SE" dirty="0"/>
              <a:t>adress tas automatiskt för folkbokföringen.</a:t>
            </a:r>
          </a:p>
          <a:p>
            <a:r>
              <a:rPr lang="sv-SE" dirty="0"/>
              <a:t>Fliken </a:t>
            </a:r>
            <a:r>
              <a:rPr lang="sv-SE" b="1" dirty="0"/>
              <a:t>Tolk</a:t>
            </a:r>
            <a:r>
              <a:rPr lang="sv-SE" dirty="0"/>
              <a:t> använder du om det finns behov av </a:t>
            </a:r>
            <a:r>
              <a:rPr lang="sv-SE" dirty="0" smtClean="0"/>
              <a:t>tolk, </a:t>
            </a:r>
            <a:r>
              <a:rPr lang="sv-SE" dirty="0"/>
              <a:t>ange </a:t>
            </a:r>
            <a:r>
              <a:rPr lang="sv-SE" dirty="0" smtClean="0"/>
              <a:t>det språk du önskar</a:t>
            </a:r>
            <a:r>
              <a:rPr lang="sv-SE" baseline="0" dirty="0" smtClean="0"/>
              <a:t>, det finns </a:t>
            </a:r>
            <a:r>
              <a:rPr lang="sv-SE" dirty="0" smtClean="0"/>
              <a:t>möjlighet </a:t>
            </a:r>
            <a:r>
              <a:rPr lang="sv-SE" dirty="0"/>
              <a:t>att fylla i kommunikationssätt Bildspråk / Symbolspråk/ Teckenspråk </a:t>
            </a:r>
            <a:r>
              <a:rPr lang="sv-SE" dirty="0" smtClean="0"/>
              <a:t>(det </a:t>
            </a:r>
            <a:r>
              <a:rPr lang="sv-SE" dirty="0"/>
              <a:t>finns även möjlighet att fylla i </a:t>
            </a:r>
            <a:r>
              <a:rPr lang="sv-SE" dirty="0" smtClean="0"/>
              <a:t>kommentarer).</a:t>
            </a:r>
            <a:endParaRPr lang="sv-SE" dirty="0"/>
          </a:p>
          <a:p>
            <a:r>
              <a:rPr lang="sv-SE" dirty="0"/>
              <a:t>Fliken </a:t>
            </a:r>
            <a:r>
              <a:rPr lang="sv-SE" b="1" dirty="0"/>
              <a:t>Enhetskopplingar</a:t>
            </a:r>
            <a:r>
              <a:rPr lang="sv-SE" dirty="0"/>
              <a:t> används för att hantera </a:t>
            </a:r>
            <a:r>
              <a:rPr lang="sv-SE" dirty="0" smtClean="0"/>
              <a:t> patientens </a:t>
            </a:r>
            <a:r>
              <a:rPr lang="sv-SE" dirty="0"/>
              <a:t>olika kopplingar till kommunenheter i Link, t.ex. hemsjukvård, biståndsenhet m.fl. </a:t>
            </a:r>
            <a:r>
              <a:rPr lang="sv-SE" i="1" dirty="0"/>
              <a:t>Tillgängliga alternativ </a:t>
            </a:r>
            <a:r>
              <a:rPr lang="sv-SE" i="1" dirty="0" smtClean="0"/>
              <a:t>i </a:t>
            </a:r>
            <a:r>
              <a:rPr lang="sv-SE" i="1" dirty="0"/>
              <a:t>patientens kommun. </a:t>
            </a:r>
            <a:endParaRPr lang="sv-SE" i="1" dirty="0" smtClean="0"/>
          </a:p>
          <a:p>
            <a:endParaRPr lang="sv-SE" i="1" dirty="0" smtClean="0"/>
          </a:p>
          <a:p>
            <a:r>
              <a:rPr lang="sv-SE" b="1" baseline="0" dirty="0" smtClean="0"/>
              <a:t>Reserv länk till filmen: </a:t>
            </a:r>
            <a:r>
              <a:rPr lang="sv-SE" sz="1200" kern="1200" dirty="0" smtClean="0">
                <a:solidFill>
                  <a:schemeClr val="tx1"/>
                </a:solidFill>
                <a:effectLst/>
                <a:latin typeface="+mn-lt"/>
                <a:ea typeface="+mn-ea"/>
                <a:cs typeface="+mn-cs"/>
                <a:hlinkClick r:id="rId3"/>
              </a:rPr>
              <a:t>https://vimeo.com/album/5902024/video/329283506</a:t>
            </a:r>
            <a:r>
              <a:rPr lang="sv-SE" sz="1200" kern="1200" dirty="0" smtClean="0">
                <a:solidFill>
                  <a:schemeClr val="tx1"/>
                </a:solidFill>
                <a:effectLst/>
                <a:latin typeface="+mn-lt"/>
                <a:ea typeface="+mn-ea"/>
                <a:cs typeface="+mn-cs"/>
              </a:rPr>
              <a:t> - Uppdatera patientkort</a:t>
            </a:r>
            <a:endParaRPr lang="sv-SE" i="1" dirty="0" smtClean="0"/>
          </a:p>
          <a:p>
            <a:endParaRPr lang="sv-SE" i="1" dirty="0"/>
          </a:p>
          <a:p>
            <a:r>
              <a:rPr lang="sv-SE" dirty="0"/>
              <a:t> </a:t>
            </a:r>
          </a:p>
          <a:p>
            <a:endParaRPr lang="sv-SE" dirty="0"/>
          </a:p>
        </p:txBody>
      </p:sp>
      <p:sp>
        <p:nvSpPr>
          <p:cNvPr id="4" name="Platshållare för bildnummer 3"/>
          <p:cNvSpPr>
            <a:spLocks noGrp="1"/>
          </p:cNvSpPr>
          <p:nvPr>
            <p:ph type="sldNum" sz="quarter" idx="5"/>
          </p:nvPr>
        </p:nvSpPr>
        <p:spPr/>
        <p:txBody>
          <a:bodyPr/>
          <a:lstStyle/>
          <a:p>
            <a:fld id="{F7A1F11A-59EE-4D42-84F5-01B50B4A50EA}" type="slidenum">
              <a:rPr lang="sv-SE" smtClean="0"/>
              <a:t>9</a:t>
            </a:fld>
            <a:endParaRPr lang="sv-SE"/>
          </a:p>
        </p:txBody>
      </p:sp>
    </p:spTree>
    <p:extLst>
      <p:ext uri="{BB962C8B-B14F-4D97-AF65-F5344CB8AC3E}">
        <p14:creationId xmlns:p14="http://schemas.microsoft.com/office/powerpoint/2010/main" val="131121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E9E46CBD-22C3-4EE5-B6AB-53193E877821}" type="datetimeFigureOut">
              <a:rPr lang="sv-SE" smtClean="0"/>
              <a:t>2019-04-18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252462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9E46CBD-22C3-4EE5-B6AB-53193E877821}" type="datetimeFigureOut">
              <a:rPr lang="sv-SE" smtClean="0"/>
              <a:t>2019-04-18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52209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9E46CBD-22C3-4EE5-B6AB-53193E877821}" type="datetimeFigureOut">
              <a:rPr lang="sv-SE" smtClean="0"/>
              <a:t>2019-04-18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330852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9E46CBD-22C3-4EE5-B6AB-53193E877821}" type="datetimeFigureOut">
              <a:rPr lang="sv-SE" smtClean="0"/>
              <a:t>2019-04-18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122820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9E46CBD-22C3-4EE5-B6AB-53193E877821}" type="datetimeFigureOut">
              <a:rPr lang="sv-SE" smtClean="0"/>
              <a:t>2019-04-18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128938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9E46CBD-22C3-4EE5-B6AB-53193E877821}" type="datetimeFigureOut">
              <a:rPr lang="sv-SE" smtClean="0"/>
              <a:t>2019-04-18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408962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9E46CBD-22C3-4EE5-B6AB-53193E877821}" type="datetimeFigureOut">
              <a:rPr lang="sv-SE" smtClean="0"/>
              <a:t>2019-04-18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42079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9E46CBD-22C3-4EE5-B6AB-53193E877821}" type="datetimeFigureOut">
              <a:rPr lang="sv-SE" smtClean="0"/>
              <a:t>2019-04-18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26135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9E46CBD-22C3-4EE5-B6AB-53193E877821}" type="datetimeFigureOut">
              <a:rPr lang="sv-SE" smtClean="0"/>
              <a:t>2019-04-18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231115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9E46CBD-22C3-4EE5-B6AB-53193E877821}" type="datetimeFigureOut">
              <a:rPr lang="sv-SE" smtClean="0"/>
              <a:t>2019-04-18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313990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9E46CBD-22C3-4EE5-B6AB-53193E877821}" type="datetimeFigureOut">
              <a:rPr lang="sv-SE" smtClean="0"/>
              <a:t>2019-04-18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F43610-434A-4C2B-98DB-804676C9ECCA}" type="slidenum">
              <a:rPr lang="sv-SE" smtClean="0"/>
              <a:t>‹#›</a:t>
            </a:fld>
            <a:endParaRPr lang="sv-SE"/>
          </a:p>
        </p:txBody>
      </p:sp>
    </p:spTree>
    <p:extLst>
      <p:ext uri="{BB962C8B-B14F-4D97-AF65-F5344CB8AC3E}">
        <p14:creationId xmlns:p14="http://schemas.microsoft.com/office/powerpoint/2010/main" val="13548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46CBD-22C3-4EE5-B6AB-53193E877821}" type="datetimeFigureOut">
              <a:rPr lang="sv-SE" smtClean="0"/>
              <a:t>2019-04-18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43610-434A-4C2B-98DB-804676C9ECCA}" type="slidenum">
              <a:rPr lang="sv-SE" smtClean="0"/>
              <a:t>‹#›</a:t>
            </a:fld>
            <a:endParaRPr lang="sv-SE"/>
          </a:p>
        </p:txBody>
      </p:sp>
    </p:spTree>
    <p:extLst>
      <p:ext uri="{BB962C8B-B14F-4D97-AF65-F5344CB8AC3E}">
        <p14:creationId xmlns:p14="http://schemas.microsoft.com/office/powerpoint/2010/main" val="150121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vimeo.com/album/5902024/video/32928355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album/5902024/video/32929338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vimeo.com/album/5902024/video/32928385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album/5902024/video/32928404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album/5902024/video/32928423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ardgivarwebb.regionostergotland.s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vardgivarwebb.regionostergotland.se/Startsida/Vardprocesser/Samverkan-vid-in--och-utskrivning-av-pati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vimeo.com/album/5902024/video/32928444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vimeo.com/album/5902024/video/32928469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vimeo.com/album/5902024/video/32928472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album/5902024/video/32928475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vimeo.com/album/5902024/video/32928477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vardgivarwebb.regionostergotland.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vardgivarwebb.regionostergotland.se/Startsida/For-privata-vardgivare/Regionens-IT-stod-till-andra-vardgivare/Journalportal_kommu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youtube.com/watch?v=0vpJNSFGTw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meo.com/album/5902024/video/3292934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imeo.com/album/5902024/video/32929343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imeo.com/album/5902024/video/3292835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383605" y="1707853"/>
            <a:ext cx="7212459" cy="5150147"/>
          </a:xfrm>
        </p:spPr>
      </p:pic>
      <p:sp>
        <p:nvSpPr>
          <p:cNvPr id="2" name="Rubrik 1"/>
          <p:cNvSpPr>
            <a:spLocks noGrp="1"/>
          </p:cNvSpPr>
          <p:nvPr>
            <p:ph type="title"/>
          </p:nvPr>
        </p:nvSpPr>
        <p:spPr>
          <a:xfrm>
            <a:off x="0" y="236347"/>
            <a:ext cx="12192000" cy="1325563"/>
          </a:xfrm>
        </p:spPr>
        <p:txBody>
          <a:bodyPr>
            <a:normAutofit/>
          </a:bodyPr>
          <a:lstStyle/>
          <a:p>
            <a:pPr algn="ctr"/>
            <a:r>
              <a:rPr lang="sv-SE" sz="5400" dirty="0">
                <a:effectLst>
                  <a:outerShdw blurRad="38100" dist="38100" dir="2700000" algn="tl">
                    <a:srgbClr val="000000">
                      <a:alpha val="43137"/>
                    </a:srgbClr>
                  </a:outerShdw>
                </a:effectLst>
              </a:rPr>
              <a:t>Cosmic LINK </a:t>
            </a:r>
          </a:p>
        </p:txBody>
      </p:sp>
      <p:sp>
        <p:nvSpPr>
          <p:cNvPr id="3" name="Underrubrik 2"/>
          <p:cNvSpPr>
            <a:spLocks noGrp="1"/>
          </p:cNvSpPr>
          <p:nvPr>
            <p:ph sz="half" idx="1"/>
          </p:nvPr>
        </p:nvSpPr>
        <p:spPr>
          <a:xfrm>
            <a:off x="-1" y="1425818"/>
            <a:ext cx="12192001" cy="770948"/>
          </a:xfrm>
        </p:spPr>
        <p:txBody>
          <a:bodyPr>
            <a:normAutofit/>
          </a:bodyPr>
          <a:lstStyle/>
          <a:p>
            <a:pPr marL="0" indent="0" algn="ctr">
              <a:buNone/>
            </a:pPr>
            <a:r>
              <a:rPr lang="sv-SE" sz="2000" dirty="0">
                <a:latin typeface="+mj-lt"/>
              </a:rPr>
              <a:t>Utbildningsmaterial för utbildning av slutanvändare</a:t>
            </a:r>
          </a:p>
        </p:txBody>
      </p:sp>
    </p:spTree>
    <p:extLst>
      <p:ext uri="{BB962C8B-B14F-4D97-AF65-F5344CB8AC3E}">
        <p14:creationId xmlns:p14="http://schemas.microsoft.com/office/powerpoint/2010/main" val="2877758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49" y="4924908"/>
            <a:ext cx="1912374" cy="1912374"/>
          </a:xfrm>
          <a:prstGeom prst="rect">
            <a:avLst/>
          </a:prstGeom>
        </p:spPr>
      </p:pic>
      <p:sp>
        <p:nvSpPr>
          <p:cNvPr id="8" name="Rubrik 7"/>
          <p:cNvSpPr>
            <a:spLocks noGrp="1"/>
          </p:cNvSpPr>
          <p:nvPr>
            <p:ph type="title"/>
          </p:nvPr>
        </p:nvSpPr>
        <p:spPr/>
        <p:txBody>
          <a:bodyPr>
            <a:normAutofit/>
          </a:bodyPr>
          <a:lstStyle/>
          <a:p>
            <a:pPr algn="ctr"/>
            <a:r>
              <a:rPr lang="sv-SE" sz="4000" dirty="0" smtClean="0"/>
              <a:t>Skapa nytt ärende</a:t>
            </a:r>
            <a:endParaRPr lang="sv-SE" sz="4000" dirty="0"/>
          </a:p>
        </p:txBody>
      </p:sp>
      <p:sp>
        <p:nvSpPr>
          <p:cNvPr id="9" name="Platshållare för innehåll 8"/>
          <p:cNvSpPr>
            <a:spLocks noGrp="1"/>
          </p:cNvSpPr>
          <p:nvPr>
            <p:ph idx="1"/>
          </p:nvPr>
        </p:nvSpPr>
        <p:spPr/>
        <p:txBody>
          <a:bodyPr anchor="ctr"/>
          <a:lstStyle/>
          <a:p>
            <a:pPr marL="0" indent="0" algn="ctr">
              <a:buNone/>
            </a:pPr>
            <a:r>
              <a:rPr lang="sv-SE" dirty="0" smtClean="0">
                <a:solidFill>
                  <a:srgbClr val="FF0000"/>
                </a:solidFill>
                <a:hlinkClick r:id="rId4"/>
              </a:rPr>
              <a:t>Länk till film: Skapa nytt ärende</a:t>
            </a:r>
            <a:endParaRPr lang="sv-SE" dirty="0">
              <a:solidFill>
                <a:srgbClr val="FF0000"/>
              </a:solidFill>
            </a:endParaRPr>
          </a:p>
        </p:txBody>
      </p:sp>
    </p:spTree>
    <p:extLst>
      <p:ext uri="{BB962C8B-B14F-4D97-AF65-F5344CB8AC3E}">
        <p14:creationId xmlns:p14="http://schemas.microsoft.com/office/powerpoint/2010/main" val="58491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Skicka </a:t>
            </a:r>
            <a:r>
              <a:rPr lang="sv-SE" sz="4000" b="1" dirty="0" err="1" smtClean="0"/>
              <a:t>inmeddelande</a:t>
            </a:r>
            <a:r>
              <a:rPr lang="sv-SE" sz="4000" b="1" dirty="0" smtClean="0"/>
              <a:t> akuten</a:t>
            </a:r>
            <a:endParaRPr lang="sv-SE" sz="4000" b="1" dirty="0"/>
          </a:p>
        </p:txBody>
      </p:sp>
      <p:sp>
        <p:nvSpPr>
          <p:cNvPr id="6" name="Platshållare för innehåll 5"/>
          <p:cNvSpPr>
            <a:spLocks noGrp="1"/>
          </p:cNvSpPr>
          <p:nvPr>
            <p:ph idx="1"/>
          </p:nvPr>
        </p:nvSpPr>
        <p:spPr/>
        <p:txBody>
          <a:bodyPr anchor="ctr"/>
          <a:lstStyle/>
          <a:p>
            <a:pPr marL="0" indent="0" algn="ctr">
              <a:buNone/>
            </a:pPr>
            <a:r>
              <a:rPr lang="sv-SE" dirty="0" smtClean="0">
                <a:hlinkClick r:id="rId3"/>
              </a:rPr>
              <a:t>Länk till film: Skicka </a:t>
            </a:r>
            <a:r>
              <a:rPr lang="sv-SE" dirty="0" err="1" smtClean="0">
                <a:hlinkClick r:id="rId3"/>
              </a:rPr>
              <a:t>inmeddelande</a:t>
            </a:r>
            <a:r>
              <a:rPr lang="sv-SE" dirty="0" smtClean="0">
                <a:hlinkClick r:id="rId3"/>
              </a:rPr>
              <a:t> akuten</a:t>
            </a:r>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Tree>
    <p:extLst>
      <p:ext uri="{BB962C8B-B14F-4D97-AF65-F5344CB8AC3E}">
        <p14:creationId xmlns:p14="http://schemas.microsoft.com/office/powerpoint/2010/main" val="174591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5125"/>
            <a:ext cx="12192000" cy="1325563"/>
          </a:xfrm>
        </p:spPr>
        <p:txBody>
          <a:bodyPr>
            <a:normAutofit/>
          </a:bodyPr>
          <a:lstStyle/>
          <a:p>
            <a:pPr algn="ctr"/>
            <a:r>
              <a:rPr lang="sv-SE" sz="4000" dirty="0"/>
              <a:t>Svara på </a:t>
            </a:r>
            <a:r>
              <a:rPr lang="sv-SE" sz="4000" b="1" dirty="0"/>
              <a:t>inskrivningsmeddelande</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Svara på inskrivningsmeddelande</a:t>
            </a:r>
            <a:endParaRPr lang="sv-SE" dirty="0"/>
          </a:p>
        </p:txBody>
      </p:sp>
    </p:spTree>
    <p:extLst>
      <p:ext uri="{BB962C8B-B14F-4D97-AF65-F5344CB8AC3E}">
        <p14:creationId xmlns:p14="http://schemas.microsoft.com/office/powerpoint/2010/main" val="3250760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4000" dirty="0"/>
              <a:t>Generella meddelanden och fasta rubriker</a:t>
            </a:r>
            <a:endParaRPr lang="sv-SE" sz="4000" b="1" dirty="0"/>
          </a:p>
        </p:txBody>
      </p:sp>
      <p:sp>
        <p:nvSpPr>
          <p:cNvPr id="3" name="Platshållare för innehåll 2"/>
          <p:cNvSpPr>
            <a:spLocks noGrp="1"/>
          </p:cNvSpPr>
          <p:nvPr>
            <p:ph idx="1"/>
          </p:nvPr>
        </p:nvSpPr>
        <p:spPr/>
        <p:txBody>
          <a:bodyPr anchor="ctr"/>
          <a:lstStyle/>
          <a:p>
            <a:pPr marL="0" indent="0" algn="ctr">
              <a:buNone/>
            </a:pPr>
            <a:r>
              <a:rPr lang="sv-SE" dirty="0" smtClean="0">
                <a:hlinkClick r:id="rId3"/>
              </a:rPr>
              <a:t>Länk till film: Generella meddelanden</a:t>
            </a:r>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Tree>
    <p:extLst>
      <p:ext uri="{BB962C8B-B14F-4D97-AF65-F5344CB8AC3E}">
        <p14:creationId xmlns:p14="http://schemas.microsoft.com/office/powerpoint/2010/main" val="317431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E77D792-192D-4F3A-8E22-45A415E5F96A}"/>
              </a:ext>
            </a:extLst>
          </p:cNvPr>
          <p:cNvSpPr>
            <a:spLocks noGrp="1"/>
          </p:cNvSpPr>
          <p:nvPr>
            <p:ph type="title"/>
          </p:nvPr>
        </p:nvSpPr>
        <p:spPr>
          <a:xfrm>
            <a:off x="685800" y="271849"/>
            <a:ext cx="10878879" cy="864974"/>
          </a:xfrm>
          <a:solidFill>
            <a:srgbClr val="F5F5F5"/>
          </a:solidFill>
          <a:ln>
            <a:solidFill>
              <a:schemeClr val="accent5"/>
            </a:solidFill>
          </a:ln>
        </p:spPr>
        <p:txBody>
          <a:bodyPr>
            <a:normAutofit/>
          </a:bodyPr>
          <a:lstStyle/>
          <a:p>
            <a:pPr algn="ctr"/>
            <a:r>
              <a:rPr lang="sv-SE" sz="4000" dirty="0"/>
              <a:t>Allmänt om Generella Meddelanden </a:t>
            </a:r>
          </a:p>
        </p:txBody>
      </p:sp>
      <p:sp>
        <p:nvSpPr>
          <p:cNvPr id="5" name="Platshållare för innehåll 4">
            <a:extLst>
              <a:ext uri="{FF2B5EF4-FFF2-40B4-BE49-F238E27FC236}">
                <a16:creationId xmlns:a16="http://schemas.microsoft.com/office/drawing/2014/main" id="{DD3AC37E-C2BE-460C-82F3-B401429F709D}"/>
              </a:ext>
            </a:extLst>
          </p:cNvPr>
          <p:cNvSpPr>
            <a:spLocks noGrp="1"/>
          </p:cNvSpPr>
          <p:nvPr>
            <p:ph sz="half" idx="1"/>
          </p:nvPr>
        </p:nvSpPr>
        <p:spPr>
          <a:xfrm>
            <a:off x="685800" y="1346885"/>
            <a:ext cx="5181600" cy="5260393"/>
          </a:xfrm>
          <a:solidFill>
            <a:srgbClr val="EFF6EA"/>
          </a:solidFill>
        </p:spPr>
        <p:txBody>
          <a:bodyPr>
            <a:noAutofit/>
          </a:bodyPr>
          <a:lstStyle/>
          <a:p>
            <a:pPr marL="0" indent="0">
              <a:lnSpc>
                <a:spcPct val="160000"/>
              </a:lnSpc>
              <a:buNone/>
            </a:pPr>
            <a:r>
              <a:rPr lang="sv-SE" sz="1800" dirty="0" smtClean="0">
                <a:latin typeface="Times New Roman" panose="02020603050405020304" pitchFamily="18" charset="0"/>
                <a:cs typeface="Times New Roman" panose="02020603050405020304" pitchFamily="18" charset="0"/>
              </a:rPr>
              <a:t>Generellt meddelande används för kommunikation mellan slutenvård, öppenvård och kommun. Ett ärende </a:t>
            </a:r>
            <a:r>
              <a:rPr lang="sv-SE" sz="1800" dirty="0">
                <a:latin typeface="Times New Roman" panose="02020603050405020304" pitchFamily="18" charset="0"/>
                <a:cs typeface="Times New Roman" panose="02020603050405020304" pitchFamily="18" charset="0"/>
              </a:rPr>
              <a:t>måste </a:t>
            </a:r>
            <a:r>
              <a:rPr lang="sv-SE" sz="1800" dirty="0" smtClean="0">
                <a:latin typeface="Times New Roman" panose="02020603050405020304" pitchFamily="18" charset="0"/>
                <a:cs typeface="Times New Roman" panose="02020603050405020304" pitchFamily="18" charset="0"/>
              </a:rPr>
              <a:t>skapas </a:t>
            </a:r>
            <a:r>
              <a:rPr lang="sv-SE" sz="1800" dirty="0">
                <a:latin typeface="Times New Roman" panose="02020603050405020304" pitchFamily="18" charset="0"/>
                <a:cs typeface="Times New Roman" panose="02020603050405020304" pitchFamily="18" charset="0"/>
              </a:rPr>
              <a:t>för </a:t>
            </a:r>
            <a:r>
              <a:rPr lang="sv-SE" sz="1800" dirty="0" smtClean="0">
                <a:latin typeface="Times New Roman" panose="02020603050405020304" pitchFamily="18" charset="0"/>
                <a:cs typeface="Times New Roman" panose="02020603050405020304" pitchFamily="18" charset="0"/>
              </a:rPr>
              <a:t>att starta </a:t>
            </a:r>
            <a:r>
              <a:rPr lang="sv-SE" sz="1800" dirty="0">
                <a:latin typeface="Times New Roman" panose="02020603050405020304" pitchFamily="18" charset="0"/>
                <a:cs typeface="Times New Roman" panose="02020603050405020304" pitchFamily="18" charset="0"/>
              </a:rPr>
              <a:t>en kommunikation.  </a:t>
            </a:r>
          </a:p>
          <a:p>
            <a:pPr marL="0" indent="0">
              <a:lnSpc>
                <a:spcPct val="160000"/>
              </a:lnSpc>
              <a:buNone/>
            </a:pPr>
            <a:r>
              <a:rPr lang="sv-SE" sz="1800" dirty="0">
                <a:latin typeface="Times New Roman" panose="02020603050405020304" pitchFamily="18" charset="0"/>
                <a:cs typeface="Times New Roman" panose="02020603050405020304" pitchFamily="18" charset="0"/>
              </a:rPr>
              <a:t>Mottagande enheter:</a:t>
            </a:r>
          </a:p>
          <a:p>
            <a:pPr lvl="0">
              <a:lnSpc>
                <a:spcPct val="160000"/>
              </a:lnSpc>
            </a:pPr>
            <a:r>
              <a:rPr lang="sv-SE" sz="1800" i="1" dirty="0">
                <a:latin typeface="Times New Roman" panose="02020603050405020304" pitchFamily="18" charset="0"/>
                <a:cs typeface="Times New Roman" panose="02020603050405020304" pitchFamily="18" charset="0"/>
              </a:rPr>
              <a:t>Besvara </a:t>
            </a:r>
            <a:r>
              <a:rPr lang="sv-SE" sz="1800" dirty="0">
                <a:latin typeface="Times New Roman" panose="02020603050405020304" pitchFamily="18" charset="0"/>
                <a:cs typeface="Times New Roman" panose="02020603050405020304" pitchFamily="18" charset="0"/>
              </a:rPr>
              <a:t>om fråga är ställd eller för att bekräfta mottaget uppdrag. </a:t>
            </a:r>
          </a:p>
          <a:p>
            <a:pPr lvl="0">
              <a:lnSpc>
                <a:spcPct val="160000"/>
              </a:lnSpc>
            </a:pPr>
            <a:r>
              <a:rPr lang="sv-SE" sz="1800" dirty="0">
                <a:latin typeface="Times New Roman" panose="02020603050405020304" pitchFamily="18" charset="0"/>
                <a:cs typeface="Times New Roman" panose="02020603050405020304" pitchFamily="18" charset="0"/>
              </a:rPr>
              <a:t>Motfråga kan ställas om frågan gäller samma Ämne. Om frågan gäller annat ämne skickas ett nytt Generellt meddelande. Välj Ämne relaterat till den nya frågan.</a:t>
            </a:r>
          </a:p>
          <a:p>
            <a:pPr>
              <a:lnSpc>
                <a:spcPct val="160000"/>
              </a:lnSpc>
            </a:pPr>
            <a:endParaRPr lang="sv-SE" sz="1800" dirty="0">
              <a:latin typeface="Times New Roman" panose="02020603050405020304" pitchFamily="18" charset="0"/>
              <a:cs typeface="Times New Roman" panose="02020603050405020304" pitchFamily="18" charset="0"/>
            </a:endParaRPr>
          </a:p>
        </p:txBody>
      </p:sp>
      <p:sp>
        <p:nvSpPr>
          <p:cNvPr id="6" name="Platshållare för innehåll 5">
            <a:extLst>
              <a:ext uri="{FF2B5EF4-FFF2-40B4-BE49-F238E27FC236}">
                <a16:creationId xmlns:a16="http://schemas.microsoft.com/office/drawing/2014/main" id="{2244002B-0E42-4617-99D5-16CC36F79BE1}"/>
              </a:ext>
            </a:extLst>
          </p:cNvPr>
          <p:cNvSpPr>
            <a:spLocks noGrp="1"/>
          </p:cNvSpPr>
          <p:nvPr>
            <p:ph sz="half" idx="2"/>
          </p:nvPr>
        </p:nvSpPr>
        <p:spPr>
          <a:xfrm>
            <a:off x="6019800" y="1346885"/>
            <a:ext cx="5544879" cy="5260394"/>
          </a:xfrm>
          <a:solidFill>
            <a:srgbClr val="EFF6EA"/>
          </a:solidFill>
        </p:spPr>
        <p:txBody>
          <a:bodyPr>
            <a:noAutofit/>
          </a:bodyPr>
          <a:lstStyle/>
          <a:p>
            <a:pPr marL="0" indent="0">
              <a:lnSpc>
                <a:spcPct val="150000"/>
              </a:lnSpc>
              <a:buNone/>
            </a:pPr>
            <a:r>
              <a:rPr lang="sv-SE" sz="1800" b="1" dirty="0" smtClean="0">
                <a:latin typeface="Times New Roman" panose="02020603050405020304" pitchFamily="18" charset="0"/>
                <a:cs typeface="Times New Roman" panose="02020603050405020304" pitchFamily="18" charset="0"/>
              </a:rPr>
              <a:t>Följande fasta rubriker ska används</a:t>
            </a:r>
            <a:endParaRPr lang="sv-SE" sz="1800" b="1" dirty="0">
              <a:latin typeface="Times New Roman" panose="02020603050405020304" pitchFamily="18" charset="0"/>
              <a:cs typeface="Times New Roman" panose="02020603050405020304" pitchFamily="18" charset="0"/>
            </a:endParaRPr>
          </a:p>
          <a:p>
            <a:pPr>
              <a:lnSpc>
                <a:spcPct val="150000"/>
              </a:lnSpc>
            </a:pPr>
            <a:r>
              <a:rPr lang="sv-SE" sz="1800" dirty="0" err="1">
                <a:latin typeface="Times New Roman" panose="02020603050405020304" pitchFamily="18" charset="0"/>
                <a:cs typeface="Times New Roman" panose="02020603050405020304" pitchFamily="18" charset="0"/>
              </a:rPr>
              <a:t>Inmeddelande</a:t>
            </a:r>
            <a:r>
              <a:rPr lang="sv-SE" sz="1800" dirty="0">
                <a:latin typeface="Times New Roman" panose="02020603050405020304" pitchFamily="18" charset="0"/>
                <a:cs typeface="Times New Roman" panose="02020603050405020304" pitchFamily="18" charset="0"/>
              </a:rPr>
              <a:t> Akuten</a:t>
            </a:r>
          </a:p>
          <a:p>
            <a:pPr>
              <a:lnSpc>
                <a:spcPct val="150000"/>
              </a:lnSpc>
            </a:pPr>
            <a:r>
              <a:rPr lang="sv-SE" sz="1800" dirty="0">
                <a:latin typeface="Times New Roman" panose="02020603050405020304" pitchFamily="18" charset="0"/>
                <a:cs typeface="Times New Roman" panose="02020603050405020304" pitchFamily="18" charset="0"/>
              </a:rPr>
              <a:t>Samordningsbehov</a:t>
            </a:r>
          </a:p>
          <a:p>
            <a:pPr>
              <a:lnSpc>
                <a:spcPct val="150000"/>
              </a:lnSpc>
            </a:pPr>
            <a:r>
              <a:rPr lang="sv-SE" sz="1800" dirty="0">
                <a:latin typeface="Times New Roman" panose="02020603050405020304" pitchFamily="18" charset="0"/>
                <a:cs typeface="Times New Roman" panose="02020603050405020304" pitchFamily="18" charset="0"/>
              </a:rPr>
              <a:t>Enstaka uppdrag  </a:t>
            </a:r>
          </a:p>
          <a:p>
            <a:pPr>
              <a:lnSpc>
                <a:spcPct val="150000"/>
              </a:lnSpc>
            </a:pPr>
            <a:r>
              <a:rPr lang="sv-SE" sz="1800" dirty="0">
                <a:latin typeface="Times New Roman" panose="02020603050405020304" pitchFamily="18" charset="0"/>
                <a:cs typeface="Times New Roman" panose="02020603050405020304" pitchFamily="18" charset="0"/>
              </a:rPr>
              <a:t>Omvårdnad</a:t>
            </a:r>
          </a:p>
          <a:p>
            <a:pPr>
              <a:lnSpc>
                <a:spcPct val="150000"/>
              </a:lnSpc>
            </a:pPr>
            <a:r>
              <a:rPr lang="sv-SE" sz="1800" dirty="0">
                <a:latin typeface="Times New Roman" panose="02020603050405020304" pitchFamily="18" charset="0"/>
                <a:cs typeface="Times New Roman" panose="02020603050405020304" pitchFamily="18" charset="0"/>
              </a:rPr>
              <a:t>Rehabilitering</a:t>
            </a:r>
          </a:p>
          <a:p>
            <a:pPr>
              <a:lnSpc>
                <a:spcPct val="150000"/>
              </a:lnSpc>
            </a:pPr>
            <a:r>
              <a:rPr lang="sv-SE" sz="1800" dirty="0">
                <a:latin typeface="Times New Roman" panose="02020603050405020304" pitchFamily="18" charset="0"/>
                <a:cs typeface="Times New Roman" panose="02020603050405020304" pitchFamily="18" charset="0"/>
              </a:rPr>
              <a:t>Bistånd</a:t>
            </a:r>
          </a:p>
          <a:p>
            <a:pPr>
              <a:lnSpc>
                <a:spcPct val="150000"/>
              </a:lnSpc>
            </a:pPr>
            <a:r>
              <a:rPr lang="sv-SE" sz="1800" dirty="0">
                <a:latin typeface="Times New Roman" panose="02020603050405020304" pitchFamily="18" charset="0"/>
                <a:cs typeface="Times New Roman" panose="02020603050405020304" pitchFamily="18" charset="0"/>
              </a:rPr>
              <a:t>Samordningsbehov öppenvård och kommun</a:t>
            </a:r>
          </a:p>
          <a:p>
            <a:pPr>
              <a:lnSpc>
                <a:spcPct val="150000"/>
              </a:lnSpc>
            </a:pPr>
            <a:r>
              <a:rPr lang="sv-SE" sz="1800" dirty="0">
                <a:latin typeface="Times New Roman" panose="02020603050405020304" pitchFamily="18" charset="0"/>
                <a:cs typeface="Times New Roman" panose="02020603050405020304" pitchFamily="18" charset="0"/>
              </a:rPr>
              <a:t> För övriga meddelanden anges ämne fritt</a:t>
            </a:r>
          </a:p>
          <a:p>
            <a:pPr>
              <a:lnSpc>
                <a:spcPct val="150000"/>
              </a:lnSpc>
            </a:pPr>
            <a:endParaRPr lang="sv-S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47020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5F5F5"/>
          </a:solidFill>
          <a:ln>
            <a:solidFill>
              <a:schemeClr val="accent5"/>
            </a:solidFill>
          </a:ln>
        </p:spPr>
        <p:txBody>
          <a:bodyPr>
            <a:normAutofit/>
          </a:bodyPr>
          <a:lstStyle/>
          <a:p>
            <a:pPr algn="ctr"/>
            <a:r>
              <a:rPr lang="sv-SE" sz="4000" dirty="0" smtClean="0"/>
              <a:t>Samordningsbehov och färgspår </a:t>
            </a:r>
            <a:br>
              <a:rPr lang="sv-SE" sz="4000" dirty="0" smtClean="0"/>
            </a:br>
            <a:r>
              <a:rPr lang="sv-SE" sz="4000" dirty="0" smtClean="0"/>
              <a:t>via generellt meddelande </a:t>
            </a:r>
            <a:endParaRPr lang="sv-SE" sz="4000" dirty="0"/>
          </a:p>
        </p:txBody>
      </p:sp>
      <p:sp>
        <p:nvSpPr>
          <p:cNvPr id="3" name="Platshållare för innehåll 2"/>
          <p:cNvSpPr>
            <a:spLocks noGrp="1"/>
          </p:cNvSpPr>
          <p:nvPr>
            <p:ph sz="half" idx="1"/>
          </p:nvPr>
        </p:nvSpPr>
        <p:spPr>
          <a:xfrm>
            <a:off x="838200" y="1924479"/>
            <a:ext cx="5181600" cy="4686386"/>
          </a:xfrm>
          <a:solidFill>
            <a:srgbClr val="EFF6EA"/>
          </a:solidFill>
          <a:ln>
            <a:noFill/>
          </a:ln>
        </p:spPr>
        <p:txBody>
          <a:bodyPr>
            <a:normAutofit/>
          </a:bodyPr>
          <a:lstStyle/>
          <a:p>
            <a:pPr marL="0" indent="0">
              <a:lnSpc>
                <a:spcPct val="150000"/>
              </a:lnSpc>
              <a:buNone/>
            </a:pPr>
            <a:r>
              <a:rPr lang="sv-SE" sz="2000" b="1" u="sng" dirty="0" smtClean="0">
                <a:solidFill>
                  <a:schemeClr val="accent6">
                    <a:lumMod val="75000"/>
                  </a:schemeClr>
                </a:solidFill>
                <a:latin typeface="Times New Roman" panose="02020603050405020304" pitchFamily="18" charset="0"/>
                <a:cs typeface="Times New Roman" panose="02020603050405020304" pitchFamily="18" charset="0"/>
              </a:rPr>
              <a:t>Grönt</a:t>
            </a:r>
            <a:r>
              <a:rPr lang="sv-SE" sz="2000" b="1" dirty="0" smtClean="0">
                <a:latin typeface="Times New Roman" panose="02020603050405020304" pitchFamily="18" charset="0"/>
                <a:cs typeface="Times New Roman" panose="02020603050405020304" pitchFamily="18" charset="0"/>
              </a:rPr>
              <a:t>:</a:t>
            </a:r>
            <a:r>
              <a:rPr lang="sv-SE" sz="2000" dirty="0" smtClean="0">
                <a:latin typeface="Times New Roman" panose="02020603050405020304" pitchFamily="18" charset="0"/>
                <a:cs typeface="Times New Roman" panose="02020603050405020304" pitchFamily="18" charset="0"/>
              </a:rPr>
              <a:t> inget behov av samordning </a:t>
            </a:r>
          </a:p>
          <a:p>
            <a:pPr marL="0" indent="0">
              <a:lnSpc>
                <a:spcPct val="150000"/>
              </a:lnSpc>
              <a:buNone/>
            </a:pPr>
            <a:r>
              <a:rPr lang="sv-SE" sz="2000" b="1" u="sng" dirty="0" smtClean="0">
                <a:solidFill>
                  <a:schemeClr val="accent4"/>
                </a:solidFill>
                <a:latin typeface="Times New Roman" panose="02020603050405020304" pitchFamily="18" charset="0"/>
                <a:cs typeface="Times New Roman" panose="02020603050405020304" pitchFamily="18" charset="0"/>
              </a:rPr>
              <a:t>Gul</a:t>
            </a:r>
            <a:r>
              <a:rPr lang="sv-SE" sz="2000" dirty="0">
                <a:latin typeface="Times New Roman" panose="02020603050405020304" pitchFamily="18" charset="0"/>
                <a:cs typeface="Times New Roman" panose="02020603050405020304" pitchFamily="18" charset="0"/>
              </a:rPr>
              <a:t>:</a:t>
            </a:r>
            <a:r>
              <a:rPr lang="sv-SE" sz="2000" dirty="0" smtClean="0">
                <a:latin typeface="Times New Roman" panose="02020603050405020304" pitchFamily="18" charset="0"/>
                <a:cs typeface="Times New Roman" panose="02020603050405020304" pitchFamily="18" charset="0"/>
              </a:rPr>
              <a:t> SIP sker </a:t>
            </a:r>
            <a:r>
              <a:rPr lang="sv-SE" sz="2000" dirty="0">
                <a:latin typeface="Times New Roman" panose="02020603050405020304" pitchFamily="18" charset="0"/>
                <a:cs typeface="Times New Roman" panose="02020603050405020304" pitchFamily="18" charset="0"/>
              </a:rPr>
              <a:t>tidigast </a:t>
            </a:r>
            <a:r>
              <a:rPr lang="sv-SE" sz="2000" dirty="0" smtClean="0">
                <a:latin typeface="Times New Roman" panose="02020603050405020304" pitchFamily="18" charset="0"/>
                <a:cs typeface="Times New Roman" panose="02020603050405020304" pitchFamily="18" charset="0"/>
              </a:rPr>
              <a:t>en </a:t>
            </a:r>
            <a:r>
              <a:rPr lang="sv-SE" sz="2000" dirty="0">
                <a:latin typeface="Times New Roman" panose="02020603050405020304" pitchFamily="18" charset="0"/>
                <a:cs typeface="Times New Roman" panose="02020603050405020304" pitchFamily="18" charset="0"/>
              </a:rPr>
              <a:t>dag efter </a:t>
            </a:r>
            <a:r>
              <a:rPr lang="sv-SE" sz="2000" dirty="0" smtClean="0">
                <a:latin typeface="Times New Roman" panose="02020603050405020304" pitchFamily="18" charset="0"/>
                <a:cs typeface="Times New Roman" panose="02020603050405020304" pitchFamily="18" charset="0"/>
              </a:rPr>
              <a:t>utskrivning </a:t>
            </a:r>
            <a:r>
              <a:rPr lang="sv-SE" sz="2000" dirty="0">
                <a:latin typeface="Times New Roman" panose="02020603050405020304" pitchFamily="18" charset="0"/>
                <a:cs typeface="Times New Roman" panose="02020603050405020304" pitchFamily="18" charset="0"/>
              </a:rPr>
              <a:t>men kan också ske </a:t>
            </a:r>
            <a:r>
              <a:rPr lang="sv-SE" sz="2000" dirty="0" smtClean="0">
                <a:latin typeface="Times New Roman" panose="02020603050405020304" pitchFamily="18" charset="0"/>
                <a:cs typeface="Times New Roman" panose="02020603050405020304" pitchFamily="18" charset="0"/>
              </a:rPr>
              <a:t>senare. Samordnade insatser behöver inte samordnads innan hemgång</a:t>
            </a:r>
          </a:p>
          <a:p>
            <a:pPr marL="0" indent="0">
              <a:lnSpc>
                <a:spcPct val="150000"/>
              </a:lnSpc>
              <a:buNone/>
            </a:pPr>
            <a:r>
              <a:rPr lang="sv-SE" sz="2000" b="1" u="sng" dirty="0" smtClean="0">
                <a:solidFill>
                  <a:schemeClr val="accent2">
                    <a:lumMod val="75000"/>
                  </a:schemeClr>
                </a:solidFill>
                <a:latin typeface="Times New Roman" panose="02020603050405020304" pitchFamily="18" charset="0"/>
                <a:cs typeface="Times New Roman" panose="02020603050405020304" pitchFamily="18" charset="0"/>
              </a:rPr>
              <a:t>Orange</a:t>
            </a:r>
            <a:r>
              <a:rPr lang="sv-SE" sz="2000" dirty="0" smtClean="0">
                <a:latin typeface="Times New Roman" panose="02020603050405020304" pitchFamily="18" charset="0"/>
                <a:cs typeface="Times New Roman" panose="02020603050405020304" pitchFamily="18" charset="0"/>
              </a:rPr>
              <a:t>: kallelse till SIP 24 timmar efter skickat meddelande om </a:t>
            </a:r>
            <a:r>
              <a:rPr lang="sv-SE" sz="2000" dirty="0" err="1" smtClean="0">
                <a:latin typeface="Times New Roman" panose="02020603050405020304" pitchFamily="18" charset="0"/>
                <a:cs typeface="Times New Roman" panose="02020603050405020304" pitchFamily="18" charset="0"/>
              </a:rPr>
              <a:t>utskrivningklar</a:t>
            </a:r>
            <a:r>
              <a:rPr lang="sv-SE" sz="2000" dirty="0" smtClean="0">
                <a:latin typeface="Times New Roman" panose="02020603050405020304" pitchFamily="18" charset="0"/>
                <a:cs typeface="Times New Roman" panose="02020603050405020304" pitchFamily="18" charset="0"/>
              </a:rPr>
              <a:t>. Samordnade insatser behöver säkerställas innan hemgång</a:t>
            </a:r>
          </a:p>
          <a:p>
            <a:pPr marL="0" indent="0">
              <a:lnSpc>
                <a:spcPct val="150000"/>
              </a:lnSpc>
              <a:buNone/>
            </a:pPr>
            <a:r>
              <a:rPr lang="sv-SE" sz="2000" b="1" u="sng" dirty="0" smtClean="0">
                <a:solidFill>
                  <a:srgbClr val="C00000"/>
                </a:solidFill>
                <a:latin typeface="Times New Roman" panose="02020603050405020304" pitchFamily="18" charset="0"/>
                <a:cs typeface="Times New Roman" panose="02020603050405020304" pitchFamily="18" charset="0"/>
              </a:rPr>
              <a:t>Rött</a:t>
            </a:r>
            <a:r>
              <a:rPr lang="sv-SE" sz="2000" b="1" dirty="0" smtClean="0">
                <a:latin typeface="Times New Roman" panose="02020603050405020304" pitchFamily="18" charset="0"/>
                <a:cs typeface="Times New Roman" panose="02020603050405020304" pitchFamily="18" charset="0"/>
              </a:rPr>
              <a:t>: </a:t>
            </a:r>
            <a:r>
              <a:rPr lang="sv-SE" sz="2000" dirty="0" smtClean="0">
                <a:latin typeface="Times New Roman" panose="02020603050405020304" pitchFamily="18" charset="0"/>
                <a:cs typeface="Times New Roman" panose="02020603050405020304" pitchFamily="18" charset="0"/>
              </a:rPr>
              <a:t>komplexa samordningsbehov SIP sker på slutenvården innan utskrivningsklar </a:t>
            </a:r>
            <a:endParaRPr lang="sv-SE" sz="2000" dirty="0">
              <a:latin typeface="Times New Roman" panose="02020603050405020304" pitchFamily="18" charset="0"/>
              <a:cs typeface="Times New Roman" panose="02020603050405020304" pitchFamily="18" charset="0"/>
            </a:endParaRPr>
          </a:p>
          <a:p>
            <a:pPr marL="0" indent="0">
              <a:lnSpc>
                <a:spcPct val="150000"/>
              </a:lnSpc>
              <a:buNone/>
            </a:pPr>
            <a:endParaRPr lang="sv-SE" sz="2000" dirty="0" smtClean="0">
              <a:latin typeface="Times New Roman" panose="02020603050405020304" pitchFamily="18" charset="0"/>
              <a:cs typeface="Times New Roman" panose="02020603050405020304" pitchFamily="18" charset="0"/>
            </a:endParaRPr>
          </a:p>
        </p:txBody>
      </p:sp>
      <p:sp>
        <p:nvSpPr>
          <p:cNvPr id="4" name="Platshållare för innehåll 3"/>
          <p:cNvSpPr>
            <a:spLocks noGrp="1"/>
          </p:cNvSpPr>
          <p:nvPr>
            <p:ph sz="half" idx="2"/>
          </p:nvPr>
        </p:nvSpPr>
        <p:spPr>
          <a:xfrm>
            <a:off x="6172200" y="1924479"/>
            <a:ext cx="5181600" cy="4686386"/>
          </a:xfrm>
          <a:solidFill>
            <a:srgbClr val="EFF6EA"/>
          </a:solidFill>
          <a:ln>
            <a:noFill/>
          </a:ln>
        </p:spPr>
        <p:txBody>
          <a:bodyPr anchor="ctr">
            <a:normAutofit/>
          </a:bodyPr>
          <a:lstStyle/>
          <a:p>
            <a:pPr marL="0" indent="0">
              <a:lnSpc>
                <a:spcPct val="150000"/>
              </a:lnSpc>
              <a:buNone/>
            </a:pPr>
            <a:r>
              <a:rPr lang="sv-SE" sz="2000" dirty="0" smtClean="0">
                <a:latin typeface="Times New Roman" panose="02020603050405020304" pitchFamily="18" charset="0"/>
                <a:cs typeface="Times New Roman" panose="02020603050405020304" pitchFamily="18" charset="0"/>
              </a:rPr>
              <a:t>Slutenvården skickar ett generellt meddelande med förslag om färgspår, med rubriken </a:t>
            </a:r>
            <a:r>
              <a:rPr lang="sv-SE" sz="2000" b="1" dirty="0" smtClean="0">
                <a:latin typeface="Times New Roman" panose="02020603050405020304" pitchFamily="18" charset="0"/>
                <a:cs typeface="Times New Roman" panose="02020603050405020304" pitchFamily="18" charset="0"/>
              </a:rPr>
              <a:t>Samordningsbehov</a:t>
            </a:r>
          </a:p>
          <a:p>
            <a:pPr marL="0" indent="0">
              <a:lnSpc>
                <a:spcPct val="150000"/>
              </a:lnSpc>
              <a:buNone/>
            </a:pPr>
            <a:endParaRPr lang="sv-SE" sz="2000" dirty="0">
              <a:latin typeface="Times New Roman" panose="02020603050405020304" pitchFamily="18" charset="0"/>
              <a:cs typeface="Times New Roman" panose="02020603050405020304" pitchFamily="18" charset="0"/>
            </a:endParaRPr>
          </a:p>
          <a:p>
            <a:pPr marL="0" indent="0">
              <a:lnSpc>
                <a:spcPct val="150000"/>
              </a:lnSpc>
              <a:buNone/>
            </a:pPr>
            <a:r>
              <a:rPr lang="sv-SE" sz="2000" dirty="0" smtClean="0">
                <a:latin typeface="Times New Roman" panose="02020603050405020304" pitchFamily="18" charset="0"/>
                <a:cs typeface="Times New Roman" panose="02020603050405020304" pitchFamily="18" charset="0"/>
              </a:rPr>
              <a:t>Om man har </a:t>
            </a:r>
            <a:r>
              <a:rPr lang="sv-SE" sz="2000" b="1" dirty="0" smtClean="0">
                <a:latin typeface="Times New Roman" panose="02020603050405020304" pitchFamily="18" charset="0"/>
                <a:cs typeface="Times New Roman" panose="02020603050405020304" pitchFamily="18" charset="0"/>
              </a:rPr>
              <a:t>annan information </a:t>
            </a:r>
            <a:r>
              <a:rPr lang="sv-SE" sz="2000" dirty="0" smtClean="0">
                <a:latin typeface="Times New Roman" panose="02020603050405020304" pitchFamily="18" charset="0"/>
                <a:cs typeface="Times New Roman" panose="02020603050405020304" pitchFamily="18" charset="0"/>
              </a:rPr>
              <a:t>och </a:t>
            </a:r>
            <a:r>
              <a:rPr lang="sv-SE" sz="2000" b="1" dirty="0" smtClean="0">
                <a:latin typeface="Times New Roman" panose="02020603050405020304" pitchFamily="18" charset="0"/>
                <a:cs typeface="Times New Roman" panose="02020603050405020304" pitchFamily="18" charset="0"/>
              </a:rPr>
              <a:t>inte håller med om valt färgspår</a:t>
            </a:r>
            <a:r>
              <a:rPr lang="sv-SE" sz="2000" dirty="0" smtClean="0">
                <a:latin typeface="Times New Roman" panose="02020603050405020304" pitchFamily="18" charset="0"/>
                <a:cs typeface="Times New Roman" panose="02020603050405020304" pitchFamily="18" charset="0"/>
              </a:rPr>
              <a:t> svarar man med den informationen. Annars behöver man inte svara på meddelandet</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57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Markera som oläst och sortera ärenden</a:t>
            </a:r>
            <a:endParaRPr lang="sv-SE" dirty="0"/>
          </a:p>
        </p:txBody>
      </p:sp>
      <p:sp>
        <p:nvSpPr>
          <p:cNvPr id="3" name="Platshållare för innehåll 2"/>
          <p:cNvSpPr>
            <a:spLocks noGrp="1"/>
          </p:cNvSpPr>
          <p:nvPr>
            <p:ph type="body" idx="1"/>
          </p:nvPr>
        </p:nvSpPr>
        <p:spPr>
          <a:xfrm>
            <a:off x="839787" y="1790957"/>
            <a:ext cx="5157787" cy="823912"/>
          </a:xfrm>
          <a:solidFill>
            <a:srgbClr val="F5F5F5"/>
          </a:solidFill>
          <a:ln>
            <a:solidFill>
              <a:schemeClr val="accent5"/>
            </a:solidFill>
          </a:ln>
        </p:spPr>
        <p:txBody>
          <a:bodyPr anchor="ctr">
            <a:noAutofit/>
          </a:bodyPr>
          <a:lstStyle/>
          <a:p>
            <a:pPr marL="0" indent="0" algn="ctr">
              <a:buNone/>
            </a:pPr>
            <a:r>
              <a:rPr lang="sv-SE" sz="2800" b="0" dirty="0" smtClean="0">
                <a:latin typeface="+mj-lt"/>
              </a:rPr>
              <a:t>Markera mottaget meddelande som oläst för min enhet</a:t>
            </a:r>
            <a:endParaRPr lang="sv-SE" sz="2800" b="0" dirty="0">
              <a:latin typeface="+mj-lt"/>
            </a:endParaRPr>
          </a:p>
        </p:txBody>
      </p:sp>
      <p:sp>
        <p:nvSpPr>
          <p:cNvPr id="5" name="Platshållare för innehåll 4"/>
          <p:cNvSpPr>
            <a:spLocks noGrp="1"/>
          </p:cNvSpPr>
          <p:nvPr>
            <p:ph sz="half" idx="2"/>
          </p:nvPr>
        </p:nvSpPr>
        <p:spPr>
          <a:xfrm>
            <a:off x="839787" y="2715139"/>
            <a:ext cx="5157787" cy="3684588"/>
          </a:xfrm>
          <a:solidFill>
            <a:srgbClr val="EFF6EA"/>
          </a:solidFill>
        </p:spPr>
        <p:txBody>
          <a:bodyPr anchor="ctr">
            <a:normAutofit/>
          </a:bodyPr>
          <a:lstStyle/>
          <a:p>
            <a:pPr marL="0" indent="0">
              <a:buNone/>
            </a:pPr>
            <a:r>
              <a:rPr lang="sv-SE" sz="2000" dirty="0" smtClean="0">
                <a:latin typeface="Times New Roman" panose="02020603050405020304" pitchFamily="18" charset="0"/>
                <a:cs typeface="Times New Roman" panose="02020603050405020304" pitchFamily="18" charset="0"/>
              </a:rPr>
              <a:t>Högerklicka på ett mottaget meddelande i ärendevyn </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Välj markera som oläst på min enhet, meddelandet blir då fetstilt igen</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Kvittensen (den blå bocken) för övriga parter kommer fortfarande vara synas som läst</a:t>
            </a:r>
            <a:endParaRPr lang="sv-SE" sz="2000" dirty="0">
              <a:latin typeface="Times New Roman" panose="02020603050405020304" pitchFamily="18" charset="0"/>
              <a:cs typeface="Times New Roman" panose="02020603050405020304" pitchFamily="18" charset="0"/>
            </a:endParaRPr>
          </a:p>
        </p:txBody>
      </p:sp>
      <p:sp>
        <p:nvSpPr>
          <p:cNvPr id="6" name="Platshållare för text 5"/>
          <p:cNvSpPr>
            <a:spLocks noGrp="1"/>
          </p:cNvSpPr>
          <p:nvPr>
            <p:ph type="body" sz="quarter" idx="3"/>
          </p:nvPr>
        </p:nvSpPr>
        <p:spPr>
          <a:xfrm>
            <a:off x="6172200" y="1790957"/>
            <a:ext cx="5183188" cy="823912"/>
          </a:xfrm>
          <a:solidFill>
            <a:srgbClr val="F5F5F5"/>
          </a:solidFill>
          <a:ln>
            <a:solidFill>
              <a:schemeClr val="accent5"/>
            </a:solidFill>
          </a:ln>
        </p:spPr>
        <p:txBody>
          <a:bodyPr anchor="ctr">
            <a:normAutofit/>
          </a:bodyPr>
          <a:lstStyle/>
          <a:p>
            <a:pPr algn="ctr"/>
            <a:r>
              <a:rPr lang="sv-SE" sz="2800" b="0" dirty="0" smtClean="0">
                <a:latin typeface="+mj-lt"/>
              </a:rPr>
              <a:t>Sortera samordningsärenden</a:t>
            </a:r>
            <a:endParaRPr lang="sv-SE" sz="2800" b="0" dirty="0">
              <a:latin typeface="+mj-lt"/>
            </a:endParaRPr>
          </a:p>
        </p:txBody>
      </p:sp>
      <p:sp>
        <p:nvSpPr>
          <p:cNvPr id="7" name="Platshållare för innehåll 6"/>
          <p:cNvSpPr>
            <a:spLocks noGrp="1"/>
          </p:cNvSpPr>
          <p:nvPr>
            <p:ph sz="quarter" idx="4"/>
          </p:nvPr>
        </p:nvSpPr>
        <p:spPr>
          <a:xfrm>
            <a:off x="6172200" y="2715139"/>
            <a:ext cx="5183188" cy="3684588"/>
          </a:xfrm>
          <a:solidFill>
            <a:srgbClr val="EFF6EA"/>
          </a:solidFill>
        </p:spPr>
        <p:txBody>
          <a:bodyPr anchor="ctr">
            <a:normAutofit/>
          </a:bodyPr>
          <a:lstStyle/>
          <a:p>
            <a:pPr marL="0" indent="0">
              <a:buNone/>
            </a:pPr>
            <a:r>
              <a:rPr lang="sv-SE" sz="2000" dirty="0" smtClean="0">
                <a:latin typeface="Times New Roman" panose="02020603050405020304" pitchFamily="18" charset="0"/>
                <a:cs typeface="Times New Roman" panose="02020603050405020304" pitchFamily="18" charset="0"/>
              </a:rPr>
              <a:t>Klicka 1 gång på en patients ärende i ärendeöversikten</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Tryck på f11 och kolla i lilla patientkortet var patienten är listad eller vilket område patienten hör till</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479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0" y="-1"/>
            <a:ext cx="12191999" cy="1006765"/>
          </a:xfrm>
        </p:spPr>
        <p:txBody>
          <a:bodyPr>
            <a:normAutofit/>
          </a:bodyPr>
          <a:lstStyle/>
          <a:p>
            <a:pPr algn="ctr"/>
            <a:r>
              <a:rPr lang="sv-SE" sz="3000" dirty="0"/>
              <a:t>Meddelande om ny beräknad tidpunkt för utskrivning</a:t>
            </a:r>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363" y="854904"/>
            <a:ext cx="10991272" cy="5853611"/>
          </a:xfrm>
        </p:spPr>
      </p:pic>
      <p:grpSp>
        <p:nvGrpSpPr>
          <p:cNvPr id="10" name="Grupp 9"/>
          <p:cNvGrpSpPr/>
          <p:nvPr/>
        </p:nvGrpSpPr>
        <p:grpSpPr>
          <a:xfrm>
            <a:off x="1884218" y="2065786"/>
            <a:ext cx="6557817" cy="1388614"/>
            <a:chOff x="1884218" y="2065786"/>
            <a:chExt cx="6557817" cy="1388614"/>
          </a:xfrm>
        </p:grpSpPr>
        <p:sp>
          <p:nvSpPr>
            <p:cNvPr id="8" name="Rektangel 7"/>
            <p:cNvSpPr/>
            <p:nvPr/>
          </p:nvSpPr>
          <p:spPr>
            <a:xfrm>
              <a:off x="1884218" y="2244436"/>
              <a:ext cx="2678546" cy="2863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562764" y="2065786"/>
              <a:ext cx="3879271" cy="13886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1651356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b="1" dirty="0"/>
              <a:t>Utskrivningsplan</a:t>
            </a:r>
          </a:p>
        </p:txBody>
      </p:sp>
      <p:sp>
        <p:nvSpPr>
          <p:cNvPr id="3" name="Platshållare för innehåll 2"/>
          <p:cNvSpPr>
            <a:spLocks noGrp="1"/>
          </p:cNvSpPr>
          <p:nvPr>
            <p:ph idx="1"/>
          </p:nvPr>
        </p:nvSpPr>
        <p:spPr/>
        <p:txBody>
          <a:bodyPr anchor="ctr"/>
          <a:lstStyle/>
          <a:p>
            <a:pPr marL="0" indent="0" algn="ctr">
              <a:buNone/>
            </a:pPr>
            <a:r>
              <a:rPr lang="sv-SE" dirty="0" smtClean="0">
                <a:hlinkClick r:id="rId3"/>
              </a:rPr>
              <a:t>Länk till film: Utskrivningsplan</a:t>
            </a:r>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4" name="textruta 3"/>
          <p:cNvSpPr txBox="1"/>
          <p:nvPr/>
        </p:nvSpPr>
        <p:spPr>
          <a:xfrm>
            <a:off x="2527523" y="1456293"/>
            <a:ext cx="7136954" cy="369332"/>
          </a:xfrm>
          <a:prstGeom prst="rect">
            <a:avLst/>
          </a:prstGeom>
          <a:noFill/>
        </p:spPr>
        <p:txBody>
          <a:bodyPr wrap="none" rtlCol="0">
            <a:spAutoFit/>
          </a:bodyPr>
          <a:lstStyle/>
          <a:p>
            <a:r>
              <a:rPr lang="sv-SE" dirty="0" smtClean="0"/>
              <a:t>Planen går inte att hitta på 1177, papperskopia till patient måste skrivas ut</a:t>
            </a:r>
            <a:endParaRPr lang="sv-SE" dirty="0"/>
          </a:p>
        </p:txBody>
      </p:sp>
    </p:spTree>
    <p:extLst>
      <p:ext uri="{BB962C8B-B14F-4D97-AF65-F5344CB8AC3E}">
        <p14:creationId xmlns:p14="http://schemas.microsoft.com/office/powerpoint/2010/main" val="191284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Utskrivningsmeddelande</a:t>
            </a:r>
            <a:endParaRPr lang="sv-SE" sz="4000" dirty="0"/>
          </a:p>
        </p:txBody>
      </p:sp>
      <p:sp>
        <p:nvSpPr>
          <p:cNvPr id="4" name="Platshållare för innehåll 3"/>
          <p:cNvSpPr>
            <a:spLocks noGrp="1"/>
          </p:cNvSpPr>
          <p:nvPr>
            <p:ph sz="half" idx="1"/>
          </p:nvPr>
        </p:nvSpPr>
        <p:spPr>
          <a:xfrm>
            <a:off x="275423" y="1825625"/>
            <a:ext cx="5883006" cy="4351338"/>
          </a:xfrm>
        </p:spPr>
        <p:txBody>
          <a:bodyPr>
            <a:normAutofit/>
          </a:bodyPr>
          <a:lstStyle/>
          <a:p>
            <a:pPr marL="0" indent="0">
              <a:buNone/>
            </a:pPr>
            <a:r>
              <a:rPr lang="sv-SE" sz="2000" b="1" dirty="0" smtClean="0">
                <a:latin typeface="+mj-lt"/>
              </a:rPr>
              <a:t>Meddelande om ny beräknad utskrivning</a:t>
            </a:r>
          </a:p>
          <a:p>
            <a:pPr marL="0" indent="0">
              <a:buNone/>
            </a:pPr>
            <a:r>
              <a:rPr lang="sv-SE" sz="2000" dirty="0" smtClean="0">
                <a:latin typeface="+mj-lt"/>
              </a:rPr>
              <a:t>Om patientens utskrivningsdatum flyttas </a:t>
            </a:r>
            <a:br>
              <a:rPr lang="sv-SE" sz="2000" dirty="0" smtClean="0">
                <a:latin typeface="+mj-lt"/>
              </a:rPr>
            </a:br>
            <a:r>
              <a:rPr lang="sv-SE" sz="2000" dirty="0" smtClean="0">
                <a:latin typeface="+mj-lt"/>
              </a:rPr>
              <a:t>(fram eller bak) skickar slutenvården ett meddelande om ny beräknad utskrivning. </a:t>
            </a:r>
          </a:p>
          <a:p>
            <a:pPr marL="0" indent="0">
              <a:buNone/>
            </a:pPr>
            <a:endParaRPr lang="sv-SE" sz="2000" b="1" dirty="0">
              <a:latin typeface="+mj-lt"/>
            </a:endParaRPr>
          </a:p>
          <a:p>
            <a:pPr marL="0" indent="0">
              <a:buNone/>
            </a:pPr>
            <a:r>
              <a:rPr lang="sv-SE" sz="2000" b="1" dirty="0" smtClean="0">
                <a:latin typeface="+mj-lt"/>
              </a:rPr>
              <a:t>Meddelande om utskrivningsklar</a:t>
            </a:r>
          </a:p>
          <a:p>
            <a:pPr marL="0" indent="0">
              <a:buNone/>
            </a:pPr>
            <a:r>
              <a:rPr lang="sv-SE" sz="2000" dirty="0" smtClean="0">
                <a:latin typeface="+mj-lt"/>
                <a:sym typeface="Wingdings" panose="05000000000000000000" pitchFamily="2" charset="2"/>
              </a:rPr>
              <a:t>Innebär inte alltid att patienten omedelbart lämnar sjukhuset. Men patienten är färdigbehandlad. </a:t>
            </a:r>
          </a:p>
          <a:p>
            <a:pPr marL="0" indent="0">
              <a:buNone/>
            </a:pPr>
            <a:endParaRPr lang="sv-SE" sz="2000" dirty="0">
              <a:latin typeface="+mj-lt"/>
              <a:sym typeface="Wingdings" panose="05000000000000000000" pitchFamily="2" charset="2"/>
            </a:endParaRPr>
          </a:p>
          <a:p>
            <a:pPr marL="0" indent="0">
              <a:buNone/>
            </a:pPr>
            <a:r>
              <a:rPr lang="sv-SE" sz="2000" b="1" dirty="0" smtClean="0">
                <a:latin typeface="+mj-lt"/>
                <a:sym typeface="Wingdings" panose="05000000000000000000" pitchFamily="2" charset="2"/>
              </a:rPr>
              <a:t>Utskrivningsmeddelande</a:t>
            </a:r>
          </a:p>
          <a:p>
            <a:pPr marL="0" indent="0">
              <a:buNone/>
            </a:pPr>
            <a:r>
              <a:rPr lang="sv-SE" sz="2000" dirty="0" smtClean="0">
                <a:latin typeface="+mj-lt"/>
                <a:sym typeface="Wingdings" panose="05000000000000000000" pitchFamily="2" charset="2"/>
              </a:rPr>
              <a:t>När patienten lämnar sjukhuset ska ett utskrivningsmeddelande skickas till att berörda aktörer. </a:t>
            </a:r>
            <a:endParaRPr lang="sv-SE" sz="2000" dirty="0" smtClean="0">
              <a:latin typeface="+mj-lt"/>
            </a:endParaRPr>
          </a:p>
        </p:txBody>
      </p:sp>
      <p:pic>
        <p:nvPicPr>
          <p:cNvPr id="6" name="Platshållare för innehåll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52779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13406"/>
            <a:ext cx="10515600" cy="1325563"/>
          </a:xfrm>
          <a:solidFill>
            <a:srgbClr val="F5F5F5"/>
          </a:solidFill>
          <a:ln>
            <a:solidFill>
              <a:schemeClr val="accent5"/>
            </a:solidFill>
          </a:ln>
        </p:spPr>
        <p:txBody>
          <a:bodyPr>
            <a:normAutofit/>
          </a:bodyPr>
          <a:lstStyle/>
          <a:p>
            <a:pPr algn="ctr"/>
            <a:r>
              <a:rPr lang="sv-SE" sz="5400" dirty="0">
                <a:effectLst>
                  <a:outerShdw blurRad="38100" dist="38100" dir="2700000" algn="tl">
                    <a:srgbClr val="000000">
                      <a:alpha val="43137"/>
                    </a:srgbClr>
                  </a:outerShdw>
                </a:effectLst>
                <a:cs typeface="Times New Roman" panose="02020603050405020304" pitchFamily="18" charset="0"/>
              </a:rPr>
              <a:t>Cosmic LINK </a:t>
            </a:r>
          </a:p>
        </p:txBody>
      </p:sp>
      <p:sp>
        <p:nvSpPr>
          <p:cNvPr id="3" name="Underrubrik 2"/>
          <p:cNvSpPr>
            <a:spLocks noGrp="1"/>
          </p:cNvSpPr>
          <p:nvPr>
            <p:ph sz="half" idx="1"/>
          </p:nvPr>
        </p:nvSpPr>
        <p:spPr>
          <a:xfrm>
            <a:off x="838200" y="1973906"/>
            <a:ext cx="5181600" cy="4351338"/>
          </a:xfrm>
          <a:solidFill>
            <a:srgbClr val="EFF6EA"/>
          </a:solidFill>
          <a:ln>
            <a:noFill/>
          </a:ln>
        </p:spPr>
        <p:txBody>
          <a:bodyPr anchor="ctr">
            <a:normAutofit/>
          </a:bodyPr>
          <a:lstStyle/>
          <a:p>
            <a:pPr marL="0" indent="0" algn="ctr">
              <a:buNone/>
            </a:pPr>
            <a:r>
              <a:rPr lang="sv-SE" sz="2000" b="1" dirty="0" smtClean="0">
                <a:effectLst>
                  <a:outerShdw blurRad="38100" dist="38100" dir="2700000" algn="tl">
                    <a:srgbClr val="000000">
                      <a:alpha val="43137"/>
                    </a:srgbClr>
                  </a:outerShdw>
                </a:effectLst>
              </a:rPr>
              <a:t>Cosmic </a:t>
            </a:r>
            <a:r>
              <a:rPr lang="sv-SE" sz="2000" b="1" dirty="0">
                <a:effectLst>
                  <a:outerShdw blurRad="38100" dist="38100" dir="2700000" algn="tl">
                    <a:srgbClr val="000000">
                      <a:alpha val="43137"/>
                    </a:srgbClr>
                  </a:outerShdw>
                </a:effectLst>
              </a:rPr>
              <a:t>LINK </a:t>
            </a:r>
            <a:r>
              <a:rPr lang="sv-SE" sz="2000" dirty="0"/>
              <a:t>ersätter </a:t>
            </a:r>
            <a:r>
              <a:rPr lang="sv-SE" sz="2000" strike="sngStrike" dirty="0" err="1"/>
              <a:t>Meddix</a:t>
            </a:r>
            <a:endParaRPr lang="sv-SE" sz="2000" dirty="0">
              <a:latin typeface="+mj-lt"/>
            </a:endParaRPr>
          </a:p>
          <a:p>
            <a:pPr marL="0" indent="0" algn="ctr">
              <a:buNone/>
            </a:pPr>
            <a:endParaRPr lang="sv-SE" sz="2000" dirty="0">
              <a:latin typeface="+mj-lt"/>
            </a:endParaRPr>
          </a:p>
          <a:p>
            <a:pPr marL="0" indent="0" algn="ctr">
              <a:buNone/>
            </a:pPr>
            <a:r>
              <a:rPr lang="sv-SE" sz="2000" dirty="0" smtClean="0">
                <a:latin typeface="Times New Roman" panose="02020603050405020304" pitchFamily="18" charset="0"/>
                <a:cs typeface="Times New Roman" panose="02020603050405020304" pitchFamily="18" charset="0"/>
              </a:rPr>
              <a:t>Ett nytt </a:t>
            </a:r>
            <a:r>
              <a:rPr lang="sv-SE" sz="2000" dirty="0">
                <a:latin typeface="Times New Roman" panose="02020603050405020304" pitchFamily="18" charset="0"/>
                <a:cs typeface="Times New Roman" panose="02020603050405020304" pitchFamily="18" charset="0"/>
              </a:rPr>
              <a:t>verktyg för Samordnad vård –och </a:t>
            </a:r>
            <a:r>
              <a:rPr lang="sv-SE" sz="2000" dirty="0" smtClean="0">
                <a:latin typeface="Times New Roman" panose="02020603050405020304" pitchFamily="18" charset="0"/>
                <a:cs typeface="Times New Roman" panose="02020603050405020304" pitchFamily="18" charset="0"/>
              </a:rPr>
              <a:t>omsorgsplanering </a:t>
            </a:r>
            <a:r>
              <a:rPr lang="sv-SE" sz="2000" dirty="0">
                <a:latin typeface="Times New Roman" panose="02020603050405020304" pitchFamily="18" charset="0"/>
                <a:cs typeface="Times New Roman" panose="02020603050405020304" pitchFamily="18" charset="0"/>
              </a:rPr>
              <a:t>mellan kommun och </a:t>
            </a:r>
            <a:r>
              <a:rPr lang="sv-SE" sz="2000" dirty="0" smtClean="0">
                <a:latin typeface="Times New Roman" panose="02020603050405020304" pitchFamily="18" charset="0"/>
                <a:cs typeface="Times New Roman" panose="02020603050405020304" pitchFamily="18" charset="0"/>
              </a:rPr>
              <a:t>region</a:t>
            </a:r>
          </a:p>
          <a:p>
            <a:pPr marL="0" indent="0" algn="ctr">
              <a:buNone/>
            </a:pPr>
            <a:endParaRPr lang="sv-SE" sz="2000" dirty="0">
              <a:latin typeface="Times New Roman" panose="02020603050405020304" pitchFamily="18" charset="0"/>
              <a:cs typeface="Times New Roman" panose="02020603050405020304" pitchFamily="18" charset="0"/>
            </a:endParaRPr>
          </a:p>
          <a:p>
            <a:pPr marL="0" indent="0" algn="ctr">
              <a:buNone/>
            </a:pPr>
            <a:r>
              <a:rPr lang="sv-SE" sz="2000" dirty="0" smtClean="0">
                <a:latin typeface="Times New Roman" panose="02020603050405020304" pitchFamily="18" charset="0"/>
                <a:cs typeface="Times New Roman" panose="02020603050405020304" pitchFamily="18" charset="0"/>
              </a:rPr>
              <a:t>Men självklart, kommer vi fortsatt behöva ha telefonkontakt. </a:t>
            </a:r>
            <a:endParaRPr lang="sv-SE" sz="2000" dirty="0">
              <a:latin typeface="Times New Roman" panose="02020603050405020304" pitchFamily="18" charset="0"/>
              <a:cs typeface="Times New Roman" panose="02020603050405020304" pitchFamily="18" charset="0"/>
            </a:endParaRPr>
          </a:p>
        </p:txBody>
      </p:sp>
      <p:sp>
        <p:nvSpPr>
          <p:cNvPr id="5" name="Platshållare för innehåll 4"/>
          <p:cNvSpPr>
            <a:spLocks noGrp="1"/>
          </p:cNvSpPr>
          <p:nvPr>
            <p:ph sz="half" idx="2"/>
          </p:nvPr>
        </p:nvSpPr>
        <p:spPr>
          <a:xfrm>
            <a:off x="6172200" y="1973906"/>
            <a:ext cx="5181600" cy="4351338"/>
          </a:xfrm>
          <a:solidFill>
            <a:srgbClr val="EFF6EA"/>
          </a:solidFill>
          <a:ln>
            <a:noFill/>
          </a:ln>
        </p:spPr>
        <p:txBody>
          <a:bodyPr anchor="t">
            <a:normAutofit/>
          </a:bodyPr>
          <a:lstStyle/>
          <a:p>
            <a:pPr marL="0" indent="0">
              <a:buNone/>
            </a:pPr>
            <a:endParaRPr lang="sv-S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sv-SE" sz="2000" dirty="0">
                <a:latin typeface="Times New Roman" panose="02020603050405020304" pitchFamily="18" charset="0"/>
                <a:cs typeface="Times New Roman" panose="02020603050405020304" pitchFamily="18" charset="0"/>
              </a:rPr>
              <a:t>Den 15/5-19, kl.07.00, kopplas Cosmic LINK på för registrering av nya ärenden</a:t>
            </a:r>
            <a:br>
              <a:rPr lang="sv-SE" sz="2000" dirty="0">
                <a:latin typeface="Times New Roman" panose="02020603050405020304" pitchFamily="18" charset="0"/>
                <a:cs typeface="Times New Roman" panose="02020603050405020304" pitchFamily="18" charset="0"/>
              </a:rPr>
            </a:br>
            <a:r>
              <a:rPr lang="sv-SE" sz="2000" dirty="0">
                <a:latin typeface="Times New Roman" panose="02020603050405020304" pitchFamily="18" charset="0"/>
                <a:cs typeface="Times New Roman" panose="02020603050405020304" pitchFamily="18" charset="0"/>
              </a:rPr>
              <a:t/>
            </a:r>
            <a:br>
              <a:rPr lang="sv-SE" sz="2000" dirty="0">
                <a:latin typeface="Times New Roman" panose="02020603050405020304" pitchFamily="18" charset="0"/>
                <a:cs typeface="Times New Roman" panose="02020603050405020304" pitchFamily="18" charset="0"/>
              </a:rPr>
            </a:br>
            <a:endParaRPr lang="sv-S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sv-SE" sz="2000" dirty="0">
                <a:latin typeface="Times New Roman" panose="02020603050405020304" pitchFamily="18" charset="0"/>
                <a:cs typeface="Times New Roman" panose="02020603050405020304" pitchFamily="18" charset="0"/>
              </a:rPr>
              <a:t>Den 16/5-19, kl.07.00, kan vi endast läsa och avsluta pågående ärenden i </a:t>
            </a:r>
            <a:r>
              <a:rPr lang="sv-SE" sz="2000" dirty="0" err="1">
                <a:latin typeface="Times New Roman" panose="02020603050405020304" pitchFamily="18" charset="0"/>
                <a:cs typeface="Times New Roman" panose="02020603050405020304" pitchFamily="18" charset="0"/>
              </a:rPr>
              <a:t>Meddix</a:t>
            </a:r>
            <a:r>
              <a:rPr lang="sv-SE" sz="2000" dirty="0">
                <a:latin typeface="Times New Roman" panose="02020603050405020304" pitchFamily="18" charset="0"/>
                <a:cs typeface="Times New Roman" panose="02020603050405020304" pitchFamily="18" charset="0"/>
              </a:rPr>
              <a:t> </a:t>
            </a:r>
            <a:br>
              <a:rPr lang="sv-SE" sz="2000" dirty="0">
                <a:latin typeface="Times New Roman" panose="02020603050405020304" pitchFamily="18" charset="0"/>
                <a:cs typeface="Times New Roman" panose="02020603050405020304" pitchFamily="18" charset="0"/>
              </a:rPr>
            </a:br>
            <a:r>
              <a:rPr lang="sv-SE" sz="2000" dirty="0">
                <a:latin typeface="Times New Roman" panose="02020603050405020304" pitchFamily="18" charset="0"/>
                <a:cs typeface="Times New Roman" panose="02020603050405020304" pitchFamily="18" charset="0"/>
              </a:rPr>
              <a:t/>
            </a:r>
            <a:br>
              <a:rPr lang="sv-SE" sz="2000" dirty="0">
                <a:latin typeface="Times New Roman" panose="02020603050405020304" pitchFamily="18" charset="0"/>
                <a:cs typeface="Times New Roman" panose="02020603050405020304" pitchFamily="18" charset="0"/>
              </a:rPr>
            </a:br>
            <a:endParaRPr lang="sv-S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sv-SE" sz="2000" dirty="0">
                <a:latin typeface="Times New Roman" panose="02020603050405020304" pitchFamily="18" charset="0"/>
                <a:cs typeface="Times New Roman" panose="02020603050405020304" pitchFamily="18" charset="0"/>
              </a:rPr>
              <a:t>Den 29/5-19 kl.07.00 stängs </a:t>
            </a:r>
            <a:r>
              <a:rPr lang="sv-SE" sz="2000" dirty="0" err="1">
                <a:latin typeface="Times New Roman" panose="02020603050405020304" pitchFamily="18" charset="0"/>
                <a:cs typeface="Times New Roman" panose="02020603050405020304" pitchFamily="18" charset="0"/>
              </a:rPr>
              <a:t>Meddix</a:t>
            </a:r>
            <a:r>
              <a:rPr lang="sv-SE" sz="2000" dirty="0">
                <a:latin typeface="Times New Roman" panose="02020603050405020304" pitchFamily="18" charset="0"/>
                <a:cs typeface="Times New Roman" panose="02020603050405020304" pitchFamily="18" charset="0"/>
              </a:rPr>
              <a:t> av.</a:t>
            </a:r>
          </a:p>
          <a:p>
            <a:pPr marL="0" indent="0" algn="ctr">
              <a:buNone/>
            </a:pPr>
            <a:r>
              <a:rPr lang="sv-SE" sz="2000" i="1" dirty="0">
                <a:latin typeface="Times New Roman" panose="02020603050405020304" pitchFamily="18" charset="0"/>
                <a:cs typeface="Times New Roman" panose="02020603050405020304" pitchFamily="18" charset="0"/>
              </a:rPr>
              <a:t>Alla patienter måste då vara överflyttade eller avslutade.</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336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5125"/>
            <a:ext cx="12192000" cy="1325563"/>
          </a:xfrm>
        </p:spPr>
        <p:txBody>
          <a:bodyPr>
            <a:normAutofit/>
          </a:bodyPr>
          <a:lstStyle/>
          <a:p>
            <a:pPr algn="ctr"/>
            <a:r>
              <a:rPr lang="sv-SE" sz="4000" dirty="0"/>
              <a:t>Kallelse SIP och skriva i SIP</a:t>
            </a:r>
            <a:endParaRPr lang="sv-SE" sz="4000" b="1" dirty="0"/>
          </a:p>
        </p:txBody>
      </p:sp>
      <p:sp>
        <p:nvSpPr>
          <p:cNvPr id="4" name="Platshållare för text 3"/>
          <p:cNvSpPr>
            <a:spLocks noGrp="1"/>
          </p:cNvSpPr>
          <p:nvPr>
            <p:ph type="body" idx="1"/>
          </p:nvPr>
        </p:nvSpPr>
        <p:spPr>
          <a:xfrm>
            <a:off x="839787" y="1554764"/>
            <a:ext cx="5157787" cy="663274"/>
          </a:xfrm>
          <a:solidFill>
            <a:srgbClr val="F5F5F5"/>
          </a:solidFill>
          <a:ln>
            <a:solidFill>
              <a:schemeClr val="accent5"/>
            </a:solidFill>
          </a:ln>
        </p:spPr>
        <p:txBody>
          <a:bodyPr>
            <a:normAutofit/>
          </a:bodyPr>
          <a:lstStyle/>
          <a:p>
            <a:pPr algn="ctr"/>
            <a:r>
              <a:rPr lang="sv-SE" sz="3000" dirty="0"/>
              <a:t>Svara</a:t>
            </a:r>
            <a:r>
              <a:rPr lang="sv-SE" sz="3000" b="0" dirty="0"/>
              <a:t> på </a:t>
            </a:r>
            <a:r>
              <a:rPr lang="sv-SE" sz="3000" dirty="0"/>
              <a:t>kallelse</a:t>
            </a:r>
            <a:r>
              <a:rPr lang="sv-SE" sz="3000" b="0" dirty="0"/>
              <a:t> till SIP</a:t>
            </a:r>
          </a:p>
        </p:txBody>
      </p:sp>
      <p:sp>
        <p:nvSpPr>
          <p:cNvPr id="5" name="Platshållare för innehåll 4"/>
          <p:cNvSpPr>
            <a:spLocks noGrp="1"/>
          </p:cNvSpPr>
          <p:nvPr>
            <p:ph sz="half" idx="2"/>
          </p:nvPr>
        </p:nvSpPr>
        <p:spPr>
          <a:xfrm>
            <a:off x="839786" y="2336500"/>
            <a:ext cx="5157787" cy="4014874"/>
          </a:xfrm>
          <a:solidFill>
            <a:srgbClr val="EFF6EA"/>
          </a:solidFill>
        </p:spPr>
        <p:txBody>
          <a:bodyPr>
            <a:normAutofit/>
          </a:bodyPr>
          <a:lstStyle/>
          <a:p>
            <a:pPr marL="0" indent="0">
              <a:lnSpc>
                <a:spcPct val="170000"/>
              </a:lnSpc>
              <a:buNone/>
            </a:pPr>
            <a:r>
              <a:rPr lang="sv-SE" sz="2000" dirty="0" smtClean="0">
                <a:latin typeface="Times New Roman" panose="02020603050405020304" pitchFamily="18" charset="0"/>
                <a:cs typeface="Times New Roman" panose="02020603050405020304" pitchFamily="18" charset="0"/>
              </a:rPr>
              <a:t>Det är alltid den fasta vårdkontakt skickar ut kallelse till SIP </a:t>
            </a:r>
            <a:endParaRPr lang="sv-SE" sz="2000" dirty="0">
              <a:latin typeface="Times New Roman" panose="02020603050405020304" pitchFamily="18" charset="0"/>
              <a:cs typeface="Times New Roman" panose="02020603050405020304" pitchFamily="18" charset="0"/>
            </a:endParaRPr>
          </a:p>
          <a:p>
            <a:pPr marL="0" indent="0">
              <a:lnSpc>
                <a:spcPct val="170000"/>
              </a:lnSpc>
              <a:buNone/>
            </a:pPr>
            <a:r>
              <a:rPr lang="sv-SE" sz="2000" b="1" dirty="0" smtClean="0">
                <a:latin typeface="Times New Roman" panose="02020603050405020304" pitchFamily="18" charset="0"/>
                <a:cs typeface="Times New Roman" panose="02020603050405020304" pitchFamily="18" charset="0"/>
              </a:rPr>
              <a:t>Alla aktörer </a:t>
            </a:r>
            <a:r>
              <a:rPr lang="sv-SE" sz="2000" b="1" u="sng" dirty="0" smtClean="0">
                <a:latin typeface="Times New Roman" panose="02020603050405020304" pitchFamily="18" charset="0"/>
                <a:cs typeface="Times New Roman" panose="02020603050405020304" pitchFamily="18" charset="0"/>
              </a:rPr>
              <a:t>ska svara</a:t>
            </a:r>
            <a:r>
              <a:rPr lang="sv-SE" sz="2000" b="1" dirty="0" smtClean="0">
                <a:latin typeface="Times New Roman" panose="02020603050405020304" pitchFamily="18" charset="0"/>
                <a:cs typeface="Times New Roman" panose="02020603050405020304" pitchFamily="18" charset="0"/>
              </a:rPr>
              <a:t> på följande:</a:t>
            </a:r>
          </a:p>
          <a:p>
            <a:pPr marL="457200" indent="-457200">
              <a:lnSpc>
                <a:spcPct val="170000"/>
              </a:lnSpc>
              <a:buFont typeface="+mj-lt"/>
              <a:buAutoNum type="arabicPeriod"/>
            </a:pPr>
            <a:r>
              <a:rPr lang="sv-SE" sz="2000" dirty="0" smtClean="0">
                <a:latin typeface="Times New Roman" panose="02020603050405020304" pitchFamily="18" charset="0"/>
                <a:cs typeface="Times New Roman" panose="02020603050405020304" pitchFamily="18" charset="0"/>
              </a:rPr>
              <a:t>Passar föreslaget datum</a:t>
            </a:r>
          </a:p>
          <a:p>
            <a:pPr marL="457200" indent="-457200">
              <a:lnSpc>
                <a:spcPct val="170000"/>
              </a:lnSpc>
              <a:buFont typeface="+mj-lt"/>
              <a:buAutoNum type="arabicPeriod"/>
            </a:pPr>
            <a:r>
              <a:rPr lang="sv-SE" sz="2000" dirty="0" smtClean="0">
                <a:latin typeface="Times New Roman" panose="02020603050405020304" pitchFamily="18" charset="0"/>
                <a:cs typeface="Times New Roman" panose="02020603050405020304" pitchFamily="18" charset="0"/>
              </a:rPr>
              <a:t>Vem som närvarar</a:t>
            </a:r>
          </a:p>
          <a:p>
            <a:pPr marL="457200" indent="-457200">
              <a:lnSpc>
                <a:spcPct val="170000"/>
              </a:lnSpc>
              <a:buFont typeface="+mj-lt"/>
              <a:buAutoNum type="arabicPeriod"/>
            </a:pPr>
            <a:r>
              <a:rPr lang="sv-SE" sz="2000" dirty="0" smtClean="0">
                <a:latin typeface="Times New Roman" panose="02020603050405020304" pitchFamily="18" charset="0"/>
                <a:cs typeface="Times New Roman" panose="02020603050405020304" pitchFamily="18" charset="0"/>
              </a:rPr>
              <a:t>Kontaktuppgifter</a:t>
            </a:r>
            <a:endParaRPr lang="sv-SE" sz="2000" dirty="0">
              <a:latin typeface="Times New Roman" panose="02020603050405020304" pitchFamily="18" charset="0"/>
              <a:cs typeface="Times New Roman" panose="02020603050405020304" pitchFamily="18" charset="0"/>
            </a:endParaRPr>
          </a:p>
        </p:txBody>
      </p:sp>
      <p:sp>
        <p:nvSpPr>
          <p:cNvPr id="6" name="Platshållare för text 5"/>
          <p:cNvSpPr>
            <a:spLocks noGrp="1"/>
          </p:cNvSpPr>
          <p:nvPr>
            <p:ph type="body" sz="quarter" idx="3"/>
          </p:nvPr>
        </p:nvSpPr>
        <p:spPr>
          <a:xfrm>
            <a:off x="6172200" y="1554764"/>
            <a:ext cx="5183188" cy="663274"/>
          </a:xfrm>
          <a:solidFill>
            <a:srgbClr val="F5F5F5"/>
          </a:solidFill>
          <a:ln>
            <a:solidFill>
              <a:schemeClr val="accent5"/>
            </a:solidFill>
          </a:ln>
        </p:spPr>
        <p:txBody>
          <a:bodyPr>
            <a:normAutofit/>
          </a:bodyPr>
          <a:lstStyle/>
          <a:p>
            <a:pPr algn="ctr"/>
            <a:r>
              <a:rPr lang="sv-SE" sz="3000" b="0" dirty="0"/>
              <a:t>Skriva i </a:t>
            </a:r>
            <a:r>
              <a:rPr lang="sv-SE" sz="3000" dirty="0"/>
              <a:t>SIP</a:t>
            </a:r>
          </a:p>
        </p:txBody>
      </p:sp>
      <p:sp>
        <p:nvSpPr>
          <p:cNvPr id="7" name="Platshållare för innehåll 6"/>
          <p:cNvSpPr>
            <a:spLocks noGrp="1"/>
          </p:cNvSpPr>
          <p:nvPr>
            <p:ph sz="quarter" idx="4"/>
          </p:nvPr>
        </p:nvSpPr>
        <p:spPr>
          <a:xfrm>
            <a:off x="6172200" y="2336500"/>
            <a:ext cx="5183188" cy="4014874"/>
          </a:xfrm>
          <a:solidFill>
            <a:srgbClr val="EFF6EA"/>
          </a:solidFill>
        </p:spPr>
        <p:txBody>
          <a:bodyPr>
            <a:normAutofit/>
          </a:bodyPr>
          <a:lstStyle/>
          <a:p>
            <a:pPr marL="0" indent="0">
              <a:buNone/>
            </a:pPr>
            <a:endParaRPr lang="sv-SE" sz="2000" dirty="0" smtClean="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Fast vårdkontakt fyller i allmän information från mötet</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Alla aktörer skriver sin egen del i planen och signerar sin del. </a:t>
            </a:r>
          </a:p>
          <a:p>
            <a:pPr marL="0" indent="0">
              <a:buNone/>
            </a:pPr>
            <a:r>
              <a:rPr lang="sv-SE" sz="2000" dirty="0" smtClean="0">
                <a:latin typeface="Times New Roman" panose="02020603050405020304" pitchFamily="18" charset="0"/>
                <a:cs typeface="Times New Roman" panose="02020603050405020304" pitchFamily="18" charset="0"/>
              </a:rPr>
              <a:t/>
            </a:r>
            <a:br>
              <a:rPr lang="sv-SE" sz="2000" dirty="0" smtClean="0">
                <a:latin typeface="Times New Roman" panose="02020603050405020304" pitchFamily="18" charset="0"/>
                <a:cs typeface="Times New Roman" panose="02020603050405020304" pitchFamily="18" charset="0"/>
              </a:rPr>
            </a:br>
            <a:r>
              <a:rPr lang="sv-SE" sz="2000" dirty="0" smtClean="0">
                <a:latin typeface="Times New Roman" panose="02020603050405020304" pitchFamily="18" charset="0"/>
                <a:cs typeface="Times New Roman" panose="02020603050405020304" pitchFamily="18" charset="0"/>
              </a:rPr>
              <a:t>SIP upprättas och följs upp i </a:t>
            </a:r>
            <a:r>
              <a:rPr lang="sv-SE" sz="2000" dirty="0" err="1" smtClean="0">
                <a:latin typeface="Times New Roman" panose="02020603050405020304" pitchFamily="18" charset="0"/>
                <a:cs typeface="Times New Roman" panose="02020603050405020304" pitchFamily="18" charset="0"/>
              </a:rPr>
              <a:t>Comsic</a:t>
            </a:r>
            <a:r>
              <a:rPr lang="sv-SE" sz="2000" dirty="0" smtClean="0">
                <a:latin typeface="Times New Roman" panose="02020603050405020304" pitchFamily="18" charset="0"/>
                <a:cs typeface="Times New Roman" panose="02020603050405020304" pitchFamily="18" charset="0"/>
              </a:rPr>
              <a:t> LINK</a:t>
            </a: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smtClean="0">
                <a:latin typeface="Times New Roman" panose="02020603050405020304" pitchFamily="18" charset="0"/>
                <a:cs typeface="Times New Roman" panose="02020603050405020304" pitchFamily="18" charset="0"/>
              </a:rPr>
              <a:t>Planen blir inte tillgänglig på 1177</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63144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0" y="111125"/>
            <a:ext cx="12192000" cy="1325563"/>
          </a:xfrm>
        </p:spPr>
        <p:txBody>
          <a:bodyPr>
            <a:normAutofit/>
          </a:bodyPr>
          <a:lstStyle/>
          <a:p>
            <a:pPr algn="ctr"/>
            <a:r>
              <a:rPr lang="sv-SE" sz="4000" dirty="0" smtClean="0"/>
              <a:t>Att skriva i SIP</a:t>
            </a:r>
            <a:endParaRPr lang="sv-SE" sz="4000" dirty="0"/>
          </a:p>
        </p:txBody>
      </p:sp>
      <p:pic>
        <p:nvPicPr>
          <p:cNvPr id="13" name="Platshållare för innehåll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491" y="1436688"/>
            <a:ext cx="9503018" cy="5041205"/>
          </a:xfrm>
        </p:spPr>
      </p:pic>
      <p:sp>
        <p:nvSpPr>
          <p:cNvPr id="15" name="Rektangel 14"/>
          <p:cNvSpPr/>
          <p:nvPr/>
        </p:nvSpPr>
        <p:spPr>
          <a:xfrm>
            <a:off x="3190461" y="2256183"/>
            <a:ext cx="467139" cy="198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koppling 18"/>
          <p:cNvCxnSpPr/>
          <p:nvPr/>
        </p:nvCxnSpPr>
        <p:spPr>
          <a:xfrm>
            <a:off x="2295939" y="2613991"/>
            <a:ext cx="5665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p:cNvCxnSpPr/>
          <p:nvPr/>
        </p:nvCxnSpPr>
        <p:spPr>
          <a:xfrm>
            <a:off x="2146852" y="3024808"/>
            <a:ext cx="4903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p:cNvCxnSpPr/>
          <p:nvPr/>
        </p:nvCxnSpPr>
        <p:spPr>
          <a:xfrm>
            <a:off x="4303643" y="3024808"/>
            <a:ext cx="5234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6810061" y="4387306"/>
            <a:ext cx="3600922" cy="923330"/>
          </a:xfrm>
          <a:prstGeom prst="rect">
            <a:avLst/>
          </a:prstGeom>
          <a:noFill/>
        </p:spPr>
        <p:txBody>
          <a:bodyPr wrap="none" rtlCol="0">
            <a:spAutoFit/>
          </a:bodyPr>
          <a:lstStyle/>
          <a:p>
            <a:r>
              <a:rPr lang="sv-SE" dirty="0" smtClean="0"/>
              <a:t>I mallen för SIP väljer ni rubriken för </a:t>
            </a:r>
          </a:p>
          <a:p>
            <a:r>
              <a:rPr lang="sv-SE" dirty="0" smtClean="0"/>
              <a:t>planerade insatser/åtgärder. </a:t>
            </a:r>
          </a:p>
          <a:p>
            <a:r>
              <a:rPr lang="sv-SE" dirty="0" smtClean="0"/>
              <a:t>Ni fyller endast i er del.</a:t>
            </a:r>
          </a:p>
        </p:txBody>
      </p:sp>
      <p:sp>
        <p:nvSpPr>
          <p:cNvPr id="28" name="Rektangel 27"/>
          <p:cNvSpPr/>
          <p:nvPr/>
        </p:nvSpPr>
        <p:spPr>
          <a:xfrm>
            <a:off x="9167192" y="5973417"/>
            <a:ext cx="493643" cy="258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p:cNvSpPr txBox="1"/>
          <p:nvPr/>
        </p:nvSpPr>
        <p:spPr>
          <a:xfrm>
            <a:off x="2035870" y="2414732"/>
            <a:ext cx="301686" cy="369332"/>
          </a:xfrm>
          <a:prstGeom prst="rect">
            <a:avLst/>
          </a:prstGeom>
          <a:noFill/>
        </p:spPr>
        <p:txBody>
          <a:bodyPr wrap="none" rtlCol="0">
            <a:spAutoFit/>
          </a:bodyPr>
          <a:lstStyle/>
          <a:p>
            <a:r>
              <a:rPr lang="sv-SE" b="1" dirty="0" smtClean="0">
                <a:solidFill>
                  <a:schemeClr val="bg1"/>
                </a:solidFill>
              </a:rPr>
              <a:t>1</a:t>
            </a:r>
            <a:endParaRPr lang="sv-SE" b="1" dirty="0">
              <a:solidFill>
                <a:schemeClr val="bg1"/>
              </a:solidFill>
            </a:endParaRPr>
          </a:p>
        </p:txBody>
      </p:sp>
      <p:sp>
        <p:nvSpPr>
          <p:cNvPr id="33" name="textruta 32"/>
          <p:cNvSpPr txBox="1"/>
          <p:nvPr/>
        </p:nvSpPr>
        <p:spPr>
          <a:xfrm>
            <a:off x="1885027" y="2840142"/>
            <a:ext cx="301686" cy="369332"/>
          </a:xfrm>
          <a:prstGeom prst="rect">
            <a:avLst/>
          </a:prstGeom>
          <a:noFill/>
        </p:spPr>
        <p:txBody>
          <a:bodyPr wrap="none" rtlCol="0">
            <a:spAutoFit/>
          </a:bodyPr>
          <a:lstStyle/>
          <a:p>
            <a:r>
              <a:rPr lang="sv-SE" b="1" dirty="0" smtClean="0">
                <a:solidFill>
                  <a:schemeClr val="bg1"/>
                </a:solidFill>
              </a:rPr>
              <a:t>2</a:t>
            </a:r>
            <a:endParaRPr lang="sv-SE" b="1" dirty="0">
              <a:solidFill>
                <a:schemeClr val="bg1"/>
              </a:solidFill>
            </a:endParaRPr>
          </a:p>
        </p:txBody>
      </p:sp>
      <p:sp>
        <p:nvSpPr>
          <p:cNvPr id="34" name="textruta 33"/>
          <p:cNvSpPr txBox="1"/>
          <p:nvPr/>
        </p:nvSpPr>
        <p:spPr>
          <a:xfrm>
            <a:off x="4001957" y="2845904"/>
            <a:ext cx="301686" cy="369332"/>
          </a:xfrm>
          <a:prstGeom prst="rect">
            <a:avLst/>
          </a:prstGeom>
          <a:noFill/>
        </p:spPr>
        <p:txBody>
          <a:bodyPr wrap="none" rtlCol="0">
            <a:spAutoFit/>
          </a:bodyPr>
          <a:lstStyle/>
          <a:p>
            <a:r>
              <a:rPr lang="sv-SE" b="1" dirty="0" smtClean="0">
                <a:solidFill>
                  <a:srgbClr val="FF0000"/>
                </a:solidFill>
              </a:rPr>
              <a:t>3</a:t>
            </a:r>
            <a:endParaRPr lang="sv-SE" b="1" dirty="0">
              <a:solidFill>
                <a:srgbClr val="FF0000"/>
              </a:solidFill>
            </a:endParaRPr>
          </a:p>
        </p:txBody>
      </p:sp>
      <p:sp>
        <p:nvSpPr>
          <p:cNvPr id="36" name="textruta 35"/>
          <p:cNvSpPr txBox="1"/>
          <p:nvPr/>
        </p:nvSpPr>
        <p:spPr>
          <a:xfrm>
            <a:off x="6508375" y="4537284"/>
            <a:ext cx="301686" cy="369332"/>
          </a:xfrm>
          <a:prstGeom prst="rect">
            <a:avLst/>
          </a:prstGeom>
          <a:noFill/>
        </p:spPr>
        <p:txBody>
          <a:bodyPr wrap="none" rtlCol="0">
            <a:spAutoFit/>
          </a:bodyPr>
          <a:lstStyle/>
          <a:p>
            <a:r>
              <a:rPr lang="sv-SE" b="1" dirty="0" smtClean="0">
                <a:solidFill>
                  <a:srgbClr val="FF0000"/>
                </a:solidFill>
              </a:rPr>
              <a:t>4</a:t>
            </a:r>
            <a:endParaRPr lang="sv-SE" b="1" dirty="0">
              <a:solidFill>
                <a:srgbClr val="FF0000"/>
              </a:solidFill>
            </a:endParaRPr>
          </a:p>
        </p:txBody>
      </p:sp>
    </p:spTree>
    <p:extLst>
      <p:ext uri="{BB962C8B-B14F-4D97-AF65-F5344CB8AC3E}">
        <p14:creationId xmlns:p14="http://schemas.microsoft.com/office/powerpoint/2010/main" val="143867628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pPr algn="ctr"/>
            <a:r>
              <a:rPr lang="sv-SE" dirty="0"/>
              <a:t>Lathundar och länkar</a:t>
            </a:r>
          </a:p>
        </p:txBody>
      </p:sp>
      <p:sp>
        <p:nvSpPr>
          <p:cNvPr id="8" name="Platshållare för innehåll 7"/>
          <p:cNvSpPr>
            <a:spLocks noGrp="1"/>
          </p:cNvSpPr>
          <p:nvPr>
            <p:ph type="body" idx="1"/>
          </p:nvPr>
        </p:nvSpPr>
        <p:spPr>
          <a:solidFill>
            <a:srgbClr val="F5F5F5"/>
          </a:solidFill>
          <a:ln>
            <a:solidFill>
              <a:schemeClr val="accent5"/>
            </a:solidFill>
          </a:ln>
        </p:spPr>
        <p:txBody>
          <a:bodyPr anchor="b">
            <a:noAutofit/>
          </a:bodyPr>
          <a:lstStyle/>
          <a:p>
            <a:pPr marL="0" indent="0" algn="ctr">
              <a:lnSpc>
                <a:spcPct val="200000"/>
              </a:lnSpc>
              <a:buNone/>
            </a:pPr>
            <a:r>
              <a:rPr lang="sv-SE" sz="3000" b="0" dirty="0" smtClean="0">
                <a:latin typeface="+mj-lt"/>
                <a:hlinkClick r:id="rId3"/>
              </a:rPr>
              <a:t>Länk till Vårdgivarwebben</a:t>
            </a:r>
            <a:endParaRPr lang="sv-SE" sz="3000" b="0" dirty="0">
              <a:latin typeface="+mj-lt"/>
            </a:endParaRPr>
          </a:p>
        </p:txBody>
      </p:sp>
      <p:sp>
        <p:nvSpPr>
          <p:cNvPr id="9" name="Platshållare för innehåll 8"/>
          <p:cNvSpPr>
            <a:spLocks noGrp="1"/>
          </p:cNvSpPr>
          <p:nvPr>
            <p:ph sz="half" idx="2"/>
          </p:nvPr>
        </p:nvSpPr>
        <p:spPr>
          <a:xfrm>
            <a:off x="839788" y="2638697"/>
            <a:ext cx="5157787" cy="3550966"/>
          </a:xfrm>
          <a:solidFill>
            <a:srgbClr val="EFF6EA"/>
          </a:solidFill>
        </p:spPr>
        <p:txBody>
          <a:bodyPr>
            <a:normAutofit/>
          </a:bodyPr>
          <a:lstStyle/>
          <a:p>
            <a:pPr marL="0" indent="0">
              <a:buNone/>
            </a:pPr>
            <a:endParaRPr lang="sv-SE" sz="1800" dirty="0" smtClean="0">
              <a:latin typeface="Times New Roman" panose="02020603050405020304" pitchFamily="18" charset="0"/>
              <a:cs typeface="Times New Roman" panose="02020603050405020304" pitchFamily="18" charset="0"/>
            </a:endParaRPr>
          </a:p>
          <a:p>
            <a:pPr marL="0" indent="0">
              <a:lnSpc>
                <a:spcPct val="150000"/>
              </a:lnSpc>
              <a:buNone/>
            </a:pPr>
            <a:r>
              <a:rPr lang="sv-SE" sz="1800" dirty="0" smtClean="0">
                <a:latin typeface="Times New Roman" panose="02020603050405020304" pitchFamily="18" charset="0"/>
                <a:cs typeface="Times New Roman" panose="02020603050405020304" pitchFamily="18" charset="0"/>
              </a:rPr>
              <a:t>Om </a:t>
            </a:r>
            <a:r>
              <a:rPr lang="sv-SE" sz="1800" dirty="0">
                <a:latin typeface="Times New Roman" panose="02020603050405020304" pitchFamily="18" charset="0"/>
                <a:cs typeface="Times New Roman" panose="02020603050405020304" pitchFamily="18" charset="0"/>
              </a:rPr>
              <a:t>du följer denna länk kommer du till </a:t>
            </a:r>
            <a:r>
              <a:rPr lang="sv-SE" sz="1800" dirty="0" smtClean="0">
                <a:latin typeface="Times New Roman" panose="02020603050405020304" pitchFamily="18" charset="0"/>
                <a:cs typeface="Times New Roman" panose="02020603050405020304" pitchFamily="18" charset="0"/>
              </a:rPr>
              <a:t>Vårdgivarwebben </a:t>
            </a:r>
            <a:r>
              <a:rPr lang="sv-SE" sz="1800" dirty="0">
                <a:latin typeface="Times New Roman" panose="02020603050405020304" pitchFamily="18" charset="0"/>
                <a:cs typeface="Times New Roman" panose="02020603050405020304" pitchFamily="18" charset="0"/>
              </a:rPr>
              <a:t>för Östergötland </a:t>
            </a:r>
            <a:endParaRPr lang="sv-SE" sz="1800" dirty="0" smtClean="0">
              <a:latin typeface="Times New Roman" panose="02020603050405020304" pitchFamily="18" charset="0"/>
              <a:cs typeface="Times New Roman" panose="02020603050405020304" pitchFamily="18" charset="0"/>
            </a:endParaRPr>
          </a:p>
          <a:p>
            <a:pPr marL="0" indent="0">
              <a:lnSpc>
                <a:spcPct val="150000"/>
              </a:lnSpc>
              <a:buNone/>
            </a:pPr>
            <a:r>
              <a:rPr lang="sv-SE" sz="1800" dirty="0" smtClean="0">
                <a:latin typeface="Times New Roman" panose="02020603050405020304" pitchFamily="18" charset="0"/>
                <a:cs typeface="Times New Roman" panose="02020603050405020304" pitchFamily="18" charset="0"/>
              </a:rPr>
              <a:t>Där du hittar: Användaranvisning, Manual, </a:t>
            </a:r>
            <a:r>
              <a:rPr lang="sv-SE" sz="1800" dirty="0" err="1" smtClean="0">
                <a:latin typeface="Times New Roman" panose="02020603050405020304" pitchFamily="18" charset="0"/>
                <a:cs typeface="Times New Roman" panose="02020603050405020304" pitchFamily="18" charset="0"/>
              </a:rPr>
              <a:t>elearningfilmer</a:t>
            </a:r>
            <a:r>
              <a:rPr lang="sv-SE" sz="1800" dirty="0" smtClean="0">
                <a:latin typeface="Times New Roman" panose="02020603050405020304" pitchFamily="18" charset="0"/>
                <a:cs typeface="Times New Roman" panose="02020603050405020304" pitchFamily="18" charset="0"/>
              </a:rPr>
              <a:t>, </a:t>
            </a:r>
            <a:r>
              <a:rPr lang="sv-SE" sz="1800" dirty="0">
                <a:latin typeface="Times New Roman" panose="02020603050405020304" pitchFamily="18" charset="0"/>
                <a:cs typeface="Times New Roman" panose="02020603050405020304" pitchFamily="18" charset="0"/>
              </a:rPr>
              <a:t>frågor &amp; </a:t>
            </a:r>
            <a:r>
              <a:rPr lang="sv-SE" sz="1800" dirty="0" smtClean="0">
                <a:latin typeface="Times New Roman" panose="02020603050405020304" pitchFamily="18" charset="0"/>
                <a:cs typeface="Times New Roman" panose="02020603050405020304" pitchFamily="18" charset="0"/>
              </a:rPr>
              <a:t>svar och förtydligande om samtycken.</a:t>
            </a:r>
            <a:endParaRPr lang="sv-SE" sz="1800" dirty="0" smtClean="0">
              <a:latin typeface="+mj-lt"/>
              <a:hlinkClick r:id="rId4"/>
            </a:endParaRPr>
          </a:p>
        </p:txBody>
      </p:sp>
      <p:sp>
        <p:nvSpPr>
          <p:cNvPr id="2" name="Platshållare för text 1"/>
          <p:cNvSpPr>
            <a:spLocks noGrp="1"/>
          </p:cNvSpPr>
          <p:nvPr>
            <p:ph type="body" sz="quarter" idx="3"/>
          </p:nvPr>
        </p:nvSpPr>
        <p:spPr>
          <a:solidFill>
            <a:srgbClr val="F5F5F5"/>
          </a:solidFill>
          <a:ln>
            <a:solidFill>
              <a:schemeClr val="accent5"/>
            </a:solidFill>
          </a:ln>
        </p:spPr>
        <p:txBody>
          <a:bodyPr anchor="ctr">
            <a:noAutofit/>
          </a:bodyPr>
          <a:lstStyle/>
          <a:p>
            <a:pPr algn="ctr"/>
            <a:r>
              <a:rPr lang="sv-SE" sz="3000" b="0" dirty="0" smtClean="0">
                <a:latin typeface="+mj-lt"/>
              </a:rPr>
              <a:t>Övriga filmer, följer nedan</a:t>
            </a:r>
            <a:endParaRPr lang="sv-SE" sz="3000" b="0" dirty="0">
              <a:latin typeface="+mj-lt"/>
            </a:endParaRPr>
          </a:p>
        </p:txBody>
      </p:sp>
      <p:sp>
        <p:nvSpPr>
          <p:cNvPr id="3" name="Platshållare för innehåll 2"/>
          <p:cNvSpPr>
            <a:spLocks noGrp="1"/>
          </p:cNvSpPr>
          <p:nvPr>
            <p:ph sz="quarter" idx="4"/>
          </p:nvPr>
        </p:nvSpPr>
        <p:spPr>
          <a:xfrm>
            <a:off x="6172200" y="2638697"/>
            <a:ext cx="5183188" cy="3550966"/>
          </a:xfrm>
          <a:solidFill>
            <a:srgbClr val="EFF6EA"/>
          </a:solidFill>
        </p:spPr>
        <p:txBody>
          <a:bodyPr>
            <a:normAutofit/>
          </a:bodyPr>
          <a:lstStyle/>
          <a:p>
            <a:pPr>
              <a:lnSpc>
                <a:spcPct val="250000"/>
              </a:lnSpc>
              <a:buFont typeface="Courier New" panose="02070309020205020404" pitchFamily="49" charset="0"/>
              <a:buChar char="o"/>
            </a:pPr>
            <a:r>
              <a:rPr lang="sv-SE" sz="1800" dirty="0" smtClean="0">
                <a:latin typeface="Times New Roman" panose="02020603050405020304" pitchFamily="18" charset="0"/>
                <a:cs typeface="Times New Roman" panose="02020603050405020304" pitchFamily="18" charset="0"/>
              </a:rPr>
              <a:t>Använda </a:t>
            </a:r>
            <a:r>
              <a:rPr lang="sv-SE" sz="1800" dirty="0">
                <a:latin typeface="Times New Roman" panose="02020603050405020304" pitchFamily="18" charset="0"/>
                <a:cs typeface="Times New Roman" panose="02020603050405020304" pitchFamily="18" charset="0"/>
              </a:rPr>
              <a:t>frastexter</a:t>
            </a:r>
          </a:p>
          <a:p>
            <a:pPr>
              <a:lnSpc>
                <a:spcPct val="250000"/>
              </a:lnSpc>
              <a:buFont typeface="Courier New" panose="02070309020205020404" pitchFamily="49" charset="0"/>
              <a:buChar char="o"/>
            </a:pPr>
            <a:r>
              <a:rPr lang="sv-SE" sz="1800" dirty="0">
                <a:latin typeface="Times New Roman" panose="02020603050405020304" pitchFamily="18" charset="0"/>
                <a:cs typeface="Times New Roman" panose="02020603050405020304" pitchFamily="18" charset="0"/>
              </a:rPr>
              <a:t>Avvisa och återkalla meddelande</a:t>
            </a:r>
          </a:p>
          <a:p>
            <a:pPr>
              <a:lnSpc>
                <a:spcPct val="250000"/>
              </a:lnSpc>
              <a:buFont typeface="Courier New" panose="02070309020205020404" pitchFamily="49" charset="0"/>
              <a:buChar char="o"/>
            </a:pPr>
            <a:r>
              <a:rPr lang="sv-SE" sz="1800" dirty="0">
                <a:latin typeface="Times New Roman" panose="02020603050405020304" pitchFamily="18" charset="0"/>
                <a:cs typeface="Times New Roman" panose="02020603050405020304" pitchFamily="18" charset="0"/>
              </a:rPr>
              <a:t>Lägga till aktörer</a:t>
            </a:r>
          </a:p>
          <a:p>
            <a:pPr>
              <a:lnSpc>
                <a:spcPct val="250000"/>
              </a:lnSpc>
              <a:buFont typeface="Courier New" panose="02070309020205020404" pitchFamily="49" charset="0"/>
              <a:buChar char="o"/>
            </a:pPr>
            <a:r>
              <a:rPr lang="sv-SE" sz="1800" dirty="0">
                <a:latin typeface="Times New Roman" panose="02020603050405020304" pitchFamily="18" charset="0"/>
                <a:cs typeface="Times New Roman" panose="02020603050405020304" pitchFamily="18" charset="0"/>
              </a:rPr>
              <a:t>Sammanhållen journal &amp; läkemedelslista </a:t>
            </a:r>
          </a:p>
          <a:p>
            <a:pPr>
              <a:lnSpc>
                <a:spcPct val="250000"/>
              </a:lnSpc>
            </a:pPr>
            <a:endParaRPr lang="sv-S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25107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4000" dirty="0" smtClean="0"/>
              <a:t>Använda fraser i Cosmic LINK</a:t>
            </a:r>
            <a:endParaRPr lang="sv-SE" sz="40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Använda fraser</a:t>
            </a:r>
            <a:endParaRPr lang="sv-SE" dirty="0"/>
          </a:p>
        </p:txBody>
      </p:sp>
    </p:spTree>
    <p:extLst>
      <p:ext uri="{BB962C8B-B14F-4D97-AF65-F5344CB8AC3E}">
        <p14:creationId xmlns:p14="http://schemas.microsoft.com/office/powerpoint/2010/main" val="396912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5125"/>
            <a:ext cx="12192000" cy="1325563"/>
          </a:xfrm>
        </p:spPr>
        <p:txBody>
          <a:bodyPr>
            <a:normAutofit/>
          </a:bodyPr>
          <a:lstStyle/>
          <a:p>
            <a:pPr algn="ctr"/>
            <a:r>
              <a:rPr lang="sv-SE" sz="4000" dirty="0"/>
              <a:t>Lägga till aktör</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Lägga till aktör</a:t>
            </a:r>
            <a:endParaRPr lang="sv-SE" dirty="0"/>
          </a:p>
        </p:txBody>
      </p:sp>
    </p:spTree>
    <p:extLst>
      <p:ext uri="{BB962C8B-B14F-4D97-AF65-F5344CB8AC3E}">
        <p14:creationId xmlns:p14="http://schemas.microsoft.com/office/powerpoint/2010/main" val="251724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5125"/>
            <a:ext cx="12192000" cy="1325563"/>
          </a:xfrm>
        </p:spPr>
        <p:txBody>
          <a:bodyPr>
            <a:normAutofit/>
          </a:bodyPr>
          <a:lstStyle/>
          <a:p>
            <a:pPr algn="ctr"/>
            <a:r>
              <a:rPr lang="sv-SE" sz="4000" dirty="0" smtClean="0"/>
              <a:t>Avvisa eller återkalla meddelande</a:t>
            </a:r>
            <a:endParaRPr lang="sv-SE" sz="40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Avvisa-/återkalla meddelande</a:t>
            </a:r>
            <a:endParaRPr lang="sv-SE" dirty="0"/>
          </a:p>
        </p:txBody>
      </p:sp>
    </p:spTree>
    <p:extLst>
      <p:ext uri="{BB962C8B-B14F-4D97-AF65-F5344CB8AC3E}">
        <p14:creationId xmlns:p14="http://schemas.microsoft.com/office/powerpoint/2010/main" val="28497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4093DF-75B7-443C-B218-1A49384AFDF7}"/>
              </a:ext>
            </a:extLst>
          </p:cNvPr>
          <p:cNvSpPr>
            <a:spLocks noGrp="1"/>
          </p:cNvSpPr>
          <p:nvPr>
            <p:ph type="title"/>
          </p:nvPr>
        </p:nvSpPr>
        <p:spPr>
          <a:xfrm>
            <a:off x="0" y="365125"/>
            <a:ext cx="12192000" cy="1325563"/>
          </a:xfrm>
        </p:spPr>
        <p:txBody>
          <a:bodyPr>
            <a:normAutofit/>
          </a:bodyPr>
          <a:lstStyle/>
          <a:p>
            <a:pPr algn="ctr"/>
            <a:r>
              <a:rPr lang="sv-SE" sz="4000" dirty="0" smtClean="0"/>
              <a:t>Sammanhållen journal och läkemedelslista</a:t>
            </a:r>
            <a:endParaRPr lang="sv-SE" sz="4000" dirty="0"/>
          </a:p>
        </p:txBody>
      </p:sp>
      <p:sp>
        <p:nvSpPr>
          <p:cNvPr id="20" name="Rubrik 1">
            <a:extLst>
              <a:ext uri="{FF2B5EF4-FFF2-40B4-BE49-F238E27FC236}">
                <a16:creationId xmlns:a16="http://schemas.microsoft.com/office/drawing/2014/main" id="{6B4093DF-75B7-443C-B218-1A49384AFDF7}"/>
              </a:ext>
            </a:extLst>
          </p:cNvPr>
          <p:cNvSpPr txBox="1">
            <a:spLocks/>
          </p:cNvSpPr>
          <p:nvPr/>
        </p:nvSpPr>
        <p:spPr>
          <a:xfrm>
            <a:off x="76200" y="12954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2000" dirty="0" smtClean="0"/>
              <a:t>Beroende på vilken behörighet du som loggar in har kan du ta del av </a:t>
            </a:r>
          </a:p>
          <a:p>
            <a:pPr algn="ctr"/>
            <a:r>
              <a:rPr lang="sv-SE" sz="2000" dirty="0" smtClean="0"/>
              <a:t>sammanhållen journalföring och patientens läkemedelslista</a:t>
            </a:r>
            <a:endParaRPr lang="sv-SE" sz="2000" dirty="0"/>
          </a:p>
        </p:txBody>
      </p:sp>
      <p:sp>
        <p:nvSpPr>
          <p:cNvPr id="3" name="Platshållare för innehåll 2"/>
          <p:cNvSpPr>
            <a:spLocks noGrp="1"/>
          </p:cNvSpPr>
          <p:nvPr>
            <p:ph sz="half" idx="1"/>
          </p:nvPr>
        </p:nvSpPr>
        <p:spPr/>
        <p:txBody>
          <a:bodyPr anchor="ctr"/>
          <a:lstStyle/>
          <a:p>
            <a:pPr marL="0" indent="0" algn="ctr">
              <a:buNone/>
            </a:pPr>
            <a:r>
              <a:rPr lang="sv-SE" dirty="0" smtClean="0">
                <a:hlinkClick r:id="rId3"/>
              </a:rPr>
              <a:t>Länk till film: </a:t>
            </a:r>
          </a:p>
          <a:p>
            <a:pPr marL="0" indent="0" algn="ctr">
              <a:buNone/>
            </a:pPr>
            <a:r>
              <a:rPr lang="sv-SE" dirty="0" smtClean="0">
                <a:hlinkClick r:id="rId3"/>
              </a:rPr>
              <a:t>Sammanhållen journal</a:t>
            </a:r>
            <a:endParaRPr lang="sv-SE" dirty="0"/>
          </a:p>
        </p:txBody>
      </p:sp>
      <p:sp>
        <p:nvSpPr>
          <p:cNvPr id="4" name="Platshållare för innehåll 3"/>
          <p:cNvSpPr>
            <a:spLocks noGrp="1"/>
          </p:cNvSpPr>
          <p:nvPr>
            <p:ph sz="half" idx="2"/>
          </p:nvPr>
        </p:nvSpPr>
        <p:spPr/>
        <p:txBody>
          <a:bodyPr anchor="ctr"/>
          <a:lstStyle/>
          <a:p>
            <a:pPr marL="0" indent="0" algn="ctr">
              <a:buNone/>
            </a:pPr>
            <a:r>
              <a:rPr lang="sv-SE" dirty="0" smtClean="0">
                <a:hlinkClick r:id="rId4"/>
              </a:rPr>
              <a:t>Länk till film: Läkemedelslista</a:t>
            </a:r>
            <a:endParaRPr lang="sv-SE" dirty="0"/>
          </a:p>
        </p:txBody>
      </p:sp>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Tree>
    <p:extLst>
      <p:ext uri="{BB962C8B-B14F-4D97-AF65-F5344CB8AC3E}">
        <p14:creationId xmlns:p14="http://schemas.microsoft.com/office/powerpoint/2010/main" val="3199859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279790"/>
            <a:ext cx="12192000" cy="955887"/>
          </a:xfrm>
        </p:spPr>
        <p:txBody>
          <a:bodyPr>
            <a:normAutofit/>
          </a:bodyPr>
          <a:lstStyle/>
          <a:p>
            <a:pPr algn="ctr"/>
            <a:r>
              <a:rPr lang="sv-SE" sz="4000" dirty="0" smtClean="0"/>
              <a:t>Support</a:t>
            </a:r>
            <a:endParaRPr lang="sv-SE" sz="4000" dirty="0"/>
          </a:p>
        </p:txBody>
      </p:sp>
      <p:pic>
        <p:nvPicPr>
          <p:cNvPr id="5" name="Platshållare för innehåll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1883" y="1928654"/>
            <a:ext cx="6161683" cy="4929346"/>
          </a:xfrm>
        </p:spPr>
      </p:pic>
      <p:pic>
        <p:nvPicPr>
          <p:cNvPr id="6"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19800" y="1928654"/>
            <a:ext cx="6161683" cy="4929346"/>
          </a:xfrm>
          <a:prstGeom prst="rect">
            <a:avLst/>
          </a:prstGeom>
        </p:spPr>
      </p:pic>
      <p:sp>
        <p:nvSpPr>
          <p:cNvPr id="4" name="Platshållare för innehåll 3"/>
          <p:cNvSpPr>
            <a:spLocks noGrp="1"/>
          </p:cNvSpPr>
          <p:nvPr>
            <p:ph sz="half" idx="2"/>
          </p:nvPr>
        </p:nvSpPr>
        <p:spPr>
          <a:xfrm>
            <a:off x="0" y="1089825"/>
            <a:ext cx="12181483" cy="2209429"/>
          </a:xfrm>
        </p:spPr>
        <p:txBody>
          <a:bodyPr anchor="ctr"/>
          <a:lstStyle/>
          <a:p>
            <a:pPr marL="0" indent="0" algn="ctr">
              <a:buNone/>
            </a:pPr>
            <a:r>
              <a:rPr lang="sv-SE" dirty="0">
                <a:latin typeface="+mj-lt"/>
              </a:rPr>
              <a:t>S</a:t>
            </a:r>
            <a:r>
              <a:rPr lang="sv-SE" dirty="0" smtClean="0">
                <a:latin typeface="+mj-lt"/>
              </a:rPr>
              <a:t>lutanvändare vänder sig till sina nyckelpersoner.</a:t>
            </a:r>
          </a:p>
          <a:p>
            <a:pPr marL="0" indent="0" algn="ctr">
              <a:buNone/>
            </a:pPr>
            <a:endParaRPr lang="sv-SE" dirty="0">
              <a:latin typeface="+mj-lt"/>
            </a:endParaRPr>
          </a:p>
          <a:p>
            <a:pPr marL="0" indent="0" algn="ctr">
              <a:buNone/>
            </a:pPr>
            <a:r>
              <a:rPr lang="sv-SE" dirty="0" smtClean="0">
                <a:latin typeface="+mj-lt"/>
              </a:rPr>
              <a:t>På </a:t>
            </a:r>
            <a:r>
              <a:rPr lang="sv-SE" dirty="0" smtClean="0">
                <a:latin typeface="+mj-lt"/>
                <a:hlinkClick r:id="rId4"/>
              </a:rPr>
              <a:t>Vårdgivarwebben</a:t>
            </a:r>
            <a:r>
              <a:rPr lang="sv-SE" dirty="0" smtClean="0">
                <a:latin typeface="+mj-lt"/>
              </a:rPr>
              <a:t> hittar ni annan viktigt information kring </a:t>
            </a:r>
            <a:r>
              <a:rPr lang="sv-SE" b="1" dirty="0" smtClean="0">
                <a:latin typeface="+mj-lt"/>
              </a:rPr>
              <a:t>Samordnad vård och omsorgsplanering</a:t>
            </a:r>
            <a:r>
              <a:rPr lang="sv-SE" dirty="0" smtClean="0">
                <a:latin typeface="+mj-lt"/>
              </a:rPr>
              <a:t> och </a:t>
            </a:r>
            <a:r>
              <a:rPr lang="sv-SE" b="1" dirty="0" smtClean="0">
                <a:latin typeface="+mj-lt"/>
              </a:rPr>
              <a:t>Cosmic LINK</a:t>
            </a:r>
            <a:endParaRPr lang="sv-SE" b="1" dirty="0">
              <a:latin typeface="+mj-lt"/>
            </a:endParaRPr>
          </a:p>
        </p:txBody>
      </p:sp>
    </p:spTree>
    <p:extLst>
      <p:ext uri="{BB962C8B-B14F-4D97-AF65-F5344CB8AC3E}">
        <p14:creationId xmlns:p14="http://schemas.microsoft.com/office/powerpoint/2010/main" val="210971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241962" y="-73891"/>
            <a:ext cx="5874327" cy="7010400"/>
          </a:xfrm>
          <a:solidFill>
            <a:srgbClr val="EFF6EA"/>
          </a:solidFill>
          <a:ln>
            <a:solidFill>
              <a:schemeClr val="accent6">
                <a:lumMod val="75000"/>
              </a:schemeClr>
            </a:solidFill>
          </a:ln>
        </p:spPr>
        <p:txBody>
          <a:bodyPr anchor="t">
            <a:normAutofit/>
          </a:bodyPr>
          <a:lstStyle/>
          <a:p>
            <a:r>
              <a:rPr lang="sv-SE" dirty="0" smtClean="0"/>
              <a:t/>
            </a:r>
            <a:br>
              <a:rPr lang="sv-SE" dirty="0" smtClean="0"/>
            </a:br>
            <a:r>
              <a:rPr lang="sv-SE" dirty="0" smtClean="0"/>
              <a:t>Cosmic </a:t>
            </a:r>
            <a:r>
              <a:rPr lang="sv-SE" dirty="0"/>
              <a:t>LINK ska bevakas minst 2ggr/dag </a:t>
            </a:r>
          </a:p>
          <a:p>
            <a:endParaRPr lang="sv-SE" dirty="0"/>
          </a:p>
          <a:p>
            <a:r>
              <a:rPr lang="sv-SE" dirty="0"/>
              <a:t>Kl. 08.00</a:t>
            </a:r>
          </a:p>
          <a:p>
            <a:endParaRPr lang="sv-SE" dirty="0"/>
          </a:p>
          <a:p>
            <a:r>
              <a:rPr lang="sv-SE" dirty="0"/>
              <a:t>Kl. 14.00</a:t>
            </a:r>
          </a:p>
          <a:p>
            <a:endParaRPr lang="sv-SE" dirty="0"/>
          </a:p>
          <a:p>
            <a:r>
              <a:rPr lang="sv-SE" dirty="0"/>
              <a:t>Veckans alla dagar</a:t>
            </a:r>
          </a:p>
          <a:p>
            <a:endParaRPr lang="sv-SE" dirty="0"/>
          </a:p>
          <a:p>
            <a:r>
              <a:rPr lang="sv-SE" dirty="0"/>
              <a:t>Användare loggar in med </a:t>
            </a:r>
            <a:r>
              <a:rPr lang="sv-SE" dirty="0" smtClean="0"/>
              <a:t>SITHS-kort</a:t>
            </a:r>
          </a:p>
          <a:p>
            <a:endParaRPr lang="sv-SE" dirty="0"/>
          </a:p>
          <a:p>
            <a:r>
              <a:rPr lang="sv-SE" dirty="0" smtClean="0"/>
              <a:t>Klicka </a:t>
            </a:r>
            <a:r>
              <a:rPr lang="sv-SE" dirty="0" smtClean="0">
                <a:hlinkClick r:id="rId3"/>
              </a:rPr>
              <a:t>HÄR</a:t>
            </a:r>
            <a:r>
              <a:rPr lang="sv-SE" dirty="0" smtClean="0"/>
              <a:t> för att logga in i Cosmic LINK</a:t>
            </a:r>
            <a:endParaRPr lang="sv-SE" dirty="0"/>
          </a:p>
        </p:txBody>
      </p:sp>
      <p:pic>
        <p:nvPicPr>
          <p:cNvPr id="2" name="Bildobjekt 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0682" b="6675"/>
          <a:stretch/>
        </p:blipFill>
        <p:spPr>
          <a:xfrm>
            <a:off x="5655078" y="5464367"/>
            <a:ext cx="1048093" cy="1046602"/>
          </a:xfrm>
          <a:prstGeom prst="rect">
            <a:avLst/>
          </a:prstGeom>
        </p:spPr>
      </p:pic>
    </p:spTree>
    <p:extLst>
      <p:ext uri="{BB962C8B-B14F-4D97-AF65-F5344CB8AC3E}">
        <p14:creationId xmlns:p14="http://schemas.microsoft.com/office/powerpoint/2010/main" val="32969338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5125"/>
            <a:ext cx="12192000" cy="1325563"/>
          </a:xfrm>
        </p:spPr>
        <p:txBody>
          <a:bodyPr>
            <a:normAutofit/>
          </a:bodyPr>
          <a:lstStyle/>
          <a:p>
            <a:pPr algn="ctr"/>
            <a:r>
              <a:rPr lang="sv-SE" sz="4000" dirty="0" smtClean="0"/>
              <a:t>Skärminspelningar i Cosmic LINK </a:t>
            </a:r>
            <a:endParaRPr lang="sv-SE" sz="4000" dirty="0"/>
          </a:p>
        </p:txBody>
      </p:sp>
      <p:sp>
        <p:nvSpPr>
          <p:cNvPr id="3" name="Platshållare för innehåll 2"/>
          <p:cNvSpPr>
            <a:spLocks noGrp="1"/>
          </p:cNvSpPr>
          <p:nvPr>
            <p:ph sz="half" idx="1"/>
          </p:nvPr>
        </p:nvSpPr>
        <p:spPr/>
        <p:txBody>
          <a:bodyPr anchor="ctr">
            <a:normAutofit/>
          </a:bodyPr>
          <a:lstStyle/>
          <a:p>
            <a:pPr marL="0" indent="0">
              <a:buNone/>
            </a:pPr>
            <a:r>
              <a:rPr lang="sv-SE" sz="2400" dirty="0" smtClean="0">
                <a:latin typeface="+mj-lt"/>
              </a:rPr>
              <a:t>På alla bilder med den här gubbe </a:t>
            </a:r>
            <a:r>
              <a:rPr lang="sv-SE" sz="2400" dirty="0" smtClean="0">
                <a:latin typeface="+mj-lt"/>
                <a:sym typeface="Wingdings" panose="05000000000000000000" pitchFamily="2" charset="2"/>
              </a:rPr>
              <a:t></a:t>
            </a:r>
          </a:p>
          <a:p>
            <a:pPr marL="0" indent="0">
              <a:buNone/>
            </a:pPr>
            <a:r>
              <a:rPr lang="sv-SE" sz="2400" dirty="0" smtClean="0">
                <a:latin typeface="+mj-lt"/>
                <a:sym typeface="Wingdings" panose="05000000000000000000" pitchFamily="2" charset="2"/>
              </a:rPr>
              <a:t>finns det en skärminspelning i Cosmic LINK, för musmarkören över bilder och starta filmen.  </a:t>
            </a:r>
          </a:p>
          <a:p>
            <a:pPr marL="0" indent="0">
              <a:buNone/>
            </a:pPr>
            <a:endParaRPr lang="sv-SE" sz="2400" dirty="0">
              <a:latin typeface="+mj-lt"/>
              <a:sym typeface="Wingdings" panose="05000000000000000000" pitchFamily="2" charset="2"/>
            </a:endParaRPr>
          </a:p>
          <a:p>
            <a:pPr marL="0" indent="0">
              <a:buNone/>
            </a:pPr>
            <a:r>
              <a:rPr lang="sv-SE" sz="2400" dirty="0" smtClean="0">
                <a:latin typeface="+mj-lt"/>
                <a:sym typeface="Wingdings" panose="05000000000000000000" pitchFamily="2" charset="2"/>
              </a:rPr>
              <a:t>I anteckningar finns det en reserv länk till filmerna i </a:t>
            </a:r>
            <a:r>
              <a:rPr lang="sv-SE" sz="2400" dirty="0" err="1" smtClean="0">
                <a:latin typeface="+mj-lt"/>
                <a:sym typeface="Wingdings" panose="05000000000000000000" pitchFamily="2" charset="2"/>
              </a:rPr>
              <a:t>powerpointen</a:t>
            </a:r>
            <a:r>
              <a:rPr lang="sv-SE" sz="2400" dirty="0" smtClean="0">
                <a:latin typeface="+mj-lt"/>
                <a:sym typeface="Wingdings" panose="05000000000000000000" pitchFamily="2" charset="2"/>
              </a:rPr>
              <a:t>. </a:t>
            </a:r>
            <a:br>
              <a:rPr lang="sv-SE" sz="2400" dirty="0" smtClean="0">
                <a:latin typeface="+mj-lt"/>
                <a:sym typeface="Wingdings" panose="05000000000000000000" pitchFamily="2" charset="2"/>
              </a:rPr>
            </a:br>
            <a:r>
              <a:rPr lang="sv-SE" sz="2400" dirty="0" smtClean="0">
                <a:latin typeface="+mj-lt"/>
                <a:sym typeface="Wingdings" panose="05000000000000000000" pitchFamily="2" charset="2"/>
              </a:rPr>
              <a:t>Kopiera och klistra in i webbläsare. </a:t>
            </a:r>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48474004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0" y="346652"/>
            <a:ext cx="12192000" cy="1325563"/>
          </a:xfrm>
        </p:spPr>
        <p:txBody>
          <a:bodyPr/>
          <a:lstStyle/>
          <a:p>
            <a:pPr algn="ctr"/>
            <a:r>
              <a:rPr lang="sv-SE" dirty="0"/>
              <a:t>Nu ska vi titta på </a:t>
            </a:r>
            <a:r>
              <a:rPr lang="sv-SE" dirty="0" smtClean="0"/>
              <a:t>film och gå igenom flödet…</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Rektangel 2"/>
          <p:cNvSpPr/>
          <p:nvPr/>
        </p:nvSpPr>
        <p:spPr>
          <a:xfrm>
            <a:off x="4663556" y="2939588"/>
            <a:ext cx="2864887" cy="369332"/>
          </a:xfrm>
          <a:prstGeom prst="rect">
            <a:avLst/>
          </a:prstGeom>
        </p:spPr>
        <p:txBody>
          <a:bodyPr wrap="none">
            <a:spAutoFit/>
          </a:bodyPr>
          <a:lstStyle/>
          <a:p>
            <a:r>
              <a:rPr lang="sv-SE" dirty="0" smtClean="0">
                <a:latin typeface="wf_segoe-ui_normal"/>
                <a:hlinkClick r:id="rId4"/>
              </a:rPr>
              <a:t>Länk till Patientfall Ragnar</a:t>
            </a:r>
            <a:endParaRPr lang="sv-SE" dirty="0"/>
          </a:p>
        </p:txBody>
      </p:sp>
      <p:sp>
        <p:nvSpPr>
          <p:cNvPr id="5" name="textruta 4"/>
          <p:cNvSpPr txBox="1"/>
          <p:nvPr/>
        </p:nvSpPr>
        <p:spPr>
          <a:xfrm>
            <a:off x="2562949" y="1672215"/>
            <a:ext cx="7066102" cy="646331"/>
          </a:xfrm>
          <a:prstGeom prst="rect">
            <a:avLst/>
          </a:prstGeom>
          <a:noFill/>
        </p:spPr>
        <p:txBody>
          <a:bodyPr wrap="none" rtlCol="0">
            <a:spAutoFit/>
          </a:bodyPr>
          <a:lstStyle/>
          <a:p>
            <a:pPr algn="ctr"/>
            <a:r>
              <a:rPr lang="sv-SE" dirty="0" smtClean="0"/>
              <a:t>Klicka på länken för att komma till filmen om Ragnar.</a:t>
            </a:r>
          </a:p>
          <a:p>
            <a:pPr algn="ctr"/>
            <a:r>
              <a:rPr lang="sv-SE" dirty="0" smtClean="0"/>
              <a:t>Om det är dålig skärpa, gå till kugghjulet och ändra kvaliteten till 720p </a:t>
            </a:r>
            <a:r>
              <a:rPr lang="sv-SE" dirty="0" smtClean="0">
                <a:solidFill>
                  <a:srgbClr val="FF0000"/>
                </a:solidFill>
              </a:rPr>
              <a:t>HD</a:t>
            </a:r>
            <a:endParaRPr lang="sv-SE" dirty="0">
              <a:solidFill>
                <a:srgbClr val="FF0000"/>
              </a:solidFill>
            </a:endParaRPr>
          </a:p>
        </p:txBody>
      </p:sp>
      <p:pic>
        <p:nvPicPr>
          <p:cNvPr id="8" name="Platshållare för innehåll 1"/>
          <p:cNvPicPr>
            <a:picLocks noGrp="1" noChangeAspect="1"/>
          </p:cNvPicPr>
          <p:nvPr>
            <p:ph sz="half" idx="4294967295"/>
          </p:nvPr>
        </p:nvPicPr>
        <p:blipFill rotWithShape="1">
          <a:blip r:embed="rId5">
            <a:extLst>
              <a:ext uri="{28A0092B-C50C-407E-A947-70E740481C1C}">
                <a14:useLocalDpi xmlns:a14="http://schemas.microsoft.com/office/drawing/2010/main" val="0"/>
              </a:ext>
            </a:extLst>
          </a:blip>
          <a:srcRect l="-529" t="2735" r="5348" b="2437"/>
          <a:stretch/>
        </p:blipFill>
        <p:spPr>
          <a:xfrm>
            <a:off x="4576617" y="3846834"/>
            <a:ext cx="2783007" cy="2491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0617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06401"/>
            <a:ext cx="12192000" cy="1182254"/>
          </a:xfrm>
        </p:spPr>
        <p:txBody>
          <a:bodyPr>
            <a:normAutofit/>
          </a:bodyPr>
          <a:lstStyle/>
          <a:p>
            <a:pPr algn="ctr"/>
            <a:r>
              <a:rPr lang="sv-SE" sz="4000" dirty="0" smtClean="0"/>
              <a:t>Miljön </a:t>
            </a:r>
            <a:r>
              <a:rPr lang="sv-SE" sz="4000" dirty="0"/>
              <a:t>Cosmic LINK</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Miljön Cosmic LINK</a:t>
            </a:r>
            <a:endParaRPr lang="sv-SE" dirty="0"/>
          </a:p>
        </p:txBody>
      </p:sp>
    </p:spTree>
    <p:extLst>
      <p:ext uri="{BB962C8B-B14F-4D97-AF65-F5344CB8AC3E}">
        <p14:creationId xmlns:p14="http://schemas.microsoft.com/office/powerpoint/2010/main" val="5448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3485" y="2795840"/>
            <a:ext cx="531698" cy="1325563"/>
          </a:xfrm>
        </p:spPr>
        <p:txBody>
          <a:bodyPr>
            <a:noAutofit/>
          </a:bodyPr>
          <a:lstStyle/>
          <a:p>
            <a:pPr algn="ctr"/>
            <a:r>
              <a:rPr lang="sv-SE" sz="3400" b="1" dirty="0" smtClean="0">
                <a:effectLst>
                  <a:outerShdw blurRad="38100" dist="38100" dir="2700000" algn="tl">
                    <a:srgbClr val="000000">
                      <a:alpha val="43137"/>
                    </a:srgbClr>
                  </a:outerShdw>
                </a:effectLst>
              </a:rPr>
              <a:t>Ä</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r</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e</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n</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d</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e</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ö</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v</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e</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r</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s</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i</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k</a:t>
            </a:r>
            <a:br>
              <a:rPr lang="sv-SE" sz="3400" b="1" dirty="0" smtClean="0">
                <a:effectLst>
                  <a:outerShdw blurRad="38100" dist="38100" dir="2700000" algn="tl">
                    <a:srgbClr val="000000">
                      <a:alpha val="43137"/>
                    </a:srgbClr>
                  </a:outerShdw>
                </a:effectLst>
              </a:rPr>
            </a:br>
            <a:r>
              <a:rPr lang="sv-SE" sz="3400" b="1" dirty="0" smtClean="0">
                <a:effectLst>
                  <a:outerShdw blurRad="38100" dist="38100" dir="2700000" algn="tl">
                    <a:srgbClr val="000000">
                      <a:alpha val="43137"/>
                    </a:srgbClr>
                  </a:outerShdw>
                </a:effectLst>
              </a:rPr>
              <a:t>t </a:t>
            </a:r>
            <a:endParaRPr lang="sv-SE" sz="3400" b="1" dirty="0">
              <a:effectLst>
                <a:outerShdw blurRad="38100" dist="38100" dir="2700000" algn="tl">
                  <a:srgbClr val="000000">
                    <a:alpha val="43137"/>
                  </a:srgbClr>
                </a:outerShdw>
              </a:effectLst>
            </a:endParaRP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3173" y="1"/>
            <a:ext cx="10220558" cy="5440318"/>
          </a:xfrm>
        </p:spPr>
      </p:pic>
      <p:sp>
        <p:nvSpPr>
          <p:cNvPr id="5" name="textruta 4"/>
          <p:cNvSpPr txBox="1"/>
          <p:nvPr/>
        </p:nvSpPr>
        <p:spPr>
          <a:xfrm>
            <a:off x="1869896" y="2336528"/>
            <a:ext cx="626726" cy="307777"/>
          </a:xfrm>
          <a:prstGeom prst="rightArrowCallout">
            <a:avLst/>
          </a:prstGeom>
          <a:solidFill>
            <a:schemeClr val="tx1"/>
          </a:solidFill>
          <a:ln w="28575">
            <a:solidFill>
              <a:schemeClr val="tx1"/>
            </a:solidFill>
          </a:ln>
        </p:spPr>
        <p:txBody>
          <a:bodyPr wrap="square" rtlCol="0">
            <a:spAutoFit/>
          </a:bodyPr>
          <a:lstStyle/>
          <a:p>
            <a:pPr algn="ctr"/>
            <a:r>
              <a:rPr lang="sv-SE" sz="1400" b="1" dirty="0" smtClean="0">
                <a:solidFill>
                  <a:schemeClr val="bg1"/>
                </a:solidFill>
              </a:rPr>
              <a:t>1</a:t>
            </a:r>
            <a:endParaRPr lang="sv-SE" sz="1400" b="1" dirty="0">
              <a:solidFill>
                <a:schemeClr val="bg1"/>
              </a:solidFill>
            </a:endParaRPr>
          </a:p>
        </p:txBody>
      </p:sp>
      <p:sp>
        <p:nvSpPr>
          <p:cNvPr id="8" name="textruta 7"/>
          <p:cNvSpPr txBox="1"/>
          <p:nvPr/>
        </p:nvSpPr>
        <p:spPr>
          <a:xfrm>
            <a:off x="4762887" y="3736492"/>
            <a:ext cx="409774" cy="471488"/>
          </a:xfrm>
          <a:prstGeom prst="upArrowCallout">
            <a:avLst/>
          </a:prstGeom>
          <a:solidFill>
            <a:schemeClr val="tx1"/>
          </a:solidFill>
          <a:ln w="28575">
            <a:solidFill>
              <a:schemeClr val="tx1"/>
            </a:solidFill>
          </a:ln>
        </p:spPr>
        <p:txBody>
          <a:bodyPr wrap="square" rtlCol="0">
            <a:spAutoFit/>
          </a:bodyPr>
          <a:lstStyle/>
          <a:p>
            <a:pPr algn="ctr"/>
            <a:r>
              <a:rPr lang="sv-SE" sz="1400" b="1" dirty="0" smtClean="0">
                <a:solidFill>
                  <a:schemeClr val="bg1"/>
                </a:solidFill>
              </a:rPr>
              <a:t>2</a:t>
            </a:r>
            <a:endParaRPr lang="sv-SE" sz="1400" b="1" dirty="0">
              <a:solidFill>
                <a:schemeClr val="bg1"/>
              </a:solidFill>
            </a:endParaRPr>
          </a:p>
        </p:txBody>
      </p:sp>
      <p:sp>
        <p:nvSpPr>
          <p:cNvPr id="9" name="textruta 8"/>
          <p:cNvSpPr txBox="1"/>
          <p:nvPr/>
        </p:nvSpPr>
        <p:spPr>
          <a:xfrm>
            <a:off x="6374730" y="3736492"/>
            <a:ext cx="257014" cy="471488"/>
          </a:xfrm>
          <a:prstGeom prst="upArrowCallout">
            <a:avLst/>
          </a:prstGeom>
          <a:solidFill>
            <a:schemeClr val="tx1"/>
          </a:solidFill>
          <a:ln w="28575">
            <a:solidFill>
              <a:schemeClr val="tx1"/>
            </a:solidFill>
          </a:ln>
        </p:spPr>
        <p:txBody>
          <a:bodyPr wrap="square" rtlCol="0">
            <a:spAutoFit/>
          </a:bodyPr>
          <a:lstStyle/>
          <a:p>
            <a:pPr algn="ctr"/>
            <a:r>
              <a:rPr lang="sv-SE" sz="1400" b="1" dirty="0" smtClean="0">
                <a:solidFill>
                  <a:schemeClr val="bg1"/>
                </a:solidFill>
              </a:rPr>
              <a:t>3</a:t>
            </a:r>
            <a:endParaRPr lang="sv-SE" sz="1400" b="1" dirty="0">
              <a:solidFill>
                <a:schemeClr val="bg1"/>
              </a:solidFill>
            </a:endParaRPr>
          </a:p>
        </p:txBody>
      </p:sp>
      <p:sp>
        <p:nvSpPr>
          <p:cNvPr id="10" name="textruta 9"/>
          <p:cNvSpPr txBox="1"/>
          <p:nvPr/>
        </p:nvSpPr>
        <p:spPr>
          <a:xfrm>
            <a:off x="6807873" y="3736492"/>
            <a:ext cx="361330" cy="471488"/>
          </a:xfrm>
          <a:prstGeom prst="upArrowCallout">
            <a:avLst/>
          </a:prstGeom>
          <a:solidFill>
            <a:schemeClr val="tx1"/>
          </a:solidFill>
          <a:ln w="28575">
            <a:solidFill>
              <a:schemeClr val="tx1"/>
            </a:solidFill>
          </a:ln>
        </p:spPr>
        <p:txBody>
          <a:bodyPr wrap="square" rtlCol="0">
            <a:spAutoFit/>
          </a:bodyPr>
          <a:lstStyle/>
          <a:p>
            <a:pPr algn="ctr"/>
            <a:r>
              <a:rPr lang="sv-SE" sz="1400" b="1" dirty="0" smtClean="0">
                <a:solidFill>
                  <a:schemeClr val="bg1"/>
                </a:solidFill>
              </a:rPr>
              <a:t>4</a:t>
            </a:r>
            <a:endParaRPr lang="sv-SE" sz="1400" b="1" dirty="0">
              <a:solidFill>
                <a:schemeClr val="bg1"/>
              </a:solidFill>
            </a:endParaRPr>
          </a:p>
        </p:txBody>
      </p:sp>
      <p:sp>
        <p:nvSpPr>
          <p:cNvPr id="18" name="textruta 17"/>
          <p:cNvSpPr txBox="1"/>
          <p:nvPr/>
        </p:nvSpPr>
        <p:spPr>
          <a:xfrm>
            <a:off x="1530849" y="5440319"/>
            <a:ext cx="9123395" cy="1384995"/>
          </a:xfrm>
          <a:prstGeom prst="rect">
            <a:avLst/>
          </a:prstGeom>
          <a:noFill/>
        </p:spPr>
        <p:txBody>
          <a:bodyPr wrap="none" rtlCol="0">
            <a:spAutoFit/>
          </a:bodyPr>
          <a:lstStyle/>
          <a:p>
            <a:pPr marL="342900" indent="-342900">
              <a:buFont typeface="+mj-lt"/>
              <a:buAutoNum type="arabicPeriod"/>
            </a:pPr>
            <a:r>
              <a:rPr lang="sv-SE" sz="1400" dirty="0" smtClean="0">
                <a:latin typeface="Times New Roman" panose="02020603050405020304" pitchFamily="18" charset="0"/>
                <a:cs typeface="Times New Roman" panose="02020603050405020304" pitchFamily="18" charset="0"/>
              </a:rPr>
              <a:t>En patients pågående </a:t>
            </a:r>
            <a:r>
              <a:rPr lang="sv-SE" sz="1400" b="1" dirty="0" smtClean="0">
                <a:latin typeface="Times New Roman" panose="02020603050405020304" pitchFamily="18" charset="0"/>
                <a:cs typeface="Times New Roman" panose="02020603050405020304" pitchFamily="18" charset="0"/>
              </a:rPr>
              <a:t>samordningsärende</a:t>
            </a:r>
            <a:r>
              <a:rPr lang="sv-SE" sz="1400" dirty="0" smtClean="0">
                <a:latin typeface="Times New Roman" panose="02020603050405020304" pitchFamily="18" charset="0"/>
                <a:cs typeface="Times New Roman" panose="02020603050405020304" pitchFamily="18" charset="0"/>
              </a:rPr>
              <a:t>. Den lilla rutan längst fram är gul om det saknas samtycken för samordning</a:t>
            </a:r>
          </a:p>
          <a:p>
            <a:pPr marL="342900" indent="-342900">
              <a:buFont typeface="+mj-lt"/>
              <a:buAutoNum type="arabicPeriod"/>
            </a:pPr>
            <a:r>
              <a:rPr lang="sv-SE" sz="1400" dirty="0" smtClean="0">
                <a:latin typeface="Times New Roman" panose="02020603050405020304" pitchFamily="18" charset="0"/>
                <a:cs typeface="Times New Roman" panose="02020603050405020304" pitchFamily="18" charset="0"/>
              </a:rPr>
              <a:t>Visar det nyaste meddelande, högerklicka och välj </a:t>
            </a:r>
            <a:r>
              <a:rPr lang="sv-SE" sz="1400" b="1" dirty="0" smtClean="0">
                <a:latin typeface="Times New Roman" panose="02020603050405020304" pitchFamily="18" charset="0"/>
                <a:cs typeface="Times New Roman" panose="02020603050405020304" pitchFamily="18" charset="0"/>
              </a:rPr>
              <a:t>visa mer </a:t>
            </a:r>
            <a:r>
              <a:rPr lang="sv-SE" sz="1400" dirty="0" smtClean="0">
                <a:latin typeface="Times New Roman" panose="02020603050405020304" pitchFamily="18" charset="0"/>
                <a:cs typeface="Times New Roman" panose="02020603050405020304" pitchFamily="18" charset="0"/>
              </a:rPr>
              <a:t>för att se alla meddelanden. Ett nytt meddelande är </a:t>
            </a:r>
            <a:r>
              <a:rPr lang="sv-SE" sz="1400" b="1" dirty="0" smtClean="0">
                <a:latin typeface="Times New Roman" panose="02020603050405020304" pitchFamily="18" charset="0"/>
                <a:cs typeface="Times New Roman" panose="02020603050405020304" pitchFamily="18" charset="0"/>
              </a:rPr>
              <a:t>fetstilt</a:t>
            </a:r>
          </a:p>
          <a:p>
            <a:pPr marL="342900" indent="-342900">
              <a:buFont typeface="+mj-lt"/>
              <a:buAutoNum type="arabicPeriod"/>
            </a:pPr>
            <a:r>
              <a:rPr lang="sv-SE" sz="1400" dirty="0" smtClean="0">
                <a:latin typeface="Times New Roman" panose="02020603050405020304" pitchFamily="18" charset="0"/>
                <a:cs typeface="Times New Roman" panose="02020603050405020304" pitchFamily="18" charset="0"/>
              </a:rPr>
              <a:t>Visar </a:t>
            </a:r>
            <a:r>
              <a:rPr lang="sv-SE" sz="1400" b="1" dirty="0" smtClean="0">
                <a:latin typeface="Times New Roman" panose="02020603050405020304" pitchFamily="18" charset="0"/>
                <a:cs typeface="Times New Roman" panose="02020603050405020304" pitchFamily="18" charset="0"/>
              </a:rPr>
              <a:t>vilka som läst </a:t>
            </a:r>
            <a:r>
              <a:rPr lang="sv-SE" sz="1400" dirty="0" smtClean="0">
                <a:latin typeface="Times New Roman" panose="02020603050405020304" pitchFamily="18" charset="0"/>
                <a:cs typeface="Times New Roman" panose="02020603050405020304" pitchFamily="18" charset="0"/>
              </a:rPr>
              <a:t>meddelandet och fungerar som en </a:t>
            </a:r>
            <a:r>
              <a:rPr lang="sv-SE" sz="1400" b="1" dirty="0" smtClean="0">
                <a:latin typeface="Times New Roman" panose="02020603050405020304" pitchFamily="18" charset="0"/>
                <a:cs typeface="Times New Roman" panose="02020603050405020304" pitchFamily="18" charset="0"/>
              </a:rPr>
              <a:t>kvittens</a:t>
            </a:r>
          </a:p>
          <a:p>
            <a:pPr marL="342900" indent="-342900">
              <a:buFont typeface="+mj-lt"/>
              <a:buAutoNum type="arabicPeriod"/>
            </a:pPr>
            <a:r>
              <a:rPr lang="sv-SE" sz="1400" dirty="0" smtClean="0">
                <a:latin typeface="Times New Roman" panose="02020603050405020304" pitchFamily="18" charset="0"/>
                <a:cs typeface="Times New Roman" panose="02020603050405020304" pitchFamily="18" charset="0"/>
              </a:rPr>
              <a:t>Beräknat </a:t>
            </a:r>
            <a:r>
              <a:rPr lang="sv-SE" sz="1400" b="1" dirty="0" smtClean="0">
                <a:latin typeface="Times New Roman" panose="02020603050405020304" pitchFamily="18" charset="0"/>
                <a:cs typeface="Times New Roman" panose="02020603050405020304" pitchFamily="18" charset="0"/>
              </a:rPr>
              <a:t>utskrivningsdatum</a:t>
            </a:r>
            <a:r>
              <a:rPr lang="sv-SE" sz="1400" dirty="0" smtClean="0">
                <a:latin typeface="Times New Roman" panose="02020603050405020304" pitchFamily="18" charset="0"/>
                <a:cs typeface="Times New Roman" panose="02020603050405020304" pitchFamily="18" charset="0"/>
              </a:rPr>
              <a:t> </a:t>
            </a:r>
          </a:p>
          <a:p>
            <a:pPr marL="342900" indent="-342900">
              <a:buFont typeface="+mj-lt"/>
              <a:buAutoNum type="arabicPeriod"/>
            </a:pPr>
            <a:r>
              <a:rPr lang="sv-SE" sz="1400" dirty="0" smtClean="0">
                <a:latin typeface="Times New Roman" panose="02020603050405020304" pitchFamily="18" charset="0"/>
                <a:cs typeface="Times New Roman" panose="02020603050405020304" pitchFamily="18" charset="0"/>
              </a:rPr>
              <a:t>Visar </a:t>
            </a:r>
            <a:r>
              <a:rPr lang="sv-SE" sz="1400" b="1" dirty="0" smtClean="0">
                <a:latin typeface="Times New Roman" panose="02020603050405020304" pitchFamily="18" charset="0"/>
                <a:cs typeface="Times New Roman" panose="02020603050405020304" pitchFamily="18" charset="0"/>
              </a:rPr>
              <a:t>involverade aktörer </a:t>
            </a:r>
            <a:r>
              <a:rPr lang="sv-SE" sz="1400" dirty="0" smtClean="0">
                <a:latin typeface="Times New Roman" panose="02020603050405020304" pitchFamily="18" charset="0"/>
                <a:cs typeface="Times New Roman" panose="02020603050405020304" pitchFamily="18" charset="0"/>
              </a:rPr>
              <a:t>från slutenvård, kommun och öppenvård  </a:t>
            </a:r>
          </a:p>
          <a:p>
            <a:pPr marL="342900" indent="-342900">
              <a:buFont typeface="+mj-lt"/>
              <a:buAutoNum type="arabicPeriod"/>
            </a:pPr>
            <a:r>
              <a:rPr lang="sv-SE" sz="1400" b="1" u="sng" dirty="0" smtClean="0">
                <a:latin typeface="Times New Roman" panose="02020603050405020304" pitchFamily="18" charset="0"/>
                <a:cs typeface="Times New Roman" panose="02020603050405020304" pitchFamily="18" charset="0"/>
              </a:rPr>
              <a:t>I</a:t>
            </a:r>
            <a:r>
              <a:rPr lang="sv-SE" sz="1400" dirty="0" smtClean="0">
                <a:latin typeface="Times New Roman" panose="02020603050405020304" pitchFamily="18" charset="0"/>
                <a:cs typeface="Times New Roman" panose="02020603050405020304" pitchFamily="18" charset="0"/>
              </a:rPr>
              <a:t>nskrivningsmeddelande, </a:t>
            </a:r>
            <a:r>
              <a:rPr lang="sv-SE" sz="1400" b="1" u="sng" dirty="0" smtClean="0">
                <a:latin typeface="Times New Roman" panose="02020603050405020304" pitchFamily="18" charset="0"/>
                <a:cs typeface="Times New Roman" panose="02020603050405020304" pitchFamily="18" charset="0"/>
              </a:rPr>
              <a:t>U</a:t>
            </a:r>
            <a:r>
              <a:rPr lang="sv-SE" sz="1400" dirty="0" smtClean="0">
                <a:latin typeface="Times New Roman" panose="02020603050405020304" pitchFamily="18" charset="0"/>
                <a:cs typeface="Times New Roman" panose="02020603050405020304" pitchFamily="18" charset="0"/>
              </a:rPr>
              <a:t>tskrivningsklar, </a:t>
            </a:r>
            <a:r>
              <a:rPr lang="sv-SE" sz="1400" b="1" u="sng" dirty="0" smtClean="0">
                <a:latin typeface="Times New Roman" panose="02020603050405020304" pitchFamily="18" charset="0"/>
                <a:cs typeface="Times New Roman" panose="02020603050405020304" pitchFamily="18" charset="0"/>
              </a:rPr>
              <a:t>K</a:t>
            </a:r>
            <a:r>
              <a:rPr lang="sv-SE" sz="1400" dirty="0" smtClean="0">
                <a:latin typeface="Times New Roman" panose="02020603050405020304" pitchFamily="18" charset="0"/>
                <a:cs typeface="Times New Roman" panose="02020603050405020304" pitchFamily="18" charset="0"/>
              </a:rPr>
              <a:t>allelse till </a:t>
            </a:r>
            <a:r>
              <a:rPr lang="sv-SE" sz="1400" b="1" u="sng" dirty="0" smtClean="0">
                <a:latin typeface="Times New Roman" panose="02020603050405020304" pitchFamily="18" charset="0"/>
                <a:cs typeface="Times New Roman" panose="02020603050405020304" pitchFamily="18" charset="0"/>
              </a:rPr>
              <a:t>SIP</a:t>
            </a:r>
            <a:r>
              <a:rPr lang="sv-SE" sz="1400" dirty="0" smtClean="0">
                <a:latin typeface="Times New Roman" panose="02020603050405020304" pitchFamily="18" charset="0"/>
                <a:cs typeface="Times New Roman" panose="02020603050405020304" pitchFamily="18" charset="0"/>
              </a:rPr>
              <a:t> och de olika planer som har upprättats för patienten</a:t>
            </a:r>
            <a:endParaRPr lang="sv-SE" sz="1400" dirty="0">
              <a:latin typeface="Times New Roman" panose="02020603050405020304" pitchFamily="18" charset="0"/>
              <a:cs typeface="Times New Roman" panose="02020603050405020304" pitchFamily="18" charset="0"/>
            </a:endParaRPr>
          </a:p>
        </p:txBody>
      </p:sp>
      <p:sp>
        <p:nvSpPr>
          <p:cNvPr id="19" name="textruta 18"/>
          <p:cNvSpPr txBox="1"/>
          <p:nvPr/>
        </p:nvSpPr>
        <p:spPr>
          <a:xfrm>
            <a:off x="7607193" y="3736492"/>
            <a:ext cx="2159214" cy="565785"/>
          </a:xfrm>
          <a:prstGeom prst="upArrowCallout">
            <a:avLst/>
          </a:prstGeom>
          <a:solidFill>
            <a:schemeClr val="tx1"/>
          </a:solidFill>
          <a:ln w="28575">
            <a:solidFill>
              <a:schemeClr val="tx1"/>
            </a:solidFill>
          </a:ln>
        </p:spPr>
        <p:txBody>
          <a:bodyPr wrap="square" rtlCol="0">
            <a:spAutoFit/>
          </a:bodyPr>
          <a:lstStyle/>
          <a:p>
            <a:pPr algn="ctr"/>
            <a:r>
              <a:rPr lang="sv-SE" dirty="0" smtClean="0">
                <a:solidFill>
                  <a:schemeClr val="bg1"/>
                </a:solidFill>
              </a:rPr>
              <a:t>5</a:t>
            </a:r>
            <a:endParaRPr lang="sv-SE" dirty="0">
              <a:solidFill>
                <a:schemeClr val="bg1"/>
              </a:solidFill>
            </a:endParaRPr>
          </a:p>
        </p:txBody>
      </p:sp>
      <p:sp>
        <p:nvSpPr>
          <p:cNvPr id="20" name="textruta 19"/>
          <p:cNvSpPr txBox="1"/>
          <p:nvPr/>
        </p:nvSpPr>
        <p:spPr>
          <a:xfrm>
            <a:off x="10273552" y="3737126"/>
            <a:ext cx="1020105" cy="565785"/>
          </a:xfrm>
          <a:prstGeom prst="upArrowCallout">
            <a:avLst/>
          </a:prstGeom>
          <a:solidFill>
            <a:schemeClr val="tx1"/>
          </a:solidFill>
          <a:ln w="28575">
            <a:solidFill>
              <a:schemeClr val="tx1"/>
            </a:solidFill>
          </a:ln>
        </p:spPr>
        <p:txBody>
          <a:bodyPr wrap="square" rtlCol="0">
            <a:spAutoFit/>
          </a:bodyPr>
          <a:lstStyle/>
          <a:p>
            <a:pPr algn="ctr"/>
            <a:r>
              <a:rPr lang="sv-SE" dirty="0" smtClean="0">
                <a:solidFill>
                  <a:schemeClr val="bg1"/>
                </a:solidFill>
              </a:rPr>
              <a:t>6</a:t>
            </a:r>
            <a:endParaRPr lang="sv-SE" dirty="0">
              <a:solidFill>
                <a:schemeClr val="bg1"/>
              </a:solidFill>
            </a:endParaRPr>
          </a:p>
        </p:txBody>
      </p:sp>
      <p:sp>
        <p:nvSpPr>
          <p:cNvPr id="22" name="textruta 21"/>
          <p:cNvSpPr txBox="1"/>
          <p:nvPr/>
        </p:nvSpPr>
        <p:spPr>
          <a:xfrm rot="739697">
            <a:off x="6986575" y="214222"/>
            <a:ext cx="2118896" cy="1039356"/>
          </a:xfrm>
          <a:prstGeom prst="leftArrow">
            <a:avLst/>
          </a:prstGeom>
          <a:solidFill>
            <a:schemeClr val="tx1"/>
          </a:solidFill>
          <a:ln>
            <a:solidFill>
              <a:schemeClr val="tx1"/>
            </a:solidFill>
          </a:ln>
        </p:spPr>
        <p:txBody>
          <a:bodyPr wrap="none" rtlCol="0">
            <a:spAutoFit/>
          </a:bodyPr>
          <a:lstStyle/>
          <a:p>
            <a:r>
              <a:rPr lang="sv-SE" sz="1400" dirty="0" smtClean="0">
                <a:solidFill>
                  <a:schemeClr val="bg1"/>
                </a:solidFill>
                <a:latin typeface="Times New Roman" panose="02020603050405020304" pitchFamily="18" charset="0"/>
                <a:cs typeface="Times New Roman" panose="02020603050405020304" pitchFamily="18" charset="0"/>
              </a:rPr>
              <a:t>Symboliserar pågående</a:t>
            </a:r>
          </a:p>
          <a:p>
            <a:r>
              <a:rPr lang="sv-SE" sz="1400" dirty="0" smtClean="0">
                <a:solidFill>
                  <a:schemeClr val="bg1"/>
                </a:solidFill>
                <a:latin typeface="Times New Roman" panose="02020603050405020304" pitchFamily="18" charset="0"/>
                <a:cs typeface="Times New Roman" panose="02020603050405020304" pitchFamily="18" charset="0"/>
              </a:rPr>
              <a:t> samordningsärende</a:t>
            </a:r>
            <a:endParaRPr lang="sv-SE"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652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fade">
                                      <p:cBhvr>
                                        <p:cTn id="32" dur="500"/>
                                        <p:tgtEl>
                                          <p:spTgt spid="1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fade">
                                      <p:cBhvr>
                                        <p:cTn id="42" dur="500"/>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4" end="4"/>
                                            </p:txEl>
                                          </p:spTgt>
                                        </p:tgtEl>
                                        <p:attrNameLst>
                                          <p:attrName>style.visibility</p:attrName>
                                        </p:attrNameLst>
                                      </p:cBhvr>
                                      <p:to>
                                        <p:strVal val="visible"/>
                                      </p:to>
                                    </p:set>
                                    <p:animEffect transition="in" filter="fade">
                                      <p:cBhvr>
                                        <p:cTn id="52" dur="500"/>
                                        <p:tgtEl>
                                          <p:spTgt spid="1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xEl>
                                              <p:pRg st="5" end="5"/>
                                            </p:txEl>
                                          </p:spTgt>
                                        </p:tgtEl>
                                        <p:attrNameLst>
                                          <p:attrName>style.visibility</p:attrName>
                                        </p:attrNameLst>
                                      </p:cBhvr>
                                      <p:to>
                                        <p:strVal val="visible"/>
                                      </p:to>
                                    </p:set>
                                    <p:animEffect transition="in" filter="fade">
                                      <p:cBhvr>
                                        <p:cTn id="62" dur="500"/>
                                        <p:tgtEl>
                                          <p:spTgt spid="1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61773"/>
            <a:ext cx="12192000" cy="1325563"/>
          </a:xfrm>
        </p:spPr>
        <p:txBody>
          <a:bodyPr>
            <a:normAutofit/>
          </a:bodyPr>
          <a:lstStyle/>
          <a:p>
            <a:pPr algn="ctr"/>
            <a:r>
              <a:rPr lang="sv-SE" sz="4000" dirty="0" smtClean="0"/>
              <a:t>Att </a:t>
            </a:r>
            <a:r>
              <a:rPr lang="sv-SE" sz="4000" dirty="0"/>
              <a:t>söka fram patient och lägga till genvägar</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söka fram patient och lägga till genvägar</a:t>
            </a:r>
            <a:endParaRPr lang="sv-SE" dirty="0"/>
          </a:p>
        </p:txBody>
      </p:sp>
    </p:spTree>
    <p:extLst>
      <p:ext uri="{BB962C8B-B14F-4D97-AF65-F5344CB8AC3E}">
        <p14:creationId xmlns:p14="http://schemas.microsoft.com/office/powerpoint/2010/main" val="277529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59798"/>
            <a:ext cx="12192000" cy="1325563"/>
          </a:xfrm>
        </p:spPr>
        <p:txBody>
          <a:bodyPr>
            <a:normAutofit/>
          </a:bodyPr>
          <a:lstStyle/>
          <a:p>
            <a:pPr algn="ctr"/>
            <a:r>
              <a:rPr lang="sv-SE" sz="4000" dirty="0"/>
              <a:t>Uppdatera Ragnars patientkortsuppgifter</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652" y="4945626"/>
            <a:ext cx="1912374" cy="1912374"/>
          </a:xfrm>
          <a:prstGeom prst="rect">
            <a:avLst/>
          </a:prstGeom>
        </p:spPr>
      </p:pic>
      <p:sp>
        <p:nvSpPr>
          <p:cNvPr id="3" name="Platshållare för innehåll 2"/>
          <p:cNvSpPr>
            <a:spLocks noGrp="1"/>
          </p:cNvSpPr>
          <p:nvPr>
            <p:ph idx="1"/>
          </p:nvPr>
        </p:nvSpPr>
        <p:spPr/>
        <p:txBody>
          <a:bodyPr anchor="ctr"/>
          <a:lstStyle/>
          <a:p>
            <a:pPr marL="0" indent="0" algn="ctr">
              <a:buNone/>
            </a:pPr>
            <a:r>
              <a:rPr lang="sv-SE" dirty="0" smtClean="0">
                <a:hlinkClick r:id="rId4"/>
              </a:rPr>
              <a:t>Länk till film: uppdatera patientkort</a:t>
            </a:r>
            <a:endParaRPr lang="sv-SE" dirty="0"/>
          </a:p>
        </p:txBody>
      </p:sp>
    </p:spTree>
    <p:extLst>
      <p:ext uri="{BB962C8B-B14F-4D97-AF65-F5344CB8AC3E}">
        <p14:creationId xmlns:p14="http://schemas.microsoft.com/office/powerpoint/2010/main" val="320101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2709</TotalTime>
  <Words>2879</Words>
  <Application>Microsoft Office PowerPoint</Application>
  <PresentationFormat>Bredbild</PresentationFormat>
  <Paragraphs>307</Paragraphs>
  <Slides>27</Slides>
  <Notes>27</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27</vt:i4>
      </vt:variant>
    </vt:vector>
  </HeadingPairs>
  <TitlesOfParts>
    <vt:vector size="35" baseType="lpstr">
      <vt:lpstr>Arial</vt:lpstr>
      <vt:lpstr>Calibri</vt:lpstr>
      <vt:lpstr>Calibri Light</vt:lpstr>
      <vt:lpstr>Courier New</vt:lpstr>
      <vt:lpstr>Times New Roman</vt:lpstr>
      <vt:lpstr>wf_segoe-ui_normal</vt:lpstr>
      <vt:lpstr>Wingdings</vt:lpstr>
      <vt:lpstr>Office-tema</vt:lpstr>
      <vt:lpstr>Cosmic LINK </vt:lpstr>
      <vt:lpstr>Cosmic LINK </vt:lpstr>
      <vt:lpstr>PowerPoint-presentation</vt:lpstr>
      <vt:lpstr>Skärminspelningar i Cosmic LINK </vt:lpstr>
      <vt:lpstr>Nu ska vi titta på film och gå igenom flödet…</vt:lpstr>
      <vt:lpstr>Miljön Cosmic LINK</vt:lpstr>
      <vt:lpstr>Ä r e n d e ö v e r s i k t </vt:lpstr>
      <vt:lpstr>Att söka fram patient och lägga till genvägar</vt:lpstr>
      <vt:lpstr>Uppdatera Ragnars patientkortsuppgifter</vt:lpstr>
      <vt:lpstr>Skapa nytt ärende</vt:lpstr>
      <vt:lpstr>Skicka inmeddelande akuten</vt:lpstr>
      <vt:lpstr>Svara på inskrivningsmeddelande</vt:lpstr>
      <vt:lpstr>Generella meddelanden och fasta rubriker</vt:lpstr>
      <vt:lpstr>Allmänt om Generella Meddelanden </vt:lpstr>
      <vt:lpstr>Samordningsbehov och färgspår  via generellt meddelande </vt:lpstr>
      <vt:lpstr>Markera som oläst och sortera ärenden</vt:lpstr>
      <vt:lpstr>Meddelande om ny beräknad tidpunkt för utskrivning</vt:lpstr>
      <vt:lpstr>Utskrivningsplan</vt:lpstr>
      <vt:lpstr>Utskrivningsmeddelande</vt:lpstr>
      <vt:lpstr>Kallelse SIP och skriva i SIP</vt:lpstr>
      <vt:lpstr>Att skriva i SIP</vt:lpstr>
      <vt:lpstr>Lathundar och länkar</vt:lpstr>
      <vt:lpstr>Använda fraser i Cosmic LINK</vt:lpstr>
      <vt:lpstr>Lägga till aktör</vt:lpstr>
      <vt:lpstr>Avvisa eller återkalla meddelande</vt:lpstr>
      <vt:lpstr>Sammanhållen journal och läkemedelslista</vt:lpstr>
      <vt:lpstr>Support</vt:lpstr>
    </vt:vector>
  </TitlesOfParts>
  <Company>Söderköpings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Sjösten, Ida</dc:creator>
  <cp:lastModifiedBy>Sjösten, Ida</cp:lastModifiedBy>
  <cp:revision>187</cp:revision>
  <dcterms:created xsi:type="dcterms:W3CDTF">2019-03-22T08:33:48Z</dcterms:created>
  <dcterms:modified xsi:type="dcterms:W3CDTF">2019-04-18T10:14:03Z</dcterms:modified>
</cp:coreProperties>
</file>