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9" r:id="rId3"/>
    <p:sldId id="257" r:id="rId4"/>
    <p:sldId id="258" r:id="rId5"/>
    <p:sldId id="272" r:id="rId6"/>
    <p:sldId id="273" r:id="rId7"/>
    <p:sldId id="274" r:id="rId8"/>
    <p:sldId id="278" r:id="rId9"/>
    <p:sldId id="279" r:id="rId10"/>
    <p:sldId id="275" r:id="rId11"/>
    <p:sldId id="276" r:id="rId12"/>
    <p:sldId id="259" r:id="rId13"/>
    <p:sldId id="280" r:id="rId14"/>
    <p:sldId id="281" r:id="rId15"/>
    <p:sldId id="284" r:id="rId16"/>
    <p:sldId id="285" r:id="rId17"/>
    <p:sldId id="263" r:id="rId18"/>
    <p:sldId id="286" r:id="rId19"/>
    <p:sldId id="264" r:id="rId20"/>
    <p:sldId id="265" r:id="rId21"/>
    <p:sldId id="267" r:id="rId22"/>
    <p:sldId id="287" r:id="rId23"/>
    <p:sldId id="268" r:id="rId24"/>
    <p:sldId id="271" r:id="rId25"/>
    <p:sldId id="266" r:id="rId26"/>
    <p:sldId id="28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B9FFA3"/>
    <a:srgbClr val="6F122E"/>
    <a:srgbClr val="9D1E52"/>
    <a:srgbClr val="FB575C"/>
    <a:srgbClr val="D47800"/>
    <a:srgbClr val="092D59"/>
    <a:srgbClr val="4D648A"/>
    <a:srgbClr val="2A6C81"/>
    <a:srgbClr val="BCC8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0858" autoAdjust="0"/>
  </p:normalViewPr>
  <p:slideViewPr>
    <p:cSldViewPr snapToGrid="0">
      <p:cViewPr varScale="1">
        <p:scale>
          <a:sx n="77" d="100"/>
          <a:sy n="77" d="100"/>
        </p:scale>
        <p:origin x="1776"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A1C23F-F230-48A5-80D8-6F89F66BF35B}"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sv-SE"/>
        </a:p>
      </dgm:t>
    </dgm:pt>
    <dgm:pt modelId="{9F29E5BE-A07A-435F-B98C-D7879E4A4728}">
      <dgm:prSet phldrT="[Text]"/>
      <dgm:spPr>
        <a:solidFill>
          <a:srgbClr val="0070C0"/>
        </a:solidFill>
      </dgm:spPr>
      <dgm:t>
        <a:bodyPr/>
        <a:lstStyle/>
        <a:p>
          <a:r>
            <a:rPr lang="sv-SE" dirty="0"/>
            <a:t>Samtycken efterfrågas</a:t>
          </a:r>
        </a:p>
      </dgm:t>
    </dgm:pt>
    <dgm:pt modelId="{A409D69F-8504-42A4-9ABD-E8DE917F0C0C}" type="parTrans" cxnId="{2AF70F83-0C9D-42ED-A49E-C4990EBE3D93}">
      <dgm:prSet/>
      <dgm:spPr/>
      <dgm:t>
        <a:bodyPr/>
        <a:lstStyle/>
        <a:p>
          <a:endParaRPr lang="sv-SE"/>
        </a:p>
      </dgm:t>
    </dgm:pt>
    <dgm:pt modelId="{E97BDA0E-7D96-4B80-AA81-0E04E2BD0238}" type="sibTrans" cxnId="{2AF70F83-0C9D-42ED-A49E-C4990EBE3D93}">
      <dgm:prSet/>
      <dgm:spPr>
        <a:solidFill>
          <a:srgbClr val="0070C0"/>
        </a:solidFill>
      </dgm:spPr>
      <dgm:t>
        <a:bodyPr/>
        <a:lstStyle/>
        <a:p>
          <a:endParaRPr lang="sv-SE"/>
        </a:p>
      </dgm:t>
    </dgm:pt>
    <dgm:pt modelId="{67AFD1C4-034F-40FF-AF22-5C1ED92C75FF}">
      <dgm:prSet phldrT="[Text]"/>
      <dgm:spPr/>
      <dgm:t>
        <a:bodyPr/>
        <a:lstStyle/>
        <a:p>
          <a:r>
            <a:rPr lang="sv-SE" dirty="0"/>
            <a:t>Samtycke dokumenteras </a:t>
          </a:r>
          <a:r>
            <a:rPr lang="sv-SE" u="sng" dirty="0"/>
            <a:t>alltid</a:t>
          </a:r>
          <a:r>
            <a:rPr lang="sv-SE" dirty="0"/>
            <a:t> i journalen under Gemensamma dokument</a:t>
          </a:r>
        </a:p>
      </dgm:t>
    </dgm:pt>
    <dgm:pt modelId="{DB3FF5FF-2D69-4413-B6F6-A033C2E4EE7F}" type="parTrans" cxnId="{03EF0FDD-F847-4B5A-B4C7-4AF3C767FBF6}">
      <dgm:prSet/>
      <dgm:spPr/>
      <dgm:t>
        <a:bodyPr/>
        <a:lstStyle/>
        <a:p>
          <a:endParaRPr lang="sv-SE"/>
        </a:p>
      </dgm:t>
    </dgm:pt>
    <dgm:pt modelId="{828194E7-81FB-4445-8AE0-D7B135DB3113}" type="sibTrans" cxnId="{03EF0FDD-F847-4B5A-B4C7-4AF3C767FBF6}">
      <dgm:prSet/>
      <dgm:spPr/>
      <dgm:t>
        <a:bodyPr/>
        <a:lstStyle/>
        <a:p>
          <a:endParaRPr lang="sv-SE"/>
        </a:p>
      </dgm:t>
    </dgm:pt>
    <dgm:pt modelId="{518A02A3-B9D0-472A-8561-C44BCB3F1027}">
      <dgm:prSet phldrT="[Text]"/>
      <dgm:spPr>
        <a:solidFill>
          <a:srgbClr val="0070C0"/>
        </a:solidFill>
      </dgm:spPr>
      <dgm:t>
        <a:bodyPr/>
        <a:lstStyle/>
        <a:p>
          <a:r>
            <a:rPr lang="sv-SE" dirty="0"/>
            <a:t>Inskrivningsmeddelande skickas</a:t>
          </a:r>
        </a:p>
      </dgm:t>
    </dgm:pt>
    <dgm:pt modelId="{F90D7131-2E27-4EBD-A7DC-FAB0E310CCDE}" type="parTrans" cxnId="{4C03B855-DD3D-473E-A3BD-ADEF61F56DD0}">
      <dgm:prSet/>
      <dgm:spPr/>
      <dgm:t>
        <a:bodyPr/>
        <a:lstStyle/>
        <a:p>
          <a:endParaRPr lang="sv-SE"/>
        </a:p>
      </dgm:t>
    </dgm:pt>
    <dgm:pt modelId="{FA8727FB-E88A-4ECA-ADCC-C8F673252DB1}" type="sibTrans" cxnId="{4C03B855-DD3D-473E-A3BD-ADEF61F56DD0}">
      <dgm:prSet/>
      <dgm:spPr/>
      <dgm:t>
        <a:bodyPr/>
        <a:lstStyle/>
        <a:p>
          <a:endParaRPr lang="sv-SE"/>
        </a:p>
      </dgm:t>
    </dgm:pt>
    <dgm:pt modelId="{361F2670-6FD7-49FE-90D0-09EF659CFF26}">
      <dgm:prSet phldrT="[Text]"/>
      <dgm:spPr/>
      <dgm:t>
        <a:bodyPr/>
        <a:lstStyle/>
        <a:p>
          <a:r>
            <a:rPr lang="sv-SE" dirty="0"/>
            <a:t>Besvara alltid frågorna om samtycke</a:t>
          </a:r>
        </a:p>
      </dgm:t>
    </dgm:pt>
    <dgm:pt modelId="{4E99E21E-99DB-4009-95D7-C7091FBC87C6}" type="parTrans" cxnId="{86CE08AB-DA57-4C79-884F-474BB4C86ED5}">
      <dgm:prSet/>
      <dgm:spPr/>
      <dgm:t>
        <a:bodyPr/>
        <a:lstStyle/>
        <a:p>
          <a:endParaRPr lang="sv-SE"/>
        </a:p>
      </dgm:t>
    </dgm:pt>
    <dgm:pt modelId="{4A355BA8-5AB1-48D0-9F63-CF11D0C54437}" type="sibTrans" cxnId="{86CE08AB-DA57-4C79-884F-474BB4C86ED5}">
      <dgm:prSet/>
      <dgm:spPr/>
      <dgm:t>
        <a:bodyPr/>
        <a:lstStyle/>
        <a:p>
          <a:endParaRPr lang="sv-SE"/>
        </a:p>
      </dgm:t>
    </dgm:pt>
    <dgm:pt modelId="{275B9D98-761A-426F-B04F-06BBBE598F44}">
      <dgm:prSet phldrT="[Text]"/>
      <dgm:spPr/>
      <dgm:t>
        <a:bodyPr/>
        <a:lstStyle/>
        <a:p>
          <a:r>
            <a:rPr lang="sv-SE" dirty="0"/>
            <a:t>Ta ställning till Behov av samordnad individuell planering (ja innebär flera aktörer, nej innebär endast socialtjänst. Ändras behovet så kan detta ställningstagande ändras.</a:t>
          </a:r>
        </a:p>
      </dgm:t>
    </dgm:pt>
    <dgm:pt modelId="{EF0FAE5D-E13D-4D37-B065-05611A323107}" type="parTrans" cxnId="{F10FE0EC-3957-4EB2-8767-2C03C5A3BFEF}">
      <dgm:prSet/>
      <dgm:spPr/>
      <dgm:t>
        <a:bodyPr/>
        <a:lstStyle/>
        <a:p>
          <a:endParaRPr lang="sv-SE"/>
        </a:p>
      </dgm:t>
    </dgm:pt>
    <dgm:pt modelId="{1DD950EE-E645-475B-BDA5-09250EC295C0}" type="sibTrans" cxnId="{F10FE0EC-3957-4EB2-8767-2C03C5A3BFEF}">
      <dgm:prSet/>
      <dgm:spPr/>
      <dgm:t>
        <a:bodyPr/>
        <a:lstStyle/>
        <a:p>
          <a:endParaRPr lang="sv-SE"/>
        </a:p>
      </dgm:t>
    </dgm:pt>
    <dgm:pt modelId="{D141DDA4-D9CA-4479-92A0-F48565287983}" type="pres">
      <dgm:prSet presAssocID="{DAA1C23F-F230-48A5-80D8-6F89F66BF35B}" presName="linearFlow" presStyleCnt="0">
        <dgm:presLayoutVars>
          <dgm:dir/>
          <dgm:animLvl val="lvl"/>
          <dgm:resizeHandles val="exact"/>
        </dgm:presLayoutVars>
      </dgm:prSet>
      <dgm:spPr/>
    </dgm:pt>
    <dgm:pt modelId="{1F657CDA-73A6-4ACA-B3EC-E5CDE4B34101}" type="pres">
      <dgm:prSet presAssocID="{9F29E5BE-A07A-435F-B98C-D7879E4A4728}" presName="composite" presStyleCnt="0"/>
      <dgm:spPr/>
    </dgm:pt>
    <dgm:pt modelId="{6288B95E-6D04-41A6-B69E-1E91E817D1F2}" type="pres">
      <dgm:prSet presAssocID="{9F29E5BE-A07A-435F-B98C-D7879E4A4728}" presName="parTx" presStyleLbl="node1" presStyleIdx="0" presStyleCnt="2">
        <dgm:presLayoutVars>
          <dgm:chMax val="0"/>
          <dgm:chPref val="0"/>
          <dgm:bulletEnabled val="1"/>
        </dgm:presLayoutVars>
      </dgm:prSet>
      <dgm:spPr/>
    </dgm:pt>
    <dgm:pt modelId="{E83BD0AC-7454-4F01-9980-96B58271439D}" type="pres">
      <dgm:prSet presAssocID="{9F29E5BE-A07A-435F-B98C-D7879E4A4728}" presName="parSh" presStyleLbl="node1" presStyleIdx="0" presStyleCnt="2" custLinFactNeighborX="-610" custLinFactNeighborY="2411"/>
      <dgm:spPr/>
    </dgm:pt>
    <dgm:pt modelId="{FB5E61DA-7427-4B09-BC2F-42F67A903728}" type="pres">
      <dgm:prSet presAssocID="{9F29E5BE-A07A-435F-B98C-D7879E4A4728}" presName="desTx" presStyleLbl="fgAcc1" presStyleIdx="0" presStyleCnt="2">
        <dgm:presLayoutVars>
          <dgm:bulletEnabled val="1"/>
        </dgm:presLayoutVars>
      </dgm:prSet>
      <dgm:spPr/>
    </dgm:pt>
    <dgm:pt modelId="{2D19F9E5-1BB7-44AA-B99D-8AA37F9F4528}" type="pres">
      <dgm:prSet presAssocID="{E97BDA0E-7D96-4B80-AA81-0E04E2BD0238}" presName="sibTrans" presStyleLbl="sibTrans2D1" presStyleIdx="0" presStyleCnt="1"/>
      <dgm:spPr/>
    </dgm:pt>
    <dgm:pt modelId="{D80A2303-FB9C-499B-8F98-4D236B1BB679}" type="pres">
      <dgm:prSet presAssocID="{E97BDA0E-7D96-4B80-AA81-0E04E2BD0238}" presName="connTx" presStyleLbl="sibTrans2D1" presStyleIdx="0" presStyleCnt="1"/>
      <dgm:spPr/>
    </dgm:pt>
    <dgm:pt modelId="{D8731691-4667-460F-9039-9D6DE5FBED8C}" type="pres">
      <dgm:prSet presAssocID="{518A02A3-B9D0-472A-8561-C44BCB3F1027}" presName="composite" presStyleCnt="0"/>
      <dgm:spPr/>
    </dgm:pt>
    <dgm:pt modelId="{5ADF8585-5E83-4100-89CB-BCC6519E84C7}" type="pres">
      <dgm:prSet presAssocID="{518A02A3-B9D0-472A-8561-C44BCB3F1027}" presName="parTx" presStyleLbl="node1" presStyleIdx="0" presStyleCnt="2">
        <dgm:presLayoutVars>
          <dgm:chMax val="0"/>
          <dgm:chPref val="0"/>
          <dgm:bulletEnabled val="1"/>
        </dgm:presLayoutVars>
      </dgm:prSet>
      <dgm:spPr/>
    </dgm:pt>
    <dgm:pt modelId="{93184D0E-1ABE-4852-B8EC-87D10B71B955}" type="pres">
      <dgm:prSet presAssocID="{518A02A3-B9D0-472A-8561-C44BCB3F1027}" presName="parSh" presStyleLbl="node1" presStyleIdx="1" presStyleCnt="2"/>
      <dgm:spPr/>
    </dgm:pt>
    <dgm:pt modelId="{2EDBD4B0-439D-49F2-9874-2B6783FEFD70}" type="pres">
      <dgm:prSet presAssocID="{518A02A3-B9D0-472A-8561-C44BCB3F1027}" presName="desTx" presStyleLbl="fgAcc1" presStyleIdx="1" presStyleCnt="2">
        <dgm:presLayoutVars>
          <dgm:bulletEnabled val="1"/>
        </dgm:presLayoutVars>
      </dgm:prSet>
      <dgm:spPr/>
    </dgm:pt>
  </dgm:ptLst>
  <dgm:cxnLst>
    <dgm:cxn modelId="{FAACFD03-43C3-4105-A3A4-8D9FBD6383E6}" type="presOf" srcId="{9F29E5BE-A07A-435F-B98C-D7879E4A4728}" destId="{E83BD0AC-7454-4F01-9980-96B58271439D}" srcOrd="1" destOrd="0" presId="urn:microsoft.com/office/officeart/2005/8/layout/process3"/>
    <dgm:cxn modelId="{4A1DC15F-ED9A-4E90-B9D3-6ECCA73ED13B}" type="presOf" srcId="{E97BDA0E-7D96-4B80-AA81-0E04E2BD0238}" destId="{2D19F9E5-1BB7-44AA-B99D-8AA37F9F4528}" srcOrd="0" destOrd="0" presId="urn:microsoft.com/office/officeart/2005/8/layout/process3"/>
    <dgm:cxn modelId="{50EDDD43-516A-4D30-A322-3D0A1B5E55C2}" type="presOf" srcId="{DAA1C23F-F230-48A5-80D8-6F89F66BF35B}" destId="{D141DDA4-D9CA-4479-92A0-F48565287983}" srcOrd="0" destOrd="0" presId="urn:microsoft.com/office/officeart/2005/8/layout/process3"/>
    <dgm:cxn modelId="{4DC20666-CC51-4A01-89CD-A513BB969305}" type="presOf" srcId="{275B9D98-761A-426F-B04F-06BBBE598F44}" destId="{2EDBD4B0-439D-49F2-9874-2B6783FEFD70}" srcOrd="0" destOrd="1" presId="urn:microsoft.com/office/officeart/2005/8/layout/process3"/>
    <dgm:cxn modelId="{79D16072-5142-476C-8C4A-40DA8FBBE7DB}" type="presOf" srcId="{67AFD1C4-034F-40FF-AF22-5C1ED92C75FF}" destId="{FB5E61DA-7427-4B09-BC2F-42F67A903728}" srcOrd="0" destOrd="0" presId="urn:microsoft.com/office/officeart/2005/8/layout/process3"/>
    <dgm:cxn modelId="{4C03B855-DD3D-473E-A3BD-ADEF61F56DD0}" srcId="{DAA1C23F-F230-48A5-80D8-6F89F66BF35B}" destId="{518A02A3-B9D0-472A-8561-C44BCB3F1027}" srcOrd="1" destOrd="0" parTransId="{F90D7131-2E27-4EBD-A7DC-FAB0E310CCDE}" sibTransId="{FA8727FB-E88A-4ECA-ADCC-C8F673252DB1}"/>
    <dgm:cxn modelId="{036CFA5A-176B-42ED-861E-8D1BB4C8C682}" type="presOf" srcId="{518A02A3-B9D0-472A-8561-C44BCB3F1027}" destId="{5ADF8585-5E83-4100-89CB-BCC6519E84C7}" srcOrd="0" destOrd="0" presId="urn:microsoft.com/office/officeart/2005/8/layout/process3"/>
    <dgm:cxn modelId="{2AF70F83-0C9D-42ED-A49E-C4990EBE3D93}" srcId="{DAA1C23F-F230-48A5-80D8-6F89F66BF35B}" destId="{9F29E5BE-A07A-435F-B98C-D7879E4A4728}" srcOrd="0" destOrd="0" parTransId="{A409D69F-8504-42A4-9ABD-E8DE917F0C0C}" sibTransId="{E97BDA0E-7D96-4B80-AA81-0E04E2BD0238}"/>
    <dgm:cxn modelId="{CC68D984-1DB6-4535-869F-0D91FDD54EFA}" type="presOf" srcId="{361F2670-6FD7-49FE-90D0-09EF659CFF26}" destId="{2EDBD4B0-439D-49F2-9874-2B6783FEFD70}" srcOrd="0" destOrd="0" presId="urn:microsoft.com/office/officeart/2005/8/layout/process3"/>
    <dgm:cxn modelId="{86CE08AB-DA57-4C79-884F-474BB4C86ED5}" srcId="{518A02A3-B9D0-472A-8561-C44BCB3F1027}" destId="{361F2670-6FD7-49FE-90D0-09EF659CFF26}" srcOrd="0" destOrd="0" parTransId="{4E99E21E-99DB-4009-95D7-C7091FBC87C6}" sibTransId="{4A355BA8-5AB1-48D0-9F63-CF11D0C54437}"/>
    <dgm:cxn modelId="{8EE51BD5-9D4D-4142-989E-851298D4A00D}" type="presOf" srcId="{E97BDA0E-7D96-4B80-AA81-0E04E2BD0238}" destId="{D80A2303-FB9C-499B-8F98-4D236B1BB679}" srcOrd="1" destOrd="0" presId="urn:microsoft.com/office/officeart/2005/8/layout/process3"/>
    <dgm:cxn modelId="{03EF0FDD-F847-4B5A-B4C7-4AF3C767FBF6}" srcId="{9F29E5BE-A07A-435F-B98C-D7879E4A4728}" destId="{67AFD1C4-034F-40FF-AF22-5C1ED92C75FF}" srcOrd="0" destOrd="0" parTransId="{DB3FF5FF-2D69-4413-B6F6-A033C2E4EE7F}" sibTransId="{828194E7-81FB-4445-8AE0-D7B135DB3113}"/>
    <dgm:cxn modelId="{B775F3E2-237F-4C8B-804A-77A5867FFDD1}" type="presOf" srcId="{518A02A3-B9D0-472A-8561-C44BCB3F1027}" destId="{93184D0E-1ABE-4852-B8EC-87D10B71B955}" srcOrd="1" destOrd="0" presId="urn:microsoft.com/office/officeart/2005/8/layout/process3"/>
    <dgm:cxn modelId="{F10FE0EC-3957-4EB2-8767-2C03C5A3BFEF}" srcId="{518A02A3-B9D0-472A-8561-C44BCB3F1027}" destId="{275B9D98-761A-426F-B04F-06BBBE598F44}" srcOrd="1" destOrd="0" parTransId="{EF0FAE5D-E13D-4D37-B065-05611A323107}" sibTransId="{1DD950EE-E645-475B-BDA5-09250EC295C0}"/>
    <dgm:cxn modelId="{AF8B8CEF-5C78-4601-B8CE-E18B272BC691}" type="presOf" srcId="{9F29E5BE-A07A-435F-B98C-D7879E4A4728}" destId="{6288B95E-6D04-41A6-B69E-1E91E817D1F2}" srcOrd="0" destOrd="0" presId="urn:microsoft.com/office/officeart/2005/8/layout/process3"/>
    <dgm:cxn modelId="{46E20B63-4995-4946-AC6F-697AA5336FB5}" type="presParOf" srcId="{D141DDA4-D9CA-4479-92A0-F48565287983}" destId="{1F657CDA-73A6-4ACA-B3EC-E5CDE4B34101}" srcOrd="0" destOrd="0" presId="urn:microsoft.com/office/officeart/2005/8/layout/process3"/>
    <dgm:cxn modelId="{C914CDCF-7765-4CED-B196-EBFC8CB12CFA}" type="presParOf" srcId="{1F657CDA-73A6-4ACA-B3EC-E5CDE4B34101}" destId="{6288B95E-6D04-41A6-B69E-1E91E817D1F2}" srcOrd="0" destOrd="0" presId="urn:microsoft.com/office/officeart/2005/8/layout/process3"/>
    <dgm:cxn modelId="{F9718588-7E7B-4192-AE65-B51F9C65636A}" type="presParOf" srcId="{1F657CDA-73A6-4ACA-B3EC-E5CDE4B34101}" destId="{E83BD0AC-7454-4F01-9980-96B58271439D}" srcOrd="1" destOrd="0" presId="urn:microsoft.com/office/officeart/2005/8/layout/process3"/>
    <dgm:cxn modelId="{D06570EE-FC17-4BD1-B402-49FE5A1C8EE3}" type="presParOf" srcId="{1F657CDA-73A6-4ACA-B3EC-E5CDE4B34101}" destId="{FB5E61DA-7427-4B09-BC2F-42F67A903728}" srcOrd="2" destOrd="0" presId="urn:microsoft.com/office/officeart/2005/8/layout/process3"/>
    <dgm:cxn modelId="{C796BA4D-1CA8-4720-AF4B-28AC8F431C85}" type="presParOf" srcId="{D141DDA4-D9CA-4479-92A0-F48565287983}" destId="{2D19F9E5-1BB7-44AA-B99D-8AA37F9F4528}" srcOrd="1" destOrd="0" presId="urn:microsoft.com/office/officeart/2005/8/layout/process3"/>
    <dgm:cxn modelId="{24A21C03-B0EA-4DA8-8598-0CC770D54424}" type="presParOf" srcId="{2D19F9E5-1BB7-44AA-B99D-8AA37F9F4528}" destId="{D80A2303-FB9C-499B-8F98-4D236B1BB679}" srcOrd="0" destOrd="0" presId="urn:microsoft.com/office/officeart/2005/8/layout/process3"/>
    <dgm:cxn modelId="{441C8DEE-CD59-49DE-9560-1912CFDDA3FE}" type="presParOf" srcId="{D141DDA4-D9CA-4479-92A0-F48565287983}" destId="{D8731691-4667-460F-9039-9D6DE5FBED8C}" srcOrd="2" destOrd="0" presId="urn:microsoft.com/office/officeart/2005/8/layout/process3"/>
    <dgm:cxn modelId="{6FFA8072-6222-4C2F-AC6C-5E22B2DC2B13}" type="presParOf" srcId="{D8731691-4667-460F-9039-9D6DE5FBED8C}" destId="{5ADF8585-5E83-4100-89CB-BCC6519E84C7}" srcOrd="0" destOrd="0" presId="urn:microsoft.com/office/officeart/2005/8/layout/process3"/>
    <dgm:cxn modelId="{3F2C37B2-6850-4ED6-8EF9-438F6CB46D6D}" type="presParOf" srcId="{D8731691-4667-460F-9039-9D6DE5FBED8C}" destId="{93184D0E-1ABE-4852-B8EC-87D10B71B955}" srcOrd="1" destOrd="0" presId="urn:microsoft.com/office/officeart/2005/8/layout/process3"/>
    <dgm:cxn modelId="{848E3DAE-65A7-4485-AAE2-18CEADB890B0}" type="presParOf" srcId="{D8731691-4667-460F-9039-9D6DE5FBED8C}" destId="{2EDBD4B0-439D-49F2-9874-2B6783FEFD70}"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BD0AC-7454-4F01-9980-96B58271439D}">
      <dsp:nvSpPr>
        <dsp:cNvPr id="0" name=""/>
        <dsp:cNvSpPr/>
      </dsp:nvSpPr>
      <dsp:spPr>
        <a:xfrm>
          <a:off x="0" y="179774"/>
          <a:ext cx="2333936" cy="771290"/>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sv-SE" sz="1300" kern="1200" dirty="0"/>
            <a:t>Samtycken efterfrågas</a:t>
          </a:r>
        </a:p>
      </dsp:txBody>
      <dsp:txXfrm>
        <a:off x="0" y="179774"/>
        <a:ext cx="2333936" cy="514193"/>
      </dsp:txXfrm>
    </dsp:sp>
    <dsp:sp modelId="{FB5E61DA-7427-4B09-BC2F-42F67A903728}">
      <dsp:nvSpPr>
        <dsp:cNvPr id="0" name=""/>
        <dsp:cNvSpPr/>
      </dsp:nvSpPr>
      <dsp:spPr>
        <a:xfrm>
          <a:off x="480754" y="675372"/>
          <a:ext cx="2333936" cy="21235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sv-SE" sz="1300" kern="1200" dirty="0"/>
            <a:t>Samtycke dokumenteras </a:t>
          </a:r>
          <a:r>
            <a:rPr lang="sv-SE" sz="1300" u="sng" kern="1200" dirty="0"/>
            <a:t>alltid</a:t>
          </a:r>
          <a:r>
            <a:rPr lang="sv-SE" sz="1300" kern="1200" dirty="0"/>
            <a:t> i journalen under Gemensamma dokument</a:t>
          </a:r>
        </a:p>
      </dsp:txBody>
      <dsp:txXfrm>
        <a:off x="542951" y="737569"/>
        <a:ext cx="2209542" cy="1999156"/>
      </dsp:txXfrm>
    </dsp:sp>
    <dsp:sp modelId="{2D19F9E5-1BB7-44AA-B99D-8AA37F9F4528}">
      <dsp:nvSpPr>
        <dsp:cNvPr id="0" name=""/>
        <dsp:cNvSpPr/>
      </dsp:nvSpPr>
      <dsp:spPr>
        <a:xfrm rot="21582961">
          <a:off x="2688428" y="136927"/>
          <a:ext cx="751540" cy="58108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sv-SE" sz="1000" kern="1200"/>
        </a:p>
      </dsp:txBody>
      <dsp:txXfrm>
        <a:off x="2688429" y="253575"/>
        <a:ext cx="577215" cy="348650"/>
      </dsp:txXfrm>
    </dsp:sp>
    <dsp:sp modelId="{93184D0E-1ABE-4852-B8EC-87D10B71B955}">
      <dsp:nvSpPr>
        <dsp:cNvPr id="0" name=""/>
        <dsp:cNvSpPr/>
      </dsp:nvSpPr>
      <dsp:spPr>
        <a:xfrm>
          <a:off x="3751921" y="161179"/>
          <a:ext cx="2333936" cy="771290"/>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sv-SE" sz="1300" kern="1200" dirty="0"/>
            <a:t>Inskrivningsmeddelande skickas</a:t>
          </a:r>
        </a:p>
      </dsp:txBody>
      <dsp:txXfrm>
        <a:off x="3751921" y="161179"/>
        <a:ext cx="2333936" cy="514193"/>
      </dsp:txXfrm>
    </dsp:sp>
    <dsp:sp modelId="{2EDBD4B0-439D-49F2-9874-2B6783FEFD70}">
      <dsp:nvSpPr>
        <dsp:cNvPr id="0" name=""/>
        <dsp:cNvSpPr/>
      </dsp:nvSpPr>
      <dsp:spPr>
        <a:xfrm>
          <a:off x="4229956" y="675372"/>
          <a:ext cx="2333936" cy="21235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sv-SE" sz="1300" kern="1200" dirty="0"/>
            <a:t>Besvara alltid frågorna om samtycke</a:t>
          </a:r>
        </a:p>
        <a:p>
          <a:pPr marL="114300" lvl="1" indent="-114300" algn="l" defTabSz="577850">
            <a:lnSpc>
              <a:spcPct val="90000"/>
            </a:lnSpc>
            <a:spcBef>
              <a:spcPct val="0"/>
            </a:spcBef>
            <a:spcAft>
              <a:spcPct val="15000"/>
            </a:spcAft>
            <a:buChar char="•"/>
          </a:pPr>
          <a:r>
            <a:rPr lang="sv-SE" sz="1300" kern="1200" dirty="0"/>
            <a:t>Ta ställning till Behov av samordnad individuell planering (ja innebär flera aktörer, nej innebär endast socialtjänst. Ändras behovet så kan detta ställningstagande ändras.</a:t>
          </a:r>
        </a:p>
      </dsp:txBody>
      <dsp:txXfrm>
        <a:off x="4292153" y="737569"/>
        <a:ext cx="2209542" cy="19991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0DF33-4CED-4854-A854-63489993809B}" type="datetimeFigureOut">
              <a:rPr lang="sv-SE" smtClean="0"/>
              <a:t>2023-02-03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AF0AC-8822-4870-8BDF-7BA92B1EFEBB}" type="slidenum">
              <a:rPr lang="sv-SE" smtClean="0"/>
              <a:t>‹#›</a:t>
            </a:fld>
            <a:endParaRPr lang="sv-SE"/>
          </a:p>
        </p:txBody>
      </p:sp>
    </p:spTree>
    <p:extLst>
      <p:ext uri="{BB962C8B-B14F-4D97-AF65-F5344CB8AC3E}">
        <p14:creationId xmlns:p14="http://schemas.microsoft.com/office/powerpoint/2010/main" val="3491395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73AF0AC-8822-4870-8BDF-7BA92B1EFEBB}" type="slidenum">
              <a:rPr lang="sv-SE" smtClean="0"/>
              <a:t>1</a:t>
            </a:fld>
            <a:endParaRPr lang="sv-SE" dirty="0"/>
          </a:p>
        </p:txBody>
      </p:sp>
    </p:spTree>
    <p:extLst>
      <p:ext uri="{BB962C8B-B14F-4D97-AF65-F5344CB8AC3E}">
        <p14:creationId xmlns:p14="http://schemas.microsoft.com/office/powerpoint/2010/main" val="2025239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a:t>
            </a:r>
            <a:r>
              <a:rPr lang="sv-SE" baseline="0" dirty="0"/>
              <a:t> samtycket har dokumenterats direkt i de gemensamma dokumenten så kommer informationen visas utan sekretessklassning i Link. </a:t>
            </a:r>
            <a:endParaRPr lang="sv-SE" dirty="0"/>
          </a:p>
        </p:txBody>
      </p:sp>
      <p:sp>
        <p:nvSpPr>
          <p:cNvPr id="4" name="Platshållare för bildnummer 3"/>
          <p:cNvSpPr>
            <a:spLocks noGrp="1"/>
          </p:cNvSpPr>
          <p:nvPr>
            <p:ph type="sldNum" sz="quarter" idx="10"/>
          </p:nvPr>
        </p:nvSpPr>
        <p:spPr/>
        <p:txBody>
          <a:bodyPr/>
          <a:lstStyle/>
          <a:p>
            <a:fld id="{6A19D071-BB27-474B-8150-F7B9AD77185C}" type="slidenum">
              <a:rPr lang="sv-SE" smtClean="0"/>
              <a:t>11</a:t>
            </a:fld>
            <a:endParaRPr lang="sv-SE"/>
          </a:p>
        </p:txBody>
      </p:sp>
    </p:spTree>
    <p:extLst>
      <p:ext uri="{BB962C8B-B14F-4D97-AF65-F5344CB8AC3E}">
        <p14:creationId xmlns:p14="http://schemas.microsoft.com/office/powerpoint/2010/main" val="280020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A19D071-BB27-474B-8150-F7B9AD77185C}" type="slidenum">
              <a:rPr lang="sv-SE" smtClean="0"/>
              <a:t>12</a:t>
            </a:fld>
            <a:endParaRPr lang="sv-SE"/>
          </a:p>
        </p:txBody>
      </p:sp>
    </p:spTree>
    <p:extLst>
      <p:ext uri="{BB962C8B-B14F-4D97-AF65-F5344CB8AC3E}">
        <p14:creationId xmlns:p14="http://schemas.microsoft.com/office/powerpoint/2010/main" val="1376773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Många</a:t>
            </a:r>
            <a:r>
              <a:rPr lang="sv-SE" baseline="0" dirty="0"/>
              <a:t> gånger kan det vara svårt att bedöma den beräknade tidpunkten för utskrivning och då dröjer man istället med att skicka inskrivningsmeddelandet. Om datumet kring utskrivning är svår bedömt så är det ändå viktigt att skicka iväg meddelandet. Då fyller man i det datum som känns mest rimligt sedan skriver man en kommentar under Administrativ kommentar som säger att datumet är osäkert och kan komma att ändras.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Samtycke till informationsdelning mellan hälso- och sjukvård och kommunal hälso- och sjukvård samt socialtjänst om patienten svarar Ja ska man även välja i listboxen (ingen) om det även gäller sammanhållen journalföring, </a:t>
            </a:r>
            <a:r>
              <a:rPr lang="sv-SE" baseline="0" dirty="0" err="1"/>
              <a:t>menprövning</a:t>
            </a:r>
            <a:r>
              <a:rPr lang="sv-SE" baseline="0" dirty="0"/>
              <a:t> osv.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Om patienten säger Ja ska (enligt </a:t>
            </a:r>
            <a:r>
              <a:rPr lang="sv-SE" sz="1200" b="0" i="0" u="none" strike="noStrike" kern="1200" dirty="0">
                <a:solidFill>
                  <a:schemeClr val="tx1"/>
                </a:solidFill>
                <a:effectLst/>
                <a:latin typeface="+mn-lt"/>
                <a:ea typeface="+mn-ea"/>
                <a:cs typeface="+mn-cs"/>
              </a:rPr>
              <a:t>lagen om samverkan vid utskrivning från sluten hälso- och sjukvård) även inskrivningsorsak</a:t>
            </a:r>
            <a:r>
              <a:rPr lang="sv-SE" sz="1200" b="0" i="0" u="none" strike="noStrike" kern="1200" baseline="0" dirty="0">
                <a:solidFill>
                  <a:schemeClr val="tx1"/>
                </a:solidFill>
                <a:effectLst/>
                <a:latin typeface="+mn-lt"/>
                <a:ea typeface="+mn-ea"/>
                <a:cs typeface="+mn-cs"/>
              </a:rPr>
              <a:t> fyllas i. </a:t>
            </a:r>
            <a:endParaRPr lang="sv-SE" baseline="0" dirty="0"/>
          </a:p>
          <a:p>
            <a:endParaRPr lang="sv-SE" dirty="0"/>
          </a:p>
        </p:txBody>
      </p:sp>
      <p:sp>
        <p:nvSpPr>
          <p:cNvPr id="4" name="Platshållare för bildnummer 3"/>
          <p:cNvSpPr>
            <a:spLocks noGrp="1"/>
          </p:cNvSpPr>
          <p:nvPr>
            <p:ph type="sldNum" sz="quarter" idx="10"/>
          </p:nvPr>
        </p:nvSpPr>
        <p:spPr/>
        <p:txBody>
          <a:bodyPr/>
          <a:lstStyle/>
          <a:p>
            <a:fld id="{6A19D071-BB27-474B-8150-F7B9AD77185C}" type="slidenum">
              <a:rPr lang="sv-SE" smtClean="0"/>
              <a:t>13</a:t>
            </a:fld>
            <a:endParaRPr lang="sv-SE"/>
          </a:p>
        </p:txBody>
      </p:sp>
    </p:spTree>
    <p:extLst>
      <p:ext uri="{BB962C8B-B14F-4D97-AF65-F5344CB8AC3E}">
        <p14:creationId xmlns:p14="http://schemas.microsoft.com/office/powerpoint/2010/main" val="4119153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en patient får flera inskrivningsmeddelande</a:t>
            </a:r>
            <a:r>
              <a:rPr lang="sv-SE" baseline="0" dirty="0"/>
              <a:t> under en och samma vårdtid så bör det räcka med att besvara det första meddelandet med kontaktuppgifter. </a:t>
            </a:r>
          </a:p>
          <a:p>
            <a:r>
              <a:rPr lang="sv-SE" baseline="0" dirty="0"/>
              <a:t>Anledningen till att flera inskrivningsmeddelande måste skickas beror helt på att ett vårdtillfälle inte får löpa mellan olika medicinskt ansvariga enheter. </a:t>
            </a:r>
          </a:p>
          <a:p>
            <a:r>
              <a:rPr lang="sv-SE" baseline="0" dirty="0"/>
              <a:t>Komma ihåg att om patienten blir utskriven och sedan återinläggs inom ett par dagar så kan det finnas ett pågående samordningsärende mellan kommun och fasta vårdkontakten. Det räcker då inte att slutenvården lägger till sig som aktör i ärendet utan de måste skicka ett nytt inskrivningsmeddelande. </a:t>
            </a:r>
            <a:endParaRPr lang="sv-SE" dirty="0"/>
          </a:p>
        </p:txBody>
      </p:sp>
      <p:sp>
        <p:nvSpPr>
          <p:cNvPr id="4" name="Platshållare för bildnummer 3"/>
          <p:cNvSpPr>
            <a:spLocks noGrp="1"/>
          </p:cNvSpPr>
          <p:nvPr>
            <p:ph type="sldNum" sz="quarter" idx="10"/>
          </p:nvPr>
        </p:nvSpPr>
        <p:spPr/>
        <p:txBody>
          <a:bodyPr/>
          <a:lstStyle/>
          <a:p>
            <a:fld id="{6A19D071-BB27-474B-8150-F7B9AD77185C}" type="slidenum">
              <a:rPr lang="sv-SE" smtClean="0"/>
              <a:t>14</a:t>
            </a:fld>
            <a:endParaRPr lang="sv-SE"/>
          </a:p>
        </p:txBody>
      </p:sp>
    </p:spTree>
    <p:extLst>
      <p:ext uri="{BB962C8B-B14F-4D97-AF65-F5344CB8AC3E}">
        <p14:creationId xmlns:p14="http://schemas.microsoft.com/office/powerpoint/2010/main" val="3732412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A19D071-BB27-474B-8150-F7B9AD77185C}" type="slidenum">
              <a:rPr lang="sv-SE" smtClean="0"/>
              <a:t>15</a:t>
            </a:fld>
            <a:endParaRPr lang="sv-SE"/>
          </a:p>
        </p:txBody>
      </p:sp>
    </p:spTree>
    <p:extLst>
      <p:ext uri="{BB962C8B-B14F-4D97-AF65-F5344CB8AC3E}">
        <p14:creationId xmlns:p14="http://schemas.microsoft.com/office/powerpoint/2010/main" val="2102549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Datumet för utskrivning hämtar sin information både från Link och ett administrativt fönster för </a:t>
            </a:r>
            <a:r>
              <a:rPr lang="sv-SE" sz="1200" b="1" kern="1200" dirty="0">
                <a:solidFill>
                  <a:schemeClr val="tx1"/>
                </a:solidFill>
                <a:effectLst/>
                <a:latin typeface="+mn-lt"/>
                <a:ea typeface="+mn-ea"/>
                <a:cs typeface="+mn-cs"/>
              </a:rPr>
              <a:t>In- och utskrivning</a:t>
            </a:r>
            <a:r>
              <a:rPr lang="sv-SE" sz="1200" kern="1200" dirty="0">
                <a:solidFill>
                  <a:schemeClr val="tx1"/>
                </a:solidFill>
                <a:effectLst/>
                <a:latin typeface="+mn-lt"/>
                <a:ea typeface="+mn-ea"/>
                <a:cs typeface="+mn-cs"/>
              </a:rPr>
              <a:t> som man använder sig av i slutenvården. I ett enkelt patientflöde där patienten är inskriven på samma enhet under hela slutenvårdstillfället så kommer korrekt information visas i kolumnen </a:t>
            </a:r>
            <a:r>
              <a:rPr lang="sv-SE" sz="1200" b="1" kern="1200" dirty="0">
                <a:solidFill>
                  <a:schemeClr val="tx1"/>
                </a:solidFill>
                <a:effectLst/>
                <a:latin typeface="+mn-lt"/>
                <a:ea typeface="+mn-ea"/>
                <a:cs typeface="+mn-cs"/>
              </a:rPr>
              <a:t>Utskrivning</a:t>
            </a:r>
            <a:r>
              <a:rPr lang="sv-SE" sz="1200" kern="1200" dirty="0">
                <a:solidFill>
                  <a:schemeClr val="tx1"/>
                </a:solidFill>
                <a:effectLst/>
                <a:latin typeface="+mn-lt"/>
                <a:ea typeface="+mn-ea"/>
                <a:cs typeface="+mn-cs"/>
              </a:rPr>
              <a:t> i </a:t>
            </a:r>
            <a:r>
              <a:rPr lang="sv-SE" sz="1200" b="1" kern="1200" dirty="0">
                <a:solidFill>
                  <a:schemeClr val="tx1"/>
                </a:solidFill>
                <a:effectLst/>
                <a:latin typeface="+mn-lt"/>
                <a:ea typeface="+mn-ea"/>
                <a:cs typeface="+mn-cs"/>
              </a:rPr>
              <a:t>Ärendeöversikten</a:t>
            </a:r>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I vissa fall kan dock datumet för utskrivning påverkas, det handlar om patienter som flyttas mellan olika medicinskt ansvariga enheter tex vid platsbrist eller om det är annat medicinskt behov så patienten behöver flytta. </a:t>
            </a:r>
          </a:p>
          <a:p>
            <a:r>
              <a:rPr lang="sv-SE" sz="1200" kern="1200" dirty="0">
                <a:solidFill>
                  <a:schemeClr val="tx1"/>
                </a:solidFill>
                <a:effectLst/>
                <a:latin typeface="+mn-lt"/>
                <a:ea typeface="+mn-ea"/>
                <a:cs typeface="+mn-cs"/>
              </a:rPr>
              <a:t>Den faktiska vårdtiden kan vara mycket längre än den som visas i kolumnen </a:t>
            </a:r>
            <a:r>
              <a:rPr lang="sv-SE" sz="1200" b="1" kern="1200" dirty="0">
                <a:solidFill>
                  <a:schemeClr val="tx1"/>
                </a:solidFill>
                <a:effectLst/>
                <a:latin typeface="+mn-lt"/>
                <a:ea typeface="+mn-ea"/>
                <a:cs typeface="+mn-cs"/>
              </a:rPr>
              <a:t>Utskrivning</a:t>
            </a:r>
            <a:r>
              <a:rPr lang="sv-SE" sz="1200" kern="1200" dirty="0">
                <a:solidFill>
                  <a:schemeClr val="tx1"/>
                </a:solidFill>
                <a:effectLst/>
                <a:latin typeface="+mn-lt"/>
                <a:ea typeface="+mn-ea"/>
                <a:cs typeface="+mn-cs"/>
              </a:rPr>
              <a:t>. Men eftersom patienten flyttas mellan olika avdelningar så använder sig vårdplatskoordinatorerna av fönstret </a:t>
            </a:r>
            <a:r>
              <a:rPr lang="sv-SE" sz="1200" b="1" kern="1200" dirty="0">
                <a:solidFill>
                  <a:schemeClr val="tx1"/>
                </a:solidFill>
                <a:effectLst/>
                <a:latin typeface="+mn-lt"/>
                <a:ea typeface="+mn-ea"/>
                <a:cs typeface="+mn-cs"/>
              </a:rPr>
              <a:t>In- och utskrivning</a:t>
            </a:r>
            <a:r>
              <a:rPr lang="sv-SE" sz="1200" kern="1200" dirty="0">
                <a:solidFill>
                  <a:schemeClr val="tx1"/>
                </a:solidFill>
                <a:effectLst/>
                <a:latin typeface="+mn-lt"/>
                <a:ea typeface="+mn-ea"/>
                <a:cs typeface="+mn-cs"/>
              </a:rPr>
              <a:t> för att planera hur länge patienten ska vara kvar hos dem. När de då sätter utskrivningsdatum i fönster </a:t>
            </a:r>
            <a:r>
              <a:rPr lang="sv-SE" sz="1200" b="1" kern="1200" dirty="0">
                <a:solidFill>
                  <a:schemeClr val="tx1"/>
                </a:solidFill>
                <a:effectLst/>
                <a:latin typeface="+mn-lt"/>
                <a:ea typeface="+mn-ea"/>
                <a:cs typeface="+mn-cs"/>
              </a:rPr>
              <a:t>In- och utskrivning</a:t>
            </a:r>
            <a:r>
              <a:rPr lang="sv-SE" sz="1200" kern="1200" dirty="0">
                <a:solidFill>
                  <a:schemeClr val="tx1"/>
                </a:solidFill>
                <a:effectLst/>
                <a:latin typeface="+mn-lt"/>
                <a:ea typeface="+mn-ea"/>
                <a:cs typeface="+mn-cs"/>
              </a:rPr>
              <a:t> så slår det över datumet för planerad utskrivning i Link. Vid osäkerhet om datumet stämmer så bör man öppna patientens ärende och kontrollera vad det står för planerat utskrivningsdatum där. </a:t>
            </a:r>
          </a:p>
        </p:txBody>
      </p:sp>
      <p:sp>
        <p:nvSpPr>
          <p:cNvPr id="4" name="Platshållare för bildnummer 3"/>
          <p:cNvSpPr>
            <a:spLocks noGrp="1"/>
          </p:cNvSpPr>
          <p:nvPr>
            <p:ph type="sldNum" sz="quarter" idx="10"/>
          </p:nvPr>
        </p:nvSpPr>
        <p:spPr/>
        <p:txBody>
          <a:bodyPr/>
          <a:lstStyle/>
          <a:p>
            <a:fld id="{6A19D071-BB27-474B-8150-F7B9AD77185C}" type="slidenum">
              <a:rPr lang="sv-SE" smtClean="0"/>
              <a:t>16</a:t>
            </a:fld>
            <a:endParaRPr lang="sv-SE"/>
          </a:p>
        </p:txBody>
      </p:sp>
    </p:spTree>
    <p:extLst>
      <p:ext uri="{BB962C8B-B14F-4D97-AF65-F5344CB8AC3E}">
        <p14:creationId xmlns:p14="http://schemas.microsoft.com/office/powerpoint/2010/main" val="1991514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Inskrivningsmeddelande </a:t>
            </a:r>
          </a:p>
          <a:p>
            <a:r>
              <a:rPr lang="sv-SE" dirty="0"/>
              <a:t>Fast</a:t>
            </a:r>
            <a:r>
              <a:rPr lang="sv-SE" baseline="0" dirty="0"/>
              <a:t> vårdkontakt utsedd och dokumenterad – måste dokumentera Fast vårdkontakt i både patientkortet, fliken Fast vårdkontakt och i Link. När man dokumenterar i Link så måste man välja den enheten som är Linktypad annars går det inte koppla ihop den i Link-ärendet. När man tar ut statistik så tittar man på om fast vårdkontakt är registrerad, men om samordningsärendet redan har hunnit avslutas så kanske enheten har tagit bort den fasta vårdkontakten i patientkortet då är det viktigt att den finns kvar i det avslutade Link-ärendet så man kan se vem som var den fasta vårdkontakten. Annars går det inte beräkna betalningsansvaret.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tx1"/>
                </a:solidFill>
              </a:rPr>
              <a:t>Meddelande om utskrivningsklar skickad</a:t>
            </a:r>
            <a:r>
              <a:rPr lang="sv-SE" baseline="0" dirty="0">
                <a:solidFill>
                  <a:schemeClr val="tx1"/>
                </a:solidFill>
              </a:rPr>
              <a:t> – ska skickas när patienten är färdigbehandlad inom slutenvården och kan lämna avdelningen. </a:t>
            </a:r>
            <a:endParaRPr lang="sv-SE" dirty="0">
              <a:solidFill>
                <a:schemeClr val="tx1"/>
              </a:solidFill>
            </a:endParaRPr>
          </a:p>
          <a:p>
            <a:r>
              <a:rPr lang="sv-SE" dirty="0">
                <a:solidFill>
                  <a:schemeClr val="tx1"/>
                </a:solidFill>
              </a:rPr>
              <a:t>Kallelse till SIP inom 24 timmar –</a:t>
            </a:r>
            <a:r>
              <a:rPr lang="sv-SE" baseline="0" dirty="0">
                <a:solidFill>
                  <a:schemeClr val="tx1"/>
                </a:solidFill>
              </a:rPr>
              <a:t> </a:t>
            </a:r>
            <a:r>
              <a:rPr lang="sv-SE" sz="1200" kern="1200" dirty="0">
                <a:solidFill>
                  <a:schemeClr val="tx1"/>
                </a:solidFill>
                <a:effectLst/>
                <a:latin typeface="+mn-lt"/>
                <a:ea typeface="+mn-ea"/>
                <a:cs typeface="+mn-cs"/>
              </a:rPr>
              <a:t>När avdelningen har skickat </a:t>
            </a:r>
            <a:r>
              <a:rPr lang="sv-SE" sz="1200" i="1" kern="1200" dirty="0">
                <a:solidFill>
                  <a:schemeClr val="tx1"/>
                </a:solidFill>
                <a:effectLst/>
                <a:latin typeface="+mn-lt"/>
                <a:ea typeface="+mn-ea"/>
                <a:cs typeface="+mn-cs"/>
              </a:rPr>
              <a:t>Meddelande om utskrivningsklar</a:t>
            </a:r>
            <a:r>
              <a:rPr lang="sv-SE" sz="1200" kern="1200" dirty="0">
                <a:solidFill>
                  <a:schemeClr val="tx1"/>
                </a:solidFill>
                <a:effectLst/>
                <a:latin typeface="+mn-lt"/>
                <a:ea typeface="+mn-ea"/>
                <a:cs typeface="+mn-cs"/>
              </a:rPr>
              <a:t> så ska den fasta vårdkontakten skicka </a:t>
            </a:r>
            <a:r>
              <a:rPr lang="sv-SE" sz="1200" i="1" kern="1200" dirty="0">
                <a:solidFill>
                  <a:schemeClr val="tx1"/>
                </a:solidFill>
                <a:effectLst/>
                <a:latin typeface="+mn-lt"/>
                <a:ea typeface="+mn-ea"/>
                <a:cs typeface="+mn-cs"/>
              </a:rPr>
              <a:t>Kallelse till SIP</a:t>
            </a:r>
            <a:r>
              <a:rPr lang="sv-SE" sz="1200" kern="1200" dirty="0">
                <a:solidFill>
                  <a:schemeClr val="tx1"/>
                </a:solidFill>
                <a:effectLst/>
                <a:latin typeface="+mn-lt"/>
                <a:ea typeface="+mn-ea"/>
                <a:cs typeface="+mn-cs"/>
              </a:rPr>
              <a:t> inom 24 timmar (undantag är helg). Detta gäller gul och orange spår, men om man tycker det är krångligt att hålla isär alla spår så kan man även skicka på det gröna spåret. Kallelse ska skickas även om man</a:t>
            </a:r>
            <a:r>
              <a:rPr lang="sv-SE" sz="1200" kern="1200" baseline="0" dirty="0">
                <a:solidFill>
                  <a:schemeClr val="tx1"/>
                </a:solidFill>
                <a:effectLst/>
                <a:latin typeface="+mn-lt"/>
                <a:ea typeface="+mn-ea"/>
                <a:cs typeface="+mn-cs"/>
              </a:rPr>
              <a:t> inte vet om det blir något SIP-möte, det blir en administrativ kallelse för att man ska kunna beräkna betalningsansvaret, denna kallelse behöver inte innehålla datum och klockslag och inte skickas till patienten utan bara berörda aktörer i ärendet men slutenvården behöver inte vara aktör såvida det inte är rött spår. Om man i ett senare skede ser att patienten behöver en SIP så skickas en ny kallelse med datum, klockslag, mötesplats osv. </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Tidpunkten för </a:t>
            </a:r>
            <a:r>
              <a:rPr lang="sv-SE" sz="1200" i="1" kern="1200" dirty="0">
                <a:solidFill>
                  <a:schemeClr val="tx1"/>
                </a:solidFill>
                <a:effectLst/>
                <a:latin typeface="+mn-lt"/>
                <a:ea typeface="+mn-ea"/>
                <a:cs typeface="+mn-cs"/>
              </a:rPr>
              <a:t>Meddelande om utskrivningsklar</a:t>
            </a:r>
            <a:r>
              <a:rPr lang="sv-SE" sz="1200" kern="1200" dirty="0">
                <a:solidFill>
                  <a:schemeClr val="tx1"/>
                </a:solidFill>
                <a:effectLst/>
                <a:latin typeface="+mn-lt"/>
                <a:ea typeface="+mn-ea"/>
                <a:cs typeface="+mn-cs"/>
              </a:rPr>
              <a:t> jämförs sedan med den faktiska utskrivningstidpunkten,</a:t>
            </a:r>
            <a:r>
              <a:rPr lang="sv-SE" sz="1200" kern="1200" baseline="0" dirty="0">
                <a:solidFill>
                  <a:schemeClr val="tx1"/>
                </a:solidFill>
                <a:effectLst/>
                <a:latin typeface="+mn-lt"/>
                <a:ea typeface="+mn-ea"/>
                <a:cs typeface="+mn-cs"/>
              </a:rPr>
              <a:t> samt övriga parametrar för att se om det utfaller betalningsansvar. </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6A19D071-BB27-474B-8150-F7B9AD77185C}" type="slidenum">
              <a:rPr lang="sv-SE" smtClean="0"/>
              <a:t>17</a:t>
            </a:fld>
            <a:endParaRPr lang="sv-SE"/>
          </a:p>
        </p:txBody>
      </p:sp>
    </p:spTree>
    <p:extLst>
      <p:ext uri="{BB962C8B-B14F-4D97-AF65-F5344CB8AC3E}">
        <p14:creationId xmlns:p14="http://schemas.microsoft.com/office/powerpoint/2010/main" val="475766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Viktigt att</a:t>
            </a:r>
            <a:r>
              <a:rPr lang="sv-SE" baseline="0" dirty="0"/>
              <a:t> slutenvården i samråd med övriga aktörer skickar meddelande om samordningsspår, detta styr ju vilka åtgärder som ska vidtas och när, meddelandet är väldigt viktigt för att veta hur man ska kunna planera under vårdtiden. </a:t>
            </a:r>
            <a:endParaRPr lang="sv-SE" dirty="0"/>
          </a:p>
        </p:txBody>
      </p:sp>
      <p:sp>
        <p:nvSpPr>
          <p:cNvPr id="4" name="Platshållare för bildnummer 3"/>
          <p:cNvSpPr>
            <a:spLocks noGrp="1"/>
          </p:cNvSpPr>
          <p:nvPr>
            <p:ph type="sldNum" sz="quarter" idx="10"/>
          </p:nvPr>
        </p:nvSpPr>
        <p:spPr/>
        <p:txBody>
          <a:bodyPr/>
          <a:lstStyle/>
          <a:p>
            <a:fld id="{6A19D071-BB27-474B-8150-F7B9AD77185C}" type="slidenum">
              <a:rPr lang="sv-SE" smtClean="0"/>
              <a:t>18</a:t>
            </a:fld>
            <a:endParaRPr lang="sv-SE"/>
          </a:p>
        </p:txBody>
      </p:sp>
    </p:spTree>
    <p:extLst>
      <p:ext uri="{BB962C8B-B14F-4D97-AF65-F5344CB8AC3E}">
        <p14:creationId xmlns:p14="http://schemas.microsoft.com/office/powerpoint/2010/main" val="2428869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Link skickas det ett automatiskt meddelande när patienten skrivs ut från avdelningen. Med ibland kan man behöva skicka finns</a:t>
            </a:r>
            <a:r>
              <a:rPr lang="sv-SE" baseline="0" dirty="0"/>
              <a:t> det inget Utskrivningsmeddelande för att förtydliga delar som är förknippade med utskrivningen, då måste skicka ett generellt meddelande med Titeln Utskrivningsmeddelande, finns en fras som heter </a:t>
            </a:r>
            <a:r>
              <a:rPr lang="sv-SE" baseline="0" dirty="0" err="1"/>
              <a:t>linkuts</a:t>
            </a:r>
            <a:endParaRPr lang="sv-SE" dirty="0"/>
          </a:p>
        </p:txBody>
      </p:sp>
      <p:sp>
        <p:nvSpPr>
          <p:cNvPr id="4" name="Platshållare för bildnummer 3"/>
          <p:cNvSpPr>
            <a:spLocks noGrp="1"/>
          </p:cNvSpPr>
          <p:nvPr>
            <p:ph type="sldNum" sz="quarter" idx="10"/>
          </p:nvPr>
        </p:nvSpPr>
        <p:spPr/>
        <p:txBody>
          <a:bodyPr/>
          <a:lstStyle/>
          <a:p>
            <a:fld id="{6A19D071-BB27-474B-8150-F7B9AD77185C}" type="slidenum">
              <a:rPr lang="sv-SE" smtClean="0"/>
              <a:t>19</a:t>
            </a:fld>
            <a:endParaRPr lang="sv-SE"/>
          </a:p>
        </p:txBody>
      </p:sp>
    </p:spTree>
    <p:extLst>
      <p:ext uri="{BB962C8B-B14F-4D97-AF65-F5344CB8AC3E}">
        <p14:creationId xmlns:p14="http://schemas.microsoft.com/office/powerpoint/2010/main" val="2985690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Vid enstaka uppdrag inom Regionens verksamheter gäller fortfarande remiss/vårdbegäran. Ämnesrubriken kan användas från region till kommunens hemsjukvård</a:t>
            </a:r>
            <a:endParaRPr lang="sv-SE" dirty="0"/>
          </a:p>
        </p:txBody>
      </p:sp>
      <p:sp>
        <p:nvSpPr>
          <p:cNvPr id="4" name="Platshållare för bildnummer 3"/>
          <p:cNvSpPr>
            <a:spLocks noGrp="1"/>
          </p:cNvSpPr>
          <p:nvPr>
            <p:ph type="sldNum" sz="quarter" idx="10"/>
          </p:nvPr>
        </p:nvSpPr>
        <p:spPr/>
        <p:txBody>
          <a:bodyPr/>
          <a:lstStyle/>
          <a:p>
            <a:fld id="{6A19D071-BB27-474B-8150-F7B9AD77185C}" type="slidenum">
              <a:rPr lang="sv-SE" smtClean="0"/>
              <a:t>20</a:t>
            </a:fld>
            <a:endParaRPr lang="sv-SE"/>
          </a:p>
        </p:txBody>
      </p:sp>
    </p:spTree>
    <p:extLst>
      <p:ext uri="{BB962C8B-B14F-4D97-AF65-F5344CB8AC3E}">
        <p14:creationId xmlns:p14="http://schemas.microsoft.com/office/powerpoint/2010/main" val="1111605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600"/>
              </a:spcAft>
            </a:pPr>
            <a:r>
              <a:rPr lang="sv-SE" sz="1800" dirty="0">
                <a:effectLst/>
                <a:latin typeface="Georgia" panose="02040502050405020303" pitchFamily="18" charset="0"/>
                <a:ea typeface="Georgia" panose="02040502050405020303" pitchFamily="18" charset="0"/>
                <a:cs typeface="Times New Roman" panose="02020603050405020304" pitchFamily="18" charset="0"/>
              </a:rPr>
              <a:t>Insatser vid samordnad vård- och omsorgsplanering ska ske genom samverkan och ge patienten/personen en upplevelse av trygghet och säkerhet. </a:t>
            </a:r>
          </a:p>
          <a:p>
            <a:pPr>
              <a:spcAft>
                <a:spcPts val="600"/>
              </a:spcAft>
            </a:pPr>
            <a:r>
              <a:rPr lang="sv-SE" sz="1800" dirty="0">
                <a:effectLst/>
                <a:latin typeface="Georgia" panose="02040502050405020303" pitchFamily="18" charset="0"/>
                <a:ea typeface="Georgia" panose="02040502050405020303" pitchFamily="18" charset="0"/>
                <a:cs typeface="Times New Roman" panose="02020603050405020304" pitchFamily="18" charset="0"/>
              </a:rPr>
              <a:t>Planering under vårdtiden ska säkerställa att personen kan skrivas ut från den slutna vården när läkaren bedömt personen som utskrivningsklar. </a:t>
            </a:r>
          </a:p>
          <a:p>
            <a:pPr>
              <a:spcAft>
                <a:spcPts val="600"/>
              </a:spcAft>
            </a:pPr>
            <a:r>
              <a:rPr lang="sv-SE" sz="1800" dirty="0">
                <a:effectLst/>
                <a:latin typeface="Georgia" panose="02040502050405020303" pitchFamily="18" charset="0"/>
                <a:ea typeface="Georgia" panose="02040502050405020303" pitchFamily="18" charset="0"/>
                <a:cs typeface="Times New Roman" panose="02020603050405020304" pitchFamily="18" charset="0"/>
              </a:rPr>
              <a:t>All vård, behandling och planering ska ske tillsammans med personen. </a:t>
            </a:r>
          </a:p>
          <a:p>
            <a:pPr>
              <a:spcAft>
                <a:spcPts val="600"/>
              </a:spcAft>
            </a:pPr>
            <a:r>
              <a:rPr lang="sv-SE" sz="1800" dirty="0">
                <a:effectLst/>
                <a:latin typeface="Georgia" panose="02040502050405020303" pitchFamily="18" charset="0"/>
                <a:ea typeface="Georgia" panose="02040502050405020303" pitchFamily="18" charset="0"/>
                <a:cs typeface="Times New Roman" panose="02020603050405020304" pitchFamily="18" charset="0"/>
              </a:rPr>
              <a:t>SIP ska klargöra vilka insatser personen behöver, vilka insatser respektive huvudman har ansvar för samt vem som ska samordna insatserna. </a:t>
            </a:r>
          </a:p>
          <a:p>
            <a:pPr>
              <a:spcAft>
                <a:spcPts val="600"/>
              </a:spcAft>
            </a:pPr>
            <a:r>
              <a:rPr lang="sv-SE" sz="1800" dirty="0">
                <a:effectLst/>
                <a:latin typeface="Georgia" panose="02040502050405020303" pitchFamily="18" charset="0"/>
                <a:ea typeface="Georgia" panose="02040502050405020303" pitchFamily="18" charset="0"/>
                <a:cs typeface="Times New Roman" panose="02020603050405020304" pitchFamily="18" charset="0"/>
              </a:rPr>
              <a:t>För mer information se riktlinje för Samordnad vård- och omsorgsplanering i öppen vård och sluten vård.</a:t>
            </a:r>
            <a:r>
              <a:rPr lang="sv-SE" sz="1800" dirty="0">
                <a:solidFill>
                  <a:srgbClr val="000000"/>
                </a:solidFill>
                <a:effectLst/>
                <a:latin typeface="Georgia" panose="02040502050405020303" pitchFamily="18" charset="0"/>
                <a:ea typeface="Georgia" panose="02040502050405020303"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Georgia" panose="02040502050405020303" pitchFamily="18" charset="0"/>
                <a:ea typeface="Georgia" panose="02040502050405020303" pitchFamily="18" charset="0"/>
                <a:cs typeface="Times New Roman" panose="02020603050405020304" pitchFamily="18" charset="0"/>
              </a:rPr>
              <a:t>Lagen om samverkan vid utskrivning från sluten hälso- och sjukvård omfattar alla personer som bedöms ha behov av insatser från socialtjänsten, kommunal hälso- och sjukvård och/eller regionsfinansierad öppenvård efter utskrivning från slutenvården.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Georgia" panose="02040502050405020303" pitchFamily="18" charset="0"/>
                <a:ea typeface="Georgia" panose="02040502050405020303" pitchFamily="18" charset="0"/>
                <a:cs typeface="Times New Roman" panose="02020603050405020304" pitchFamily="18" charset="0"/>
              </a:rPr>
              <a:t>Lagen omfattar personer i alla åldrar med olika typer av behov av insatser och samordning inför och efter utskrivning. </a:t>
            </a:r>
          </a:p>
          <a:p>
            <a:pPr>
              <a:spcAft>
                <a:spcPts val="600"/>
              </a:spcAft>
            </a:pPr>
            <a:endParaRPr lang="sv-SE" sz="1800" dirty="0">
              <a:effectLst/>
              <a:latin typeface="Georgia" panose="02040502050405020303" pitchFamily="18" charset="0"/>
              <a:ea typeface="Georgia" panose="02040502050405020303" pitchFamily="18" charset="0"/>
              <a:cs typeface="Times New Roman" panose="02020603050405020304" pitchFamily="18" charset="0"/>
            </a:endParaRPr>
          </a:p>
          <a:p>
            <a:endParaRPr lang="sv-SE" dirty="0"/>
          </a:p>
        </p:txBody>
      </p:sp>
      <p:sp>
        <p:nvSpPr>
          <p:cNvPr id="4" name="Platshållare för bildnummer 3"/>
          <p:cNvSpPr>
            <a:spLocks noGrp="1"/>
          </p:cNvSpPr>
          <p:nvPr>
            <p:ph type="sldNum" sz="quarter" idx="10"/>
          </p:nvPr>
        </p:nvSpPr>
        <p:spPr/>
        <p:txBody>
          <a:bodyPr/>
          <a:lstStyle/>
          <a:p>
            <a:fld id="{6A19D071-BB27-474B-8150-F7B9AD77185C}" type="slidenum">
              <a:rPr lang="sv-SE" smtClean="0"/>
              <a:t>3</a:t>
            </a:fld>
            <a:endParaRPr lang="sv-SE"/>
          </a:p>
        </p:txBody>
      </p:sp>
    </p:spTree>
    <p:extLst>
      <p:ext uri="{BB962C8B-B14F-4D97-AF65-F5344CB8AC3E}">
        <p14:creationId xmlns:p14="http://schemas.microsoft.com/office/powerpoint/2010/main" val="488500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Patienten</a:t>
            </a:r>
            <a:r>
              <a:rPr lang="sv-SE" baseline="0" dirty="0"/>
              <a:t> ska bara ha en Utskrivningsplan och eller en SIP, alla aktörer ska skriva i samma plan. Finns det flera planer så blir det flera utskrifter, blir svårt för patienten att få helheten. Planen skrivs till patienten. </a:t>
            </a:r>
          </a:p>
          <a:p>
            <a:r>
              <a:rPr lang="sv-SE" dirty="0"/>
              <a:t>Den första personen som ska</a:t>
            </a:r>
            <a:r>
              <a:rPr lang="sv-SE" baseline="0" dirty="0"/>
              <a:t> skriva måste lägga till själva planen, därefter ska alla andra använda den redan befintliga planen</a:t>
            </a:r>
          </a:p>
          <a:p>
            <a:r>
              <a:rPr lang="sv-SE" baseline="0" dirty="0"/>
              <a:t>Person 1;</a:t>
            </a:r>
          </a:p>
          <a:p>
            <a:r>
              <a:rPr lang="sv-SE" dirty="0"/>
              <a:t>Klicka på fliken Planer</a:t>
            </a:r>
          </a:p>
          <a:p>
            <a:r>
              <a:rPr lang="sv-SE" dirty="0"/>
              <a:t>Välj plan</a:t>
            </a:r>
            <a:r>
              <a:rPr lang="sv-SE" baseline="0" dirty="0"/>
              <a:t>, klicka på Lägg till</a:t>
            </a:r>
          </a:p>
          <a:p>
            <a:r>
              <a:rPr lang="sv-SE" baseline="0" dirty="0"/>
              <a:t>Då skapas en rad med rubriken Utskrivningsplan. Denna rad det bara ska finnas en av.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Välj mall, </a:t>
            </a:r>
            <a:r>
              <a:rPr lang="sv-SE" dirty="0"/>
              <a:t>Rubrikerna anger vart respektive aktör ska skriva sin information</a:t>
            </a:r>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6A19D071-BB27-474B-8150-F7B9AD77185C}" type="slidenum">
              <a:rPr lang="sv-SE" smtClean="0"/>
              <a:t>21</a:t>
            </a:fld>
            <a:endParaRPr lang="sv-SE"/>
          </a:p>
        </p:txBody>
      </p:sp>
    </p:spTree>
    <p:extLst>
      <p:ext uri="{BB962C8B-B14F-4D97-AF65-F5344CB8AC3E}">
        <p14:creationId xmlns:p14="http://schemas.microsoft.com/office/powerpoint/2010/main" val="1379164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Person 2</a:t>
            </a:r>
          </a:p>
          <a:p>
            <a:r>
              <a:rPr lang="sv-SE" dirty="0"/>
              <a:t>När nästa person klickar på fliken Planer</a:t>
            </a:r>
            <a:r>
              <a:rPr lang="sv-SE" baseline="0" dirty="0"/>
              <a:t> så kommer man se att det redan finns en plan tillagd. Denna plan ska användas av alla involverade aktörer. </a:t>
            </a:r>
            <a:endParaRPr lang="sv-SE" dirty="0"/>
          </a:p>
          <a:p>
            <a:r>
              <a:rPr lang="sv-SE" dirty="0"/>
              <a:t>Klicka på pilen vid</a:t>
            </a:r>
            <a:r>
              <a:rPr lang="sv-SE" baseline="0" dirty="0"/>
              <a:t> Utskrivningsplan</a:t>
            </a:r>
          </a:p>
          <a:p>
            <a:r>
              <a:rPr lang="sv-SE" baseline="0" dirty="0"/>
              <a:t>Planen utvidgas och man ser ett datum, markera datumet</a:t>
            </a:r>
          </a:p>
          <a:p>
            <a:r>
              <a:rPr lang="sv-SE" baseline="0" dirty="0"/>
              <a:t>Om det redan finns anteckningar skrivna så kommer dessa att visas. </a:t>
            </a:r>
          </a:p>
          <a:p>
            <a:r>
              <a:rPr lang="sv-SE" baseline="0" dirty="0"/>
              <a:t>För att skriva en ny anteckning klicka på knappen Ny anteckning i nedre högra hörnet. </a:t>
            </a:r>
          </a:p>
          <a:p>
            <a:r>
              <a:rPr lang="sv-SE" baseline="0" dirty="0"/>
              <a:t>Skriv på lämpliga sökord och spara eller signera. Nu kommer ytterligare en anteckning läggas till i planen. När alla aktörer skrivit sin del så kommer det finnas flera anteckningar samlad och man kan då göra en utskrift till patienten. </a:t>
            </a:r>
          </a:p>
          <a:p>
            <a:endParaRPr lang="sv-SE" dirty="0"/>
          </a:p>
        </p:txBody>
      </p:sp>
      <p:sp>
        <p:nvSpPr>
          <p:cNvPr id="4" name="Platshållare för bildnummer 3"/>
          <p:cNvSpPr>
            <a:spLocks noGrp="1"/>
          </p:cNvSpPr>
          <p:nvPr>
            <p:ph type="sldNum" sz="quarter" idx="10"/>
          </p:nvPr>
        </p:nvSpPr>
        <p:spPr/>
        <p:txBody>
          <a:bodyPr/>
          <a:lstStyle/>
          <a:p>
            <a:fld id="{6A19D071-BB27-474B-8150-F7B9AD77185C}" type="slidenum">
              <a:rPr lang="sv-SE" smtClean="0"/>
              <a:t>22</a:t>
            </a:fld>
            <a:endParaRPr lang="sv-SE"/>
          </a:p>
        </p:txBody>
      </p:sp>
    </p:spTree>
    <p:extLst>
      <p:ext uri="{BB962C8B-B14F-4D97-AF65-F5344CB8AC3E}">
        <p14:creationId xmlns:p14="http://schemas.microsoft.com/office/powerpoint/2010/main" val="1899473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Eftersom</a:t>
            </a:r>
            <a:r>
              <a:rPr lang="sv-SE" baseline="0" dirty="0"/>
              <a:t> det är flera olika vårdgivare som skriver i Cosmic Journal så finns det sekretessregler. </a:t>
            </a:r>
          </a:p>
          <a:p>
            <a:r>
              <a:rPr lang="sv-SE" baseline="0" dirty="0"/>
              <a:t>Om samtyckena är besvarade i fliken Meddelanden så ger detta en fingervisning om vad patienten svarat. </a:t>
            </a:r>
          </a:p>
          <a:p>
            <a:r>
              <a:rPr lang="sv-SE" baseline="0" dirty="0"/>
              <a:t>Om patienten svarat Nej eller Ej tillfrågad på Samtycke till informationsdelning så hade fliken Journal varit inaktiv, alltså inte klickbar.</a:t>
            </a:r>
          </a:p>
          <a:p>
            <a:r>
              <a:rPr lang="sv-SE" baseline="0" dirty="0"/>
              <a:t>Är fliken Journal klickbar så innebär det att patienten svarat Ja på Samtycke till informationsdelning.  </a:t>
            </a:r>
          </a:p>
          <a:p>
            <a:r>
              <a:rPr lang="sv-SE" baseline="0" dirty="0"/>
              <a:t>Först kommer man in i vyn Samtycke, ibland visas informationen här som </a:t>
            </a:r>
            <a:r>
              <a:rPr lang="sv-SE" baseline="0" dirty="0" err="1"/>
              <a:t>sekretssklassad</a:t>
            </a:r>
            <a:r>
              <a:rPr lang="sv-SE" baseline="0" dirty="0"/>
              <a:t> och ibland inte, det beror på vilken mall i journalen som vårdpersonalen skrivit i. Skriver man direkt i det gemensamma dokumentet ska det inte visas som </a:t>
            </a:r>
            <a:r>
              <a:rPr lang="sv-SE" baseline="0" dirty="0" err="1"/>
              <a:t>sekretessklassat</a:t>
            </a:r>
            <a:r>
              <a:rPr lang="sv-SE" baseline="0" dirty="0"/>
              <a:t> men använder man tex mallen Inskrivning så har den </a:t>
            </a:r>
            <a:r>
              <a:rPr lang="sv-SE" baseline="0" dirty="0" err="1"/>
              <a:t>sekretessklass</a:t>
            </a:r>
            <a:r>
              <a:rPr lang="sv-SE" baseline="0" dirty="0"/>
              <a:t> 3 och då blir informationen sekretessklassad</a:t>
            </a:r>
          </a:p>
          <a:p>
            <a:r>
              <a:rPr lang="sv-SE" baseline="0" dirty="0"/>
              <a:t>Här får man bryta sekretessen för att läsa vad det står för att veta om man får läsa mer information. </a:t>
            </a:r>
          </a:p>
          <a:p>
            <a:r>
              <a:rPr lang="sv-SE" baseline="0" dirty="0"/>
              <a:t>Sekretessen bryts genom att klicka på stopp-symbolen eller genom att högerklicka på sökordet och välja Visa </a:t>
            </a:r>
            <a:r>
              <a:rPr lang="sv-SE" baseline="0" dirty="0" err="1"/>
              <a:t>sekretssklassad</a:t>
            </a:r>
            <a:r>
              <a:rPr lang="sv-SE" baseline="0" dirty="0"/>
              <a:t> information</a:t>
            </a:r>
          </a:p>
          <a:p>
            <a:r>
              <a:rPr lang="sv-SE" baseline="0" dirty="0"/>
              <a:t>När man klickat visas informationsruta gällande Visa sekretessklassad data, klicka Ja så visas anteckningarna. Detta måste man göra i varje vy </a:t>
            </a:r>
          </a:p>
        </p:txBody>
      </p:sp>
      <p:sp>
        <p:nvSpPr>
          <p:cNvPr id="4" name="Platshållare för bildnummer 3"/>
          <p:cNvSpPr>
            <a:spLocks noGrp="1"/>
          </p:cNvSpPr>
          <p:nvPr>
            <p:ph type="sldNum" sz="quarter" idx="10"/>
          </p:nvPr>
        </p:nvSpPr>
        <p:spPr/>
        <p:txBody>
          <a:bodyPr/>
          <a:lstStyle/>
          <a:p>
            <a:fld id="{6A19D071-BB27-474B-8150-F7B9AD77185C}" type="slidenum">
              <a:rPr lang="sv-SE" smtClean="0"/>
              <a:t>23</a:t>
            </a:fld>
            <a:endParaRPr lang="sv-SE"/>
          </a:p>
        </p:txBody>
      </p:sp>
    </p:spTree>
    <p:extLst>
      <p:ext uri="{BB962C8B-B14F-4D97-AF65-F5344CB8AC3E}">
        <p14:creationId xmlns:p14="http://schemas.microsoft.com/office/powerpoint/2010/main" val="3682129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A19D071-BB27-474B-8150-F7B9AD77185C}" type="slidenum">
              <a:rPr lang="sv-SE" smtClean="0"/>
              <a:t>24</a:t>
            </a:fld>
            <a:endParaRPr lang="sv-SE"/>
          </a:p>
        </p:txBody>
      </p:sp>
    </p:spTree>
    <p:extLst>
      <p:ext uri="{BB962C8B-B14F-4D97-AF65-F5344CB8AC3E}">
        <p14:creationId xmlns:p14="http://schemas.microsoft.com/office/powerpoint/2010/main" val="3155801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Vid utskrivning från slutenvården- försvinner slutenvården som aktör när patienten blir utskriven. Undantag är</a:t>
            </a:r>
            <a:r>
              <a:rPr lang="sv-SE" baseline="0" dirty="0"/>
              <a:t> om Meddelande om utskrivningsklar är skickat och patienten har placerats på en avdelning i väntan på kommunboende. Den avdelningen ska då ha lagt till sig som aktör och behöver då ta bort sig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 </a:t>
            </a:r>
            <a:endParaRPr lang="sv-SE" dirty="0"/>
          </a:p>
          <a:p>
            <a:endParaRPr lang="sv-SE" dirty="0"/>
          </a:p>
        </p:txBody>
      </p:sp>
      <p:sp>
        <p:nvSpPr>
          <p:cNvPr id="4" name="Platshållare för bildnummer 3"/>
          <p:cNvSpPr>
            <a:spLocks noGrp="1"/>
          </p:cNvSpPr>
          <p:nvPr>
            <p:ph type="sldNum" sz="quarter" idx="10"/>
          </p:nvPr>
        </p:nvSpPr>
        <p:spPr/>
        <p:txBody>
          <a:bodyPr/>
          <a:lstStyle/>
          <a:p>
            <a:fld id="{6A19D071-BB27-474B-8150-F7B9AD77185C}" type="slidenum">
              <a:rPr lang="sv-SE" smtClean="0"/>
              <a:t>25</a:t>
            </a:fld>
            <a:endParaRPr lang="sv-SE"/>
          </a:p>
        </p:txBody>
      </p:sp>
    </p:spTree>
    <p:extLst>
      <p:ext uri="{BB962C8B-B14F-4D97-AF65-F5344CB8AC3E}">
        <p14:creationId xmlns:p14="http://schemas.microsoft.com/office/powerpoint/2010/main" val="1611122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Georgia" panose="02040502050405020303" pitchFamily="18" charset="0"/>
                <a:ea typeface="Georgia" panose="02040502050405020303" pitchFamily="18" charset="0"/>
                <a:cs typeface="Times New Roman" panose="02020603050405020304" pitchFamily="18" charset="0"/>
              </a:rPr>
              <a:t>Bilden ska klargöra vad respektive aktör har för ansvar i de olika delarna av processen och hur samverkan sker över de organisatoriska gränserna.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D73AF0AC-8822-4870-8BDF-7BA92B1EFEBB}" type="slidenum">
              <a:rPr lang="sv-SE" smtClean="0"/>
              <a:t>26</a:t>
            </a:fld>
            <a:endParaRPr lang="sv-SE"/>
          </a:p>
        </p:txBody>
      </p:sp>
    </p:spTree>
    <p:extLst>
      <p:ext uri="{BB962C8B-B14F-4D97-AF65-F5344CB8AC3E}">
        <p14:creationId xmlns:p14="http://schemas.microsoft.com/office/powerpoint/2010/main" val="2834948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A19D071-BB27-474B-8150-F7B9AD77185C}" type="slidenum">
              <a:rPr lang="sv-SE" smtClean="0"/>
              <a:t>4</a:t>
            </a:fld>
            <a:endParaRPr lang="sv-SE"/>
          </a:p>
        </p:txBody>
      </p:sp>
    </p:spTree>
    <p:extLst>
      <p:ext uri="{BB962C8B-B14F-4D97-AF65-F5344CB8AC3E}">
        <p14:creationId xmlns:p14="http://schemas.microsoft.com/office/powerpoint/2010/main" val="1388497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Ärenden läggs ibland till fel aktör. Akutmottagningen</a:t>
            </a:r>
            <a:r>
              <a:rPr lang="sv-SE" baseline="0" dirty="0"/>
              <a:t> är öppenvård. </a:t>
            </a:r>
            <a:r>
              <a:rPr lang="sv-SE" dirty="0"/>
              <a:t>Ofta</a:t>
            </a:r>
            <a:r>
              <a:rPr lang="sv-SE" baseline="0" dirty="0"/>
              <a:t> väljer man slutenvård och lägger ärenden till akutvårdsavdelning. Detta innebär att akutmottagningarna inte får kännedom om att personen är på väg. Att ärendet ligger fel upptäcks ofta  i efterhand.</a:t>
            </a:r>
            <a:endParaRPr lang="sv-SE" dirty="0"/>
          </a:p>
        </p:txBody>
      </p:sp>
      <p:sp>
        <p:nvSpPr>
          <p:cNvPr id="4" name="Platshållare för bildnummer 3"/>
          <p:cNvSpPr>
            <a:spLocks noGrp="1"/>
          </p:cNvSpPr>
          <p:nvPr>
            <p:ph type="sldNum" sz="quarter" idx="10"/>
          </p:nvPr>
        </p:nvSpPr>
        <p:spPr/>
        <p:txBody>
          <a:bodyPr/>
          <a:lstStyle/>
          <a:p>
            <a:fld id="{6A19D071-BB27-474B-8150-F7B9AD77185C}" type="slidenum">
              <a:rPr lang="sv-SE" smtClean="0"/>
              <a:t>5</a:t>
            </a:fld>
            <a:endParaRPr lang="sv-SE"/>
          </a:p>
        </p:txBody>
      </p:sp>
    </p:spTree>
    <p:extLst>
      <p:ext uri="{BB962C8B-B14F-4D97-AF65-F5344CB8AC3E}">
        <p14:creationId xmlns:p14="http://schemas.microsoft.com/office/powerpoint/2010/main" val="142860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Lägg alltid till </a:t>
            </a:r>
            <a:r>
              <a:rPr lang="sv-SE" u="sng" dirty="0"/>
              <a:t>din</a:t>
            </a:r>
            <a:r>
              <a:rPr lang="sv-SE" dirty="0"/>
              <a:t> enhet som aktör annars kommer inte personen visas på Ärendeöversikten och det finns risk för att ingen</a:t>
            </a:r>
            <a:r>
              <a:rPr lang="sv-SE" baseline="0" dirty="0"/>
              <a:t> i kommunen ser svaret som kommer från akutmottagningen. </a:t>
            </a:r>
            <a:endParaRPr lang="sv-SE" dirty="0"/>
          </a:p>
          <a:p>
            <a:endParaRPr lang="sv-SE" dirty="0"/>
          </a:p>
        </p:txBody>
      </p:sp>
      <p:sp>
        <p:nvSpPr>
          <p:cNvPr id="4" name="Platshållare för bildnummer 3"/>
          <p:cNvSpPr>
            <a:spLocks noGrp="1"/>
          </p:cNvSpPr>
          <p:nvPr>
            <p:ph type="sldNum" sz="quarter" idx="10"/>
          </p:nvPr>
        </p:nvSpPr>
        <p:spPr/>
        <p:txBody>
          <a:bodyPr/>
          <a:lstStyle/>
          <a:p>
            <a:fld id="{6A19D071-BB27-474B-8150-F7B9AD77185C}" type="slidenum">
              <a:rPr lang="sv-SE" smtClean="0"/>
              <a:t>6</a:t>
            </a:fld>
            <a:endParaRPr lang="sv-SE"/>
          </a:p>
        </p:txBody>
      </p:sp>
    </p:spTree>
    <p:extLst>
      <p:ext uri="{BB962C8B-B14F-4D97-AF65-F5344CB8AC3E}">
        <p14:creationId xmlns:p14="http://schemas.microsoft.com/office/powerpoint/2010/main" val="2808604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A19D071-BB27-474B-8150-F7B9AD77185C}" type="slidenum">
              <a:rPr lang="sv-SE" smtClean="0"/>
              <a:t>7</a:t>
            </a:fld>
            <a:endParaRPr lang="sv-SE"/>
          </a:p>
        </p:txBody>
      </p:sp>
    </p:spTree>
    <p:extLst>
      <p:ext uri="{BB962C8B-B14F-4D97-AF65-F5344CB8AC3E}">
        <p14:creationId xmlns:p14="http://schemas.microsoft.com/office/powerpoint/2010/main" val="945638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A19D071-BB27-474B-8150-F7B9AD77185C}" type="slidenum">
              <a:rPr lang="sv-SE" smtClean="0"/>
              <a:t>8</a:t>
            </a:fld>
            <a:endParaRPr lang="sv-SE"/>
          </a:p>
        </p:txBody>
      </p:sp>
    </p:spTree>
    <p:extLst>
      <p:ext uri="{BB962C8B-B14F-4D97-AF65-F5344CB8AC3E}">
        <p14:creationId xmlns:p14="http://schemas.microsoft.com/office/powerpoint/2010/main" val="804872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Samtycke dokumenteras</a:t>
            </a:r>
            <a:r>
              <a:rPr lang="sv-SE" baseline="0" dirty="0"/>
              <a:t> i Cosmic Journal, under vyn Gemensamma dokument. Samtycke ska alltid efterfrågas. Har man en vårdrelation får man läsa information skrivna inom den egna vårdgivaren men eftersom det idag finns många olika vårdgivare så ska samtycke efterfrågas och dokumenteras. Man inhämtar även information från andra system tex NPÖ, Panorama, Pascal osv. Patienten lämnar samtycke för ett speciellt hälsoproblem. Söker man vård igen så kan det då röra ett nytt hälsoproblem och då ska samtycke efterfrågas igen. Gällande Link så är det viktigt att dokumentera samtycket i journalen för klickar man på journalfliken i Link så ser man då att det är efterfrågat, annars får inte kommunen läsa det som står under journalfliken. Informationsdelning innebär ”bara” att man får dela information emellan sig tex telefon, meddelande osv sammanhållen journalföring innebär direktåtkomst alltså att man får läsa journalen. När man klickar i samtyckena i Link så innebär inte det att de är  dokumenterade utan det är enbart för att sätta igång rätt funktioner i Link. Samtyckena ska dokumenteras i journalen. </a:t>
            </a:r>
          </a:p>
        </p:txBody>
      </p:sp>
      <p:sp>
        <p:nvSpPr>
          <p:cNvPr id="4" name="Platshållare för bildnummer 3"/>
          <p:cNvSpPr>
            <a:spLocks noGrp="1"/>
          </p:cNvSpPr>
          <p:nvPr>
            <p:ph type="sldNum" sz="quarter" idx="10"/>
          </p:nvPr>
        </p:nvSpPr>
        <p:spPr/>
        <p:txBody>
          <a:bodyPr/>
          <a:lstStyle/>
          <a:p>
            <a:fld id="{6A19D071-BB27-474B-8150-F7B9AD77185C}" type="slidenum">
              <a:rPr lang="sv-SE" smtClean="0"/>
              <a:t>9</a:t>
            </a:fld>
            <a:endParaRPr lang="sv-SE"/>
          </a:p>
        </p:txBody>
      </p:sp>
    </p:spTree>
    <p:extLst>
      <p:ext uri="{BB962C8B-B14F-4D97-AF65-F5344CB8AC3E}">
        <p14:creationId xmlns:p14="http://schemas.microsoft.com/office/powerpoint/2010/main" val="2922249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Samtycke kan dokumenteras direkt i det</a:t>
            </a:r>
            <a:r>
              <a:rPr lang="sv-SE" baseline="0" dirty="0"/>
              <a:t> Gemensamma dokumentet. </a:t>
            </a:r>
            <a:r>
              <a:rPr lang="sv-SE" dirty="0"/>
              <a:t>Dubbelklicka på sökordet så öppnas ett fönster och samtycke kan dokumenteras. Sökorden är</a:t>
            </a:r>
            <a:r>
              <a:rPr lang="sv-SE" baseline="0" dirty="0"/>
              <a:t> inte helt identiska med hur det benämns i Link</a:t>
            </a:r>
          </a:p>
          <a:p>
            <a:r>
              <a:rPr lang="sv-SE" baseline="0" dirty="0"/>
              <a:t>Samtycke till utlämnande av patientuppgifter = Link Samtycke till informationsdelning mellan hälso- och sjukvård och kommunal hälso- och sjukvård samt socialtjänst </a:t>
            </a:r>
          </a:p>
          <a:p>
            <a:r>
              <a:rPr lang="sv-SE"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Samtycke till upprättande</a:t>
            </a:r>
            <a:r>
              <a:rPr lang="sv-SE" baseline="0" dirty="0"/>
              <a:t> av samordnad individuell plan = Link </a:t>
            </a:r>
            <a:r>
              <a:rPr lang="sv-SE" dirty="0"/>
              <a:t>Samtycke till samordnad individuell planering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Samtycke till sammanhållen journalföring innebär att man får ha direktåtkomst och läsa direkt i journalen kring det som gäller det aktuella hälsoproblemet. </a:t>
            </a:r>
          </a:p>
          <a:p>
            <a:endParaRPr lang="sv-SE" baseline="0" dirty="0"/>
          </a:p>
          <a:p>
            <a:r>
              <a:rPr lang="sv-SE" baseline="0" dirty="0"/>
              <a:t>Dokumenterar man samtycke direkt i de gemensamma dokumenten så kommer informationen inte visas som sekretessklassad i Link </a:t>
            </a:r>
            <a:r>
              <a:rPr lang="sv-SE" baseline="0" dirty="0" err="1"/>
              <a:t>pga</a:t>
            </a:r>
            <a:r>
              <a:rPr lang="sv-SE" baseline="0" dirty="0"/>
              <a:t> gemensamma dokument har </a:t>
            </a:r>
            <a:r>
              <a:rPr lang="sv-SE" baseline="0" dirty="0" err="1"/>
              <a:t>sekretessklass</a:t>
            </a:r>
            <a:r>
              <a:rPr lang="sv-SE" baseline="0" dirty="0"/>
              <a:t> 2</a:t>
            </a:r>
            <a:endParaRPr lang="sv-SE" dirty="0"/>
          </a:p>
        </p:txBody>
      </p:sp>
      <p:sp>
        <p:nvSpPr>
          <p:cNvPr id="4" name="Platshållare för bildnummer 3"/>
          <p:cNvSpPr>
            <a:spLocks noGrp="1"/>
          </p:cNvSpPr>
          <p:nvPr>
            <p:ph type="sldNum" sz="quarter" idx="10"/>
          </p:nvPr>
        </p:nvSpPr>
        <p:spPr/>
        <p:txBody>
          <a:bodyPr/>
          <a:lstStyle/>
          <a:p>
            <a:fld id="{6A19D071-BB27-474B-8150-F7B9AD77185C}" type="slidenum">
              <a:rPr lang="sv-SE" smtClean="0"/>
              <a:t>10</a:t>
            </a:fld>
            <a:endParaRPr lang="sv-SE"/>
          </a:p>
        </p:txBody>
      </p:sp>
    </p:spTree>
    <p:extLst>
      <p:ext uri="{BB962C8B-B14F-4D97-AF65-F5344CB8AC3E}">
        <p14:creationId xmlns:p14="http://schemas.microsoft.com/office/powerpoint/2010/main" val="8883200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accent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adec="http://schemas.microsoft.com/office/drawing/2017/decorative"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bg1"/>
                </a:solidFill>
                <a:latin typeface="+mn-lt"/>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837105"/>
            <a:ext cx="9073650" cy="846870"/>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 uri="{C183D7F6-B498-43B3-948B-1728B52AA6E4}">
                <adec:decorative xmlns:adec="http://schemas.microsoft.com/office/drawing/2017/decorative" val="0"/>
              </a:ext>
            </a:extLst>
          </p:cNvPr>
          <p:cNvSpPr>
            <a:spLocks noGrp="1"/>
          </p:cNvSpPr>
          <p:nvPr>
            <p:ph type="body" sz="quarter" idx="10" hasCustomPrompt="1"/>
          </p:nvPr>
        </p:nvSpPr>
        <p:spPr>
          <a:xfrm>
            <a:off x="290405" y="6312037"/>
            <a:ext cx="2377639" cy="288000"/>
          </a:xfrm>
        </p:spPr>
        <p:txBody>
          <a:bodyPr anchor="b" anchorCtr="0">
            <a:normAutofit/>
          </a:bodyPr>
          <a:lstStyle>
            <a:lvl1pPr marL="0" indent="0">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grpSp>
        <p:nvGrpSpPr>
          <p:cNvPr id="10" name="Region Östergötland">
            <a:extLst>
              <a:ext uri="{FF2B5EF4-FFF2-40B4-BE49-F238E27FC236}">
                <a16:creationId xmlns:a16="http://schemas.microsoft.com/office/drawing/2014/main" id="{52C7AC2A-FA4A-46E8-A095-0375AD9C8B21}"/>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1" name="Frihandsfigur: Form 10">
              <a:extLst>
                <a:ext uri="{FF2B5EF4-FFF2-40B4-BE49-F238E27FC236}">
                  <a16:creationId xmlns:a16="http://schemas.microsoft.com/office/drawing/2014/main" id="{AD1820C4-8E69-492C-AB91-2EAB843CDE4B}"/>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3A17F3C8-E4C3-4E3D-9541-5609917EEC96}"/>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3" name="Folktandvården" hidden="1">
            <a:extLst>
              <a:ext uri="{FF2B5EF4-FFF2-40B4-BE49-F238E27FC236}">
                <a16:creationId xmlns:a16="http://schemas.microsoft.com/office/drawing/2014/main" id="{D04DF698-0A6D-4A7F-B2C9-9906BC474AC2}"/>
              </a:ext>
            </a:extLst>
          </p:cNvPr>
          <p:cNvGrpSpPr/>
          <p:nvPr userDrawn="1"/>
        </p:nvGrpSpPr>
        <p:grpSpPr>
          <a:xfrm>
            <a:off x="9987525" y="6231440"/>
            <a:ext cx="2204474" cy="433293"/>
            <a:chOff x="9987525" y="6231440"/>
            <a:chExt cx="2204474" cy="433293"/>
          </a:xfrm>
        </p:grpSpPr>
        <p:sp>
          <p:nvSpPr>
            <p:cNvPr id="14" name="Rektangel 13">
              <a:extLst>
                <a:ext uri="{FF2B5EF4-FFF2-40B4-BE49-F238E27FC236}">
                  <a16:creationId xmlns:a16="http://schemas.microsoft.com/office/drawing/2014/main" id="{8A30E433-DA9C-4B9A-B5ED-F1A536A24209}"/>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996A937-655D-4627-85F7-9C17B812E8B4}"/>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16" name="Bild 15">
              <a:extLst>
                <a:ext uri="{FF2B5EF4-FFF2-40B4-BE49-F238E27FC236}">
                  <a16:creationId xmlns:a16="http://schemas.microsoft.com/office/drawing/2014/main" id="{0128A9FA-5EF8-446B-A701-55CA1B4B8C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1070756241"/>
      </p:ext>
    </p:extLst>
  </p:cSld>
  <p:clrMapOvr>
    <a:masterClrMapping/>
  </p:clrMapOvr>
  <p:hf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diagram">
    <p:bg>
      <p:bgPr>
        <a:solidFill>
          <a:schemeClr val="bg1"/>
        </a:solidFill>
        <a:effectLst/>
      </p:bgPr>
    </p:bg>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82F502DB-62BC-4595-9412-35FEB7D21F12}"/>
              </a:ext>
              <a:ext uri="{C183D7F6-B498-43B3-948B-1728B52AA6E4}">
                <adec:decorative xmlns:adec="http://schemas.microsoft.com/office/drawing/2017/decorative" val="1"/>
              </a:ext>
            </a:extLst>
          </p:cNvPr>
          <p:cNvSpPr/>
          <p:nvPr userDrawn="1"/>
        </p:nvSpPr>
        <p:spPr>
          <a:xfrm>
            <a:off x="4988364" y="193880"/>
            <a:ext cx="7021674" cy="5856692"/>
          </a:xfrm>
          <a:prstGeom prst="rect">
            <a:avLst/>
          </a:prstGeom>
          <a:solidFill>
            <a:schemeClr val="bg1"/>
          </a:solidFill>
          <a:ln w="12700">
            <a:solidFill>
              <a:schemeClr val="accent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48363" y="538265"/>
            <a:ext cx="6304212" cy="515057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79132"/>
            <a:ext cx="4711032" cy="587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276" y="367433"/>
            <a:ext cx="3995679" cy="949877"/>
          </a:xfrm>
        </p:spPr>
        <p:txBody>
          <a:bodyPr/>
          <a:lstStyle/>
          <a:p>
            <a:r>
              <a:rPr lang="sv-SE" dirty="0"/>
              <a:t>Klicka här för att ändra mall för rubrikformat</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innehåll 9">
            <a:extLst>
              <a:ext uri="{FF2B5EF4-FFF2-40B4-BE49-F238E27FC236}">
                <a16:creationId xmlns:a16="http://schemas.microsoft.com/office/drawing/2014/main" id="{833C6326-9831-45CF-A535-BA73CABAD9D2}"/>
              </a:ext>
            </a:extLst>
          </p:cNvPr>
          <p:cNvSpPr>
            <a:spLocks noGrp="1"/>
          </p:cNvSpPr>
          <p:nvPr>
            <p:ph sz="quarter" idx="13"/>
          </p:nvPr>
        </p:nvSpPr>
        <p:spPr>
          <a:xfrm>
            <a:off x="539426" y="1804732"/>
            <a:ext cx="400753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9784361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tre delar">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79765"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ektangel 11">
            <a:extLst>
              <a:ext uri="{FF2B5EF4-FFF2-40B4-BE49-F238E27FC236}">
                <a16:creationId xmlns:a16="http://schemas.microsoft.com/office/drawing/2014/main" id="{0C60FFDE-A795-44FD-A769-66352A9DF470}"/>
              </a:ext>
              <a:ext uri="{C183D7F6-B498-43B3-948B-1728B52AA6E4}">
                <adec:decorative xmlns:adec="http://schemas.microsoft.com/office/drawing/2017/decorative" val="1"/>
              </a:ext>
            </a:extLst>
          </p:cNvPr>
          <p:cNvSpPr/>
          <p:nvPr userDrawn="1"/>
        </p:nvSpPr>
        <p:spPr>
          <a:xfrm>
            <a:off x="4184400"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Rektangel 16">
            <a:extLst>
              <a:ext uri="{FF2B5EF4-FFF2-40B4-BE49-F238E27FC236}">
                <a16:creationId xmlns:a16="http://schemas.microsoft.com/office/drawing/2014/main" id="{9448848C-A6F8-4EC3-8762-6984ABE2ED1C}"/>
              </a:ext>
              <a:ext uri="{C183D7F6-B498-43B3-948B-1728B52AA6E4}">
                <adec:decorative xmlns:adec="http://schemas.microsoft.com/office/drawing/2017/decorative" val="1"/>
              </a:ext>
            </a:extLst>
          </p:cNvPr>
          <p:cNvSpPr/>
          <p:nvPr userDrawn="1"/>
        </p:nvSpPr>
        <p:spPr>
          <a:xfrm>
            <a:off x="8190000"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999" y="368300"/>
            <a:ext cx="9613651"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435365"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4440000"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9">
            <a:extLst>
              <a:ext uri="{FF2B5EF4-FFF2-40B4-BE49-F238E27FC236}">
                <a16:creationId xmlns:a16="http://schemas.microsoft.com/office/drawing/2014/main" id="{D5EB4125-C3AC-47D1-8DE5-08C035AB3F63}"/>
              </a:ext>
            </a:extLst>
          </p:cNvPr>
          <p:cNvSpPr>
            <a:spLocks noGrp="1"/>
          </p:cNvSpPr>
          <p:nvPr>
            <p:ph sz="quarter" idx="13"/>
          </p:nvPr>
        </p:nvSpPr>
        <p:spPr>
          <a:xfrm>
            <a:off x="8445600"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70188161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höger">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D4976B72-E8DF-4CE5-BA89-B6D8D5DCC412}"/>
              </a:ext>
              <a:ext uri="{C183D7F6-B498-43B3-948B-1728B52AA6E4}">
                <adec:decorative xmlns:adec="http://schemas.microsoft.com/office/drawing/2017/decorative" val="1"/>
              </a:ext>
            </a:extLst>
          </p:cNvPr>
          <p:cNvSpPr>
            <a:spLocks noGrp="1"/>
          </p:cNvSpPr>
          <p:nvPr>
            <p:ph type="pic" sz="quarter" idx="13" hasCustomPrompt="1"/>
          </p:nvPr>
        </p:nvSpPr>
        <p:spPr>
          <a:xfrm>
            <a:off x="6141000" y="179839"/>
            <a:ext cx="5871000" cy="5871601"/>
          </a:xfrm>
          <a:solidFill>
            <a:schemeClr val="bg1"/>
          </a:solidFill>
        </p:spPr>
        <p:txBody>
          <a:bodyPr anchor="ctr" anchorCtr="0"/>
          <a:lstStyle>
            <a:lvl1pPr marL="0" indent="0" algn="ctr">
              <a:buNone/>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80000"/>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999" y="368300"/>
            <a:ext cx="51516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9999"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233619246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bilder vänster">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2B4D884-57AC-41A5-93B4-E21289DCD319}"/>
              </a:ext>
              <a:ext uri="{C183D7F6-B498-43B3-948B-1728B52AA6E4}">
                <adec:decorative xmlns:adec="http://schemas.microsoft.com/office/drawing/2017/decorative" val="1"/>
              </a:ext>
            </a:extLst>
          </p:cNvPr>
          <p:cNvSpPr/>
          <p:nvPr userDrawn="1"/>
        </p:nvSpPr>
        <p:spPr>
          <a:xfrm>
            <a:off x="0" y="0"/>
            <a:ext cx="4368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6501620" y="368300"/>
            <a:ext cx="5151600" cy="949877"/>
          </a:xfrm>
        </p:spPr>
        <p:txBody>
          <a:body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618"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bg1"/>
                </a:solidFill>
              </a:defRPr>
            </a:lvl1pPr>
          </a:lstStyle>
          <a:p>
            <a:fld id="{5204B58B-0420-4827-A2A8-7A3D043AFDDE}" type="slidenum">
              <a:rPr lang="sv-SE" smtClean="0"/>
              <a:pPr/>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79387" y="179388"/>
            <a:ext cx="5787641" cy="2846027"/>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179386" y="3204804"/>
            <a:ext cx="5787640" cy="2846028"/>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56217223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bilder">
    <p:bg>
      <p:bgPr>
        <a:solidFill>
          <a:schemeClr val="accent2"/>
        </a:solidFill>
        <a:effectLst/>
      </p:bgPr>
    </p:bg>
    <p:spTree>
      <p:nvGrpSpPr>
        <p:cNvPr id="1" name=""/>
        <p:cNvGrpSpPr/>
        <p:nvPr/>
      </p:nvGrpSpPr>
      <p:grpSpPr>
        <a:xfrm>
          <a:off x="0" y="0"/>
          <a:ext cx="0" cy="0"/>
          <a:chOff x="0" y="0"/>
          <a:chExt cx="0" cy="0"/>
        </a:xfrm>
      </p:grpSpPr>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6138044"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79388"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77704587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bilder">
    <p:bg>
      <p:bgPr>
        <a:solidFill>
          <a:schemeClr val="accent2"/>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27B897B-5996-4908-A7A9-75583FFA4468}"/>
              </a:ext>
              <a:ext uri="{C183D7F6-B498-43B3-948B-1728B52AA6E4}">
                <adec:decorative xmlns:adec="http://schemas.microsoft.com/office/drawing/2017/decorative" val="1"/>
              </a:ext>
            </a:extLst>
          </p:cNvPr>
          <p:cNvSpPr/>
          <p:nvPr userDrawn="1"/>
        </p:nvSpPr>
        <p:spPr>
          <a:xfrm>
            <a:off x="6140388" y="179999"/>
            <a:ext cx="5871612"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6501305" y="368300"/>
            <a:ext cx="5151600" cy="949877"/>
          </a:xfrm>
        </p:spPr>
        <p:txBody>
          <a:body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306" y="1805600"/>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79388" y="179388"/>
            <a:ext cx="5871612" cy="3154052"/>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179388" y="3423440"/>
            <a:ext cx="2628000"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adec="http://schemas.microsoft.com/office/drawing/2017/decorative" val="1"/>
              </a:ext>
            </a:extLst>
          </p:cNvPr>
          <p:cNvSpPr>
            <a:spLocks noGrp="1"/>
          </p:cNvSpPr>
          <p:nvPr>
            <p:ph type="pic" sz="quarter" idx="15" hasCustomPrompt="1"/>
          </p:nvPr>
        </p:nvSpPr>
        <p:spPr>
          <a:xfrm>
            <a:off x="2909239" y="3423440"/>
            <a:ext cx="3141761"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410700131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runda bilder">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9EE3652-AEEE-4657-BB2E-3B8E00B65EA7}"/>
              </a:ext>
              <a:ext uri="{C183D7F6-B498-43B3-948B-1728B52AA6E4}">
                <adec:decorative xmlns:adec="http://schemas.microsoft.com/office/drawing/2017/decorative" val="1"/>
              </a:ext>
            </a:extLst>
          </p:cNvPr>
          <p:cNvSpPr/>
          <p:nvPr userDrawn="1"/>
        </p:nvSpPr>
        <p:spPr>
          <a:xfrm>
            <a:off x="0" y="1625600"/>
            <a:ext cx="12192000" cy="4429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165432" y="1984233"/>
            <a:ext cx="2343058" cy="2343058"/>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4926498" y="1984232"/>
            <a:ext cx="2343057" cy="2343057"/>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adec="http://schemas.microsoft.com/office/drawing/2017/decorative" val="1"/>
              </a:ext>
            </a:extLst>
          </p:cNvPr>
          <p:cNvSpPr>
            <a:spLocks noGrp="1"/>
          </p:cNvSpPr>
          <p:nvPr>
            <p:ph type="pic" sz="quarter" idx="15" hasCustomPrompt="1"/>
          </p:nvPr>
        </p:nvSpPr>
        <p:spPr>
          <a:xfrm>
            <a:off x="8687562" y="1984232"/>
            <a:ext cx="2343057" cy="2343057"/>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8" name="Platshållare för text 1">
            <a:extLst>
              <a:ext uri="{FF2B5EF4-FFF2-40B4-BE49-F238E27FC236}">
                <a16:creationId xmlns:a16="http://schemas.microsoft.com/office/drawing/2014/main" id="{C6F066DD-6A33-4AE5-A592-695249B80E8F}"/>
              </a:ext>
            </a:extLst>
          </p:cNvPr>
          <p:cNvSpPr>
            <a:spLocks noGrp="1"/>
          </p:cNvSpPr>
          <p:nvPr>
            <p:ph type="body" sz="quarter" idx="16" hasCustomPrompt="1"/>
          </p:nvPr>
        </p:nvSpPr>
        <p:spPr>
          <a:xfrm>
            <a:off x="720000" y="4507292"/>
            <a:ext cx="3223069"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5" name="Platshållare för text 2">
            <a:extLst>
              <a:ext uri="{FF2B5EF4-FFF2-40B4-BE49-F238E27FC236}">
                <a16:creationId xmlns:a16="http://schemas.microsoft.com/office/drawing/2014/main" id="{3FC9CDCA-C566-4558-9BF3-3D2FD9168ABB}"/>
              </a:ext>
            </a:extLst>
          </p:cNvPr>
          <p:cNvSpPr>
            <a:spLocks noGrp="1"/>
          </p:cNvSpPr>
          <p:nvPr>
            <p:ph type="body" sz="quarter" idx="17" hasCustomPrompt="1"/>
          </p:nvPr>
        </p:nvSpPr>
        <p:spPr>
          <a:xfrm>
            <a:off x="4483868" y="4507292"/>
            <a:ext cx="3223202"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6" name="Platshållare för text 3">
            <a:extLst>
              <a:ext uri="{FF2B5EF4-FFF2-40B4-BE49-F238E27FC236}">
                <a16:creationId xmlns:a16="http://schemas.microsoft.com/office/drawing/2014/main" id="{5E54E7C9-0957-4A14-B304-C0D703CB6CE4}"/>
              </a:ext>
            </a:extLst>
          </p:cNvPr>
          <p:cNvSpPr>
            <a:spLocks noGrp="1"/>
          </p:cNvSpPr>
          <p:nvPr>
            <p:ph type="body" sz="quarter" idx="18" hasCustomPrompt="1"/>
          </p:nvPr>
        </p:nvSpPr>
        <p:spPr>
          <a:xfrm>
            <a:off x="8247868" y="4507292"/>
            <a:ext cx="3223868"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96651903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e textpuffar">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9EE3652-AEEE-4657-BB2E-3B8E00B65EA7}"/>
              </a:ext>
              <a:ext uri="{C183D7F6-B498-43B3-948B-1728B52AA6E4}">
                <adec:decorative xmlns:adec="http://schemas.microsoft.com/office/drawing/2017/decorative" val="1"/>
              </a:ext>
            </a:extLst>
          </p:cNvPr>
          <p:cNvSpPr/>
          <p:nvPr userDrawn="1"/>
        </p:nvSpPr>
        <p:spPr>
          <a:xfrm>
            <a:off x="0" y="1625600"/>
            <a:ext cx="12192000" cy="4429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text 9">
            <a:extLst>
              <a:ext uri="{FF2B5EF4-FFF2-40B4-BE49-F238E27FC236}">
                <a16:creationId xmlns:a16="http://schemas.microsoft.com/office/drawing/2014/main" id="{1F7324EE-B6D8-4EE6-8FEE-C02679E30709}"/>
              </a:ext>
            </a:extLst>
          </p:cNvPr>
          <p:cNvSpPr>
            <a:spLocks noGrp="1"/>
          </p:cNvSpPr>
          <p:nvPr>
            <p:ph type="body" sz="quarter" idx="19"/>
          </p:nvPr>
        </p:nvSpPr>
        <p:spPr>
          <a:xfrm>
            <a:off x="4925601"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
        <p:nvSpPr>
          <p:cNvPr id="20" name="Platshållare för text 9">
            <a:extLst>
              <a:ext uri="{FF2B5EF4-FFF2-40B4-BE49-F238E27FC236}">
                <a16:creationId xmlns:a16="http://schemas.microsoft.com/office/drawing/2014/main" id="{1F03E57D-329D-41A4-8BDF-1D4DAEACD273}"/>
              </a:ext>
            </a:extLst>
          </p:cNvPr>
          <p:cNvSpPr>
            <a:spLocks noGrp="1"/>
          </p:cNvSpPr>
          <p:nvPr>
            <p:ph type="body" sz="quarter" idx="20"/>
          </p:nvPr>
        </p:nvSpPr>
        <p:spPr>
          <a:xfrm>
            <a:off x="8689669"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
        <p:nvSpPr>
          <p:cNvPr id="21" name="Platshållare för text 9">
            <a:extLst>
              <a:ext uri="{FF2B5EF4-FFF2-40B4-BE49-F238E27FC236}">
                <a16:creationId xmlns:a16="http://schemas.microsoft.com/office/drawing/2014/main" id="{41D2855B-C699-4073-854A-5519900992FB}"/>
              </a:ext>
            </a:extLst>
          </p:cNvPr>
          <p:cNvSpPr>
            <a:spLocks noGrp="1"/>
          </p:cNvSpPr>
          <p:nvPr>
            <p:ph type="body" sz="quarter" idx="21"/>
          </p:nvPr>
        </p:nvSpPr>
        <p:spPr>
          <a:xfrm>
            <a:off x="1161534"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16742287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rt text och bild">
    <p:bg>
      <p:bgPr>
        <a:solidFill>
          <a:schemeClr val="bg1"/>
        </a:solidFill>
        <a:effectLst/>
      </p:bgPr>
    </p:bg>
    <p:spTree>
      <p:nvGrpSpPr>
        <p:cNvPr id="1" name=""/>
        <p:cNvGrpSpPr/>
        <p:nvPr/>
      </p:nvGrpSpPr>
      <p:grpSpPr>
        <a:xfrm>
          <a:off x="0" y="0"/>
          <a:ext cx="0" cy="0"/>
          <a:chOff x="0" y="0"/>
          <a:chExt cx="0" cy="0"/>
        </a:xfrm>
      </p:grpSpPr>
      <p:sp>
        <p:nvSpPr>
          <p:cNvPr id="34" name="Blå">
            <a:extLst>
              <a:ext uri="{FF2B5EF4-FFF2-40B4-BE49-F238E27FC236}">
                <a16:creationId xmlns:a16="http://schemas.microsoft.com/office/drawing/2014/main" id="{A0EE388C-E3E2-4E14-BC74-6DC6CF2B6C88}"/>
              </a:ext>
            </a:extLst>
          </p:cNvPr>
          <p:cNvSpPr/>
          <p:nvPr userDrawn="1"/>
        </p:nvSpPr>
        <p:spPr>
          <a:xfrm>
            <a:off x="5339950" y="334681"/>
            <a:ext cx="738121" cy="57493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13" name="Region Östergötland">
            <a:extLst>
              <a:ext uri="{FF2B5EF4-FFF2-40B4-BE49-F238E27FC236}">
                <a16:creationId xmlns:a16="http://schemas.microsoft.com/office/drawing/2014/main" id="{2C32ADD5-52CA-4E1F-A2D2-D1F454B75202}"/>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4" name="Frihandsfigur: Form 13">
              <a:extLst>
                <a:ext uri="{FF2B5EF4-FFF2-40B4-BE49-F238E27FC236}">
                  <a16:creationId xmlns:a16="http://schemas.microsoft.com/office/drawing/2014/main" id="{441D83A3-7F32-43DC-9A88-FDC7BD811715}"/>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3D8F001-CCF5-4E31-9007-59EB5CC78BD7}"/>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sp>
        <p:nvSpPr>
          <p:cNvPr id="22" name="Bild-Standard">
            <a:extLst>
              <a:ext uri="{FF2B5EF4-FFF2-40B4-BE49-F238E27FC236}">
                <a16:creationId xmlns:a16="http://schemas.microsoft.com/office/drawing/2014/main" id="{F9E3C9DD-78A8-44D3-92D2-3672711D10E5}"/>
              </a:ext>
            </a:extLst>
          </p:cNvPr>
          <p:cNvSpPr>
            <a:spLocks noGrp="1"/>
          </p:cNvSpPr>
          <p:nvPr>
            <p:ph type="pic" sz="quarter" idx="14"/>
          </p:nvPr>
        </p:nvSpPr>
        <p:spPr>
          <a:xfrm>
            <a:off x="5339414" y="-2"/>
            <a:ext cx="6851346" cy="6858002"/>
          </a:xfrm>
          <a:custGeom>
            <a:avLst/>
            <a:gdLst>
              <a:gd name="connsiteX0" fmla="*/ 0 w 6851346"/>
              <a:gd name="connsiteY0" fmla="*/ 0 h 6858002"/>
              <a:gd name="connsiteX1" fmla="*/ 6851346 w 6851346"/>
              <a:gd name="connsiteY1" fmla="*/ 0 h 6858002"/>
              <a:gd name="connsiteX2" fmla="*/ 6851346 w 6851346"/>
              <a:gd name="connsiteY2" fmla="*/ 6233800 h 6858002"/>
              <a:gd name="connsiteX3" fmla="*/ 5455643 w 6851346"/>
              <a:gd name="connsiteY3" fmla="*/ 6233800 h 6858002"/>
              <a:gd name="connsiteX4" fmla="*/ 5239786 w 6851346"/>
              <a:gd name="connsiteY4" fmla="*/ 6447816 h 6858002"/>
              <a:gd name="connsiteX5" fmla="*/ 5455643 w 6851346"/>
              <a:gd name="connsiteY5" fmla="*/ 6662200 h 6858002"/>
              <a:gd name="connsiteX6" fmla="*/ 6851346 w 6851346"/>
              <a:gd name="connsiteY6" fmla="*/ 6662200 h 6858002"/>
              <a:gd name="connsiteX7" fmla="*/ 6851346 w 6851346"/>
              <a:gd name="connsiteY7" fmla="*/ 6858002 h 6858002"/>
              <a:gd name="connsiteX8" fmla="*/ 6851345 w 6851346"/>
              <a:gd name="connsiteY8" fmla="*/ 6858002 h 6858002"/>
              <a:gd name="connsiteX9" fmla="*/ 4984291 w 6851346"/>
              <a:gd name="connsiteY9" fmla="*/ 6858002 h 6858002"/>
              <a:gd name="connsiteX10" fmla="*/ 0 w 6851346"/>
              <a:gd name="connsiteY10" fmla="*/ 6858002 h 6858002"/>
              <a:gd name="connsiteX11" fmla="*/ 0 w 6851346"/>
              <a:gd name="connsiteY11" fmla="*/ 6051552 h 6858002"/>
              <a:gd name="connsiteX12" fmla="*/ 717234 w 6851346"/>
              <a:gd name="connsiteY12" fmla="*/ 6051552 h 6858002"/>
              <a:gd name="connsiteX13" fmla="*/ 717234 w 6851346"/>
              <a:gd name="connsiteY13" fmla="*/ 368302 h 6858002"/>
              <a:gd name="connsiteX14" fmla="*/ 0 w 6851346"/>
              <a:gd name="connsiteY14" fmla="*/ 3683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1346" h="6858002">
                <a:moveTo>
                  <a:pt x="0" y="0"/>
                </a:moveTo>
                <a:lnTo>
                  <a:pt x="6851346" y="0"/>
                </a:lnTo>
                <a:lnTo>
                  <a:pt x="6851346" y="6233800"/>
                </a:lnTo>
                <a:lnTo>
                  <a:pt x="5455643" y="6233800"/>
                </a:lnTo>
                <a:cubicBezTo>
                  <a:pt x="5336383" y="6233800"/>
                  <a:pt x="5239786" y="6329574"/>
                  <a:pt x="5239786" y="6447816"/>
                </a:cubicBezTo>
                <a:cubicBezTo>
                  <a:pt x="5239786" y="6566059"/>
                  <a:pt x="5336383" y="6662200"/>
                  <a:pt x="5455643" y="6662200"/>
                </a:cubicBezTo>
                <a:lnTo>
                  <a:pt x="6851346" y="6662200"/>
                </a:lnTo>
                <a:lnTo>
                  <a:pt x="6851346" y="6858002"/>
                </a:lnTo>
                <a:lnTo>
                  <a:pt x="6851345" y="6858002"/>
                </a:lnTo>
                <a:lnTo>
                  <a:pt x="4984291" y="6858002"/>
                </a:lnTo>
                <a:lnTo>
                  <a:pt x="0" y="6858002"/>
                </a:lnTo>
                <a:lnTo>
                  <a:pt x="0" y="6051552"/>
                </a:lnTo>
                <a:lnTo>
                  <a:pt x="717234" y="6051552"/>
                </a:lnTo>
                <a:lnTo>
                  <a:pt x="717234" y="368302"/>
                </a:lnTo>
                <a:lnTo>
                  <a:pt x="0" y="368302"/>
                </a:lnTo>
                <a:close/>
              </a:path>
            </a:pathLst>
          </a:custGeom>
          <a:solidFill>
            <a:schemeClr val="accent2"/>
          </a:solidFill>
        </p:spPr>
        <p:txBody>
          <a:bodyPr wrap="square" anchor="ctr">
            <a:noAutofit/>
          </a:bodyPr>
          <a:lstStyle>
            <a:lvl1pPr marL="0" indent="0" algn="ctr">
              <a:buNone/>
              <a:defRPr/>
            </a:lvl1pPr>
          </a:lstStyle>
          <a:p>
            <a:endParaRPr lang="sv-SE"/>
          </a:p>
        </p:txBody>
      </p:sp>
      <p:sp>
        <p:nvSpPr>
          <p:cNvPr id="11" name="Rektangel 10">
            <a:extLst>
              <a:ext uri="{FF2B5EF4-FFF2-40B4-BE49-F238E27FC236}">
                <a16:creationId xmlns:a16="http://schemas.microsoft.com/office/drawing/2014/main" id="{9E741B18-B69B-46F8-8EEC-DC2D486A7ADF}"/>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userDrawn="1">
            <p:ph sz="half" idx="2" hasCustomPrompt="1"/>
          </p:nvPr>
        </p:nvSpPr>
        <p:spPr>
          <a:xfrm>
            <a:off x="1079999" y="1080000"/>
            <a:ext cx="4248000" cy="4248000"/>
          </a:xfrm>
        </p:spPr>
        <p:txBody>
          <a:bodyPr bIns="180000" anchor="ctr" anchorCtr="0"/>
          <a:lstStyle>
            <a:lvl1pPr marL="0" indent="0">
              <a:lnSpc>
                <a:spcPct val="114000"/>
              </a:lnSpc>
              <a:spcBef>
                <a:spcPts val="1200"/>
              </a:spcBef>
              <a:buNone/>
              <a:defRPr sz="1800" spc="20" baseline="0">
                <a:solidFill>
                  <a:schemeClr val="bg1"/>
                </a:solidFill>
                <a:latin typeface="+mj-lt"/>
              </a:defRPr>
            </a:lvl1pPr>
            <a:lvl2pPr marL="234850" indent="0">
              <a:buNone/>
              <a:defRPr/>
            </a:lvl2pPr>
            <a:lvl3pPr marL="503138" indent="0">
              <a:buNone/>
              <a:defRPr/>
            </a:lvl3pPr>
            <a:lvl4pPr marL="756000" indent="0">
              <a:buNone/>
              <a:defRPr/>
            </a:lvl4pPr>
            <a:lvl5pPr marL="1044000" indent="0">
              <a:buNone/>
              <a:defRPr/>
            </a:lvl5pPr>
          </a:lstStyle>
          <a:p>
            <a:pPr lvl="0"/>
            <a:r>
              <a:rPr lang="sv-SE" dirty="0"/>
              <a:t>Klicka och skriv text</a:t>
            </a:r>
          </a:p>
        </p:txBody>
      </p:sp>
    </p:spTree>
    <p:extLst>
      <p:ext uri="{BB962C8B-B14F-4D97-AF65-F5344CB8AC3E}">
        <p14:creationId xmlns:p14="http://schemas.microsoft.com/office/powerpoint/2010/main" val="11142274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rt text och plats för objekt">
    <p:bg>
      <p:bgPr>
        <a:solidFill>
          <a:schemeClr val="bg1"/>
        </a:solidFill>
        <a:effectLst/>
      </p:bgPr>
    </p:bg>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A0EE388C-E3E2-4E14-BC74-6DC6CF2B6C88}"/>
              </a:ext>
            </a:extLst>
          </p:cNvPr>
          <p:cNvSpPr/>
          <p:nvPr userDrawn="1"/>
        </p:nvSpPr>
        <p:spPr>
          <a:xfrm>
            <a:off x="5336648" y="-6"/>
            <a:ext cx="6855352" cy="68580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9E741B18-B69B-46F8-8EEC-DC2D486A7ADF}"/>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userDrawn="1">
            <p:ph sz="half" idx="2" hasCustomPrompt="1"/>
          </p:nvPr>
        </p:nvSpPr>
        <p:spPr>
          <a:xfrm>
            <a:off x="1079999" y="1080000"/>
            <a:ext cx="4248000" cy="4248000"/>
          </a:xfrm>
        </p:spPr>
        <p:txBody>
          <a:bodyPr bIns="180000" anchor="ctr" anchorCtr="0"/>
          <a:lstStyle>
            <a:lvl1pPr marL="0" indent="0">
              <a:lnSpc>
                <a:spcPct val="114000"/>
              </a:lnSpc>
              <a:spcBef>
                <a:spcPts val="1200"/>
              </a:spcBef>
              <a:buNone/>
              <a:defRPr sz="1800" spc="20" baseline="0">
                <a:solidFill>
                  <a:schemeClr val="bg1"/>
                </a:solidFill>
                <a:latin typeface="+mj-lt"/>
              </a:defRPr>
            </a:lvl1pPr>
            <a:lvl2pPr marL="234850" indent="0">
              <a:buNone/>
              <a:defRPr/>
            </a:lvl2pPr>
            <a:lvl3pPr marL="503138" indent="0">
              <a:buNone/>
              <a:defRPr/>
            </a:lvl3pPr>
            <a:lvl4pPr marL="756000" indent="0">
              <a:buNone/>
              <a:defRPr/>
            </a:lvl4pPr>
            <a:lvl5pPr marL="1044000" indent="0">
              <a:buNone/>
              <a:defRPr/>
            </a:lvl5pPr>
          </a:lstStyle>
          <a:p>
            <a:pPr lvl="0"/>
            <a:r>
              <a:rPr lang="sv-SE" dirty="0"/>
              <a:t>Klicka och skriv text</a:t>
            </a:r>
          </a:p>
        </p:txBody>
      </p:sp>
      <p:grpSp>
        <p:nvGrpSpPr>
          <p:cNvPr id="13" name="Region Östergötland">
            <a:extLst>
              <a:ext uri="{FF2B5EF4-FFF2-40B4-BE49-F238E27FC236}">
                <a16:creationId xmlns:a16="http://schemas.microsoft.com/office/drawing/2014/main" id="{3219D742-6583-4454-AED2-9839E31145FA}"/>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4" name="Frihandsfigur: Form 13">
              <a:extLst>
                <a:ext uri="{FF2B5EF4-FFF2-40B4-BE49-F238E27FC236}">
                  <a16:creationId xmlns:a16="http://schemas.microsoft.com/office/drawing/2014/main" id="{98151F31-70F6-48C7-B886-736AB7A696A1}"/>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01C9C85B-F7EE-49C6-86A9-C618514D4BC0}"/>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6" name="Folktandvården" hidden="1">
            <a:extLst>
              <a:ext uri="{FF2B5EF4-FFF2-40B4-BE49-F238E27FC236}">
                <a16:creationId xmlns:a16="http://schemas.microsoft.com/office/drawing/2014/main" id="{746F078E-D579-46C7-A623-9E12CB9705B6}"/>
              </a:ext>
            </a:extLst>
          </p:cNvPr>
          <p:cNvGrpSpPr/>
          <p:nvPr userDrawn="1"/>
        </p:nvGrpSpPr>
        <p:grpSpPr>
          <a:xfrm>
            <a:off x="9987525" y="6231440"/>
            <a:ext cx="2204474" cy="433293"/>
            <a:chOff x="9987525" y="6231440"/>
            <a:chExt cx="2204474" cy="433293"/>
          </a:xfrm>
        </p:grpSpPr>
        <p:sp>
          <p:nvSpPr>
            <p:cNvPr id="20" name="Rektangel 19">
              <a:extLst>
                <a:ext uri="{FF2B5EF4-FFF2-40B4-BE49-F238E27FC236}">
                  <a16:creationId xmlns:a16="http://schemas.microsoft.com/office/drawing/2014/main" id="{1A51712D-2CB1-4F81-AFD7-FD0CE13F0351}"/>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83FCB5D7-D416-4CB2-B4AE-9AD5297E943C}"/>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2" name="Bild 21">
              <a:extLst>
                <a:ext uri="{FF2B5EF4-FFF2-40B4-BE49-F238E27FC236}">
                  <a16:creationId xmlns:a16="http://schemas.microsoft.com/office/drawing/2014/main" id="{44F92256-C694-4995-8AAD-4CF4D57DFA6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29211248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vit)">
    <p:bg>
      <p:bgPr>
        <a:solidFill>
          <a:schemeClr val="bg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adec="http://schemas.microsoft.com/office/drawing/2017/decorative"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0861CE">
              <a:alpha val="4706"/>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accent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837105"/>
            <a:ext cx="9073650" cy="846870"/>
          </a:xfrm>
        </p:spPr>
        <p:txBody>
          <a:bodyPr/>
          <a:lstStyle>
            <a:lvl1pPr marL="0" indent="0" algn="l">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Lst>
          </p:cNvPr>
          <p:cNvSpPr>
            <a:spLocks noGrp="1"/>
          </p:cNvSpPr>
          <p:nvPr>
            <p:ph type="body" sz="quarter" idx="10" hasCustomPrompt="1"/>
          </p:nvPr>
        </p:nvSpPr>
        <p:spPr>
          <a:xfrm>
            <a:off x="296450" y="6312037"/>
            <a:ext cx="2473150" cy="288000"/>
          </a:xfrm>
        </p:spPr>
        <p:txBody>
          <a:bodyPr anchor="b" anchorCtr="0">
            <a:normAutofit/>
          </a:bodyPr>
          <a:lstStyle>
            <a:lvl1pPr marL="0" indent="0">
              <a:buNone/>
              <a:defRPr sz="1400">
                <a:solidFill>
                  <a:schemeClr val="tx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Tree>
    <p:extLst>
      <p:ext uri="{BB962C8B-B14F-4D97-AF65-F5344CB8AC3E}">
        <p14:creationId xmlns:p14="http://schemas.microsoft.com/office/powerpoint/2010/main" val="295051540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vsnittsdelare">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97C9A02-F520-4F33-9513-C176F152181E}"/>
              </a:ext>
              <a:ext uri="{C183D7F6-B498-43B3-948B-1728B52AA6E4}">
                <adec:decorative xmlns:adec="http://schemas.microsoft.com/office/drawing/2017/decorative" val="1"/>
              </a:ext>
            </a:extLst>
          </p:cNvPr>
          <p:cNvSpPr/>
          <p:nvPr userDrawn="1"/>
        </p:nvSpPr>
        <p:spPr>
          <a:xfrm>
            <a:off x="180000" y="2564933"/>
            <a:ext cx="11832000" cy="34883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accent6"/>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
        <p:nvSpPr>
          <p:cNvPr id="13" name="Frihandsfigur: Form 12">
            <a:extLst>
              <a:ext uri="{FF2B5EF4-FFF2-40B4-BE49-F238E27FC236}">
                <a16:creationId xmlns:a16="http://schemas.microsoft.com/office/drawing/2014/main" id="{9BBA449D-6D42-44A4-BE47-ADDD319FD561}"/>
              </a:ext>
              <a:ext uri="{C183D7F6-B498-43B3-948B-1728B52AA6E4}">
                <adec:decorative xmlns:adec="http://schemas.microsoft.com/office/drawing/2017/decorative" val="1"/>
              </a:ext>
            </a:extLst>
          </p:cNvPr>
          <p:cNvSpPr/>
          <p:nvPr userDrawn="1"/>
        </p:nvSpPr>
        <p:spPr>
          <a:xfrm>
            <a:off x="180000" y="2521975"/>
            <a:ext cx="8230669" cy="3488301"/>
          </a:xfrm>
          <a:custGeom>
            <a:avLst/>
            <a:gdLst>
              <a:gd name="connsiteX0" fmla="*/ 2054937 w 8230669"/>
              <a:gd name="connsiteY0" fmla="*/ 1585345 h 3488301"/>
              <a:gd name="connsiteX1" fmla="*/ 2701686 w 8230669"/>
              <a:gd name="connsiteY1" fmla="*/ 3464938 h 3488301"/>
              <a:gd name="connsiteX2" fmla="*/ 2709658 w 8230669"/>
              <a:gd name="connsiteY2" fmla="*/ 3488301 h 3488301"/>
              <a:gd name="connsiteX3" fmla="*/ 2347235 w 8230669"/>
              <a:gd name="connsiteY3" fmla="*/ 3488301 h 3488301"/>
              <a:gd name="connsiteX4" fmla="*/ 2336199 w 8230669"/>
              <a:gd name="connsiteY4" fmla="*/ 3455929 h 3488301"/>
              <a:gd name="connsiteX5" fmla="*/ 2058502 w 8230669"/>
              <a:gd name="connsiteY5" fmla="*/ 2644893 h 3488301"/>
              <a:gd name="connsiteX6" fmla="*/ 1916896 w 8230669"/>
              <a:gd name="connsiteY6" fmla="*/ 3057220 h 3488301"/>
              <a:gd name="connsiteX7" fmla="*/ 1769291 w 8230669"/>
              <a:gd name="connsiteY7" fmla="*/ 3488301 h 3488301"/>
              <a:gd name="connsiteX8" fmla="*/ 1404039 w 8230669"/>
              <a:gd name="connsiteY8" fmla="*/ 3488301 h 3488301"/>
              <a:gd name="connsiteX9" fmla="*/ 1411947 w 8230669"/>
              <a:gd name="connsiteY9" fmla="*/ 3465314 h 3488301"/>
              <a:gd name="connsiteX10" fmla="*/ 2054937 w 8230669"/>
              <a:gd name="connsiteY10" fmla="*/ 1585345 h 3488301"/>
              <a:gd name="connsiteX11" fmla="*/ 1465011 w 8230669"/>
              <a:gd name="connsiteY11" fmla="*/ 1238697 h 3488301"/>
              <a:gd name="connsiteX12" fmla="*/ 0 w 8230669"/>
              <a:gd name="connsiteY12" fmla="*/ 2903320 h 3488301"/>
              <a:gd name="connsiteX13" fmla="*/ 0 w 8230669"/>
              <a:gd name="connsiteY13" fmla="*/ 2380229 h 3488301"/>
              <a:gd name="connsiteX14" fmla="*/ 534676 w 8230669"/>
              <a:gd name="connsiteY14" fmla="*/ 1772481 h 3488301"/>
              <a:gd name="connsiteX15" fmla="*/ 0 w 8230669"/>
              <a:gd name="connsiteY15" fmla="*/ 1877634 h 3488301"/>
              <a:gd name="connsiteX16" fmla="*/ 0 w 8230669"/>
              <a:gd name="connsiteY16" fmla="*/ 1521183 h 3488301"/>
              <a:gd name="connsiteX17" fmla="*/ 7869235 w 8230669"/>
              <a:gd name="connsiteY17" fmla="*/ 0 h 3488301"/>
              <a:gd name="connsiteX18" fmla="*/ 8225605 w 8230669"/>
              <a:gd name="connsiteY18" fmla="*/ 0 h 3488301"/>
              <a:gd name="connsiteX19" fmla="*/ 8223514 w 8230669"/>
              <a:gd name="connsiteY19" fmla="*/ 34669 h 3488301"/>
              <a:gd name="connsiteX20" fmla="*/ 7547836 w 8230669"/>
              <a:gd name="connsiteY20" fmla="*/ 892049 h 3488301"/>
              <a:gd name="connsiteX21" fmla="*/ 8230440 w 8230669"/>
              <a:gd name="connsiteY21" fmla="*/ 1864267 h 3488301"/>
              <a:gd name="connsiteX22" fmla="*/ 7510410 w 8230669"/>
              <a:gd name="connsiteY22" fmla="*/ 2293789 h 3488301"/>
              <a:gd name="connsiteX23" fmla="*/ 7733852 w 8230669"/>
              <a:gd name="connsiteY23" fmla="*/ 3421263 h 3488301"/>
              <a:gd name="connsiteX24" fmla="*/ 7733443 w 8230669"/>
              <a:gd name="connsiteY24" fmla="*/ 3488301 h 3488301"/>
              <a:gd name="connsiteX25" fmla="*/ 7378213 w 8230669"/>
              <a:gd name="connsiteY25" fmla="*/ 3488301 h 3488301"/>
              <a:gd name="connsiteX26" fmla="*/ 7241634 w 8230669"/>
              <a:gd name="connsiteY26" fmla="*/ 3463295 h 3488301"/>
              <a:gd name="connsiteX27" fmla="*/ 5303090 w 8230669"/>
              <a:gd name="connsiteY27" fmla="*/ 2106654 h 3488301"/>
              <a:gd name="connsiteX28" fmla="*/ 3578762 w 8230669"/>
              <a:gd name="connsiteY28" fmla="*/ 1768026 h 3488301"/>
              <a:gd name="connsiteX29" fmla="*/ 4721185 w 8230669"/>
              <a:gd name="connsiteY29" fmla="*/ 3081546 h 3488301"/>
              <a:gd name="connsiteX30" fmla="*/ 5678135 w 8230669"/>
              <a:gd name="connsiteY30" fmla="*/ 3472276 h 3488301"/>
              <a:gd name="connsiteX31" fmla="*/ 5744923 w 8230669"/>
              <a:gd name="connsiteY31" fmla="*/ 3488301 h 3488301"/>
              <a:gd name="connsiteX32" fmla="*/ 4691437 w 8230669"/>
              <a:gd name="connsiteY32" fmla="*/ 3488301 h 3488301"/>
              <a:gd name="connsiteX33" fmla="*/ 4574414 w 8230669"/>
              <a:gd name="connsiteY33" fmla="*/ 3404218 h 3488301"/>
              <a:gd name="connsiteX34" fmla="*/ 4467214 w 8230669"/>
              <a:gd name="connsiteY34" fmla="*/ 3300762 h 3488301"/>
              <a:gd name="connsiteX35" fmla="*/ 2649318 w 8230669"/>
              <a:gd name="connsiteY35" fmla="*/ 1233351 h 3488301"/>
              <a:gd name="connsiteX36" fmla="*/ 5369925 w 8230669"/>
              <a:gd name="connsiteY36" fmla="*/ 1768026 h 3488301"/>
              <a:gd name="connsiteX37" fmla="*/ 6350164 w 8230669"/>
              <a:gd name="connsiteY37" fmla="*/ 2488946 h 3488301"/>
              <a:gd name="connsiteX38" fmla="*/ 7383870 w 8230669"/>
              <a:gd name="connsiteY38" fmla="*/ 3129666 h 3488301"/>
              <a:gd name="connsiteX39" fmla="*/ 6879493 w 8230669"/>
              <a:gd name="connsiteY39" fmla="*/ 1978331 h 3488301"/>
              <a:gd name="connsiteX40" fmla="*/ 7880228 w 8230669"/>
              <a:gd name="connsiteY40" fmla="*/ 1774264 h 3488301"/>
              <a:gd name="connsiteX41" fmla="*/ 6696811 w 8230669"/>
              <a:gd name="connsiteY41" fmla="*/ 892049 h 3488301"/>
              <a:gd name="connsiteX42" fmla="*/ 7880228 w 8230669"/>
              <a:gd name="connsiteY42" fmla="*/ 9834 h 3488301"/>
              <a:gd name="connsiteX43" fmla="*/ 3132451 w 8230669"/>
              <a:gd name="connsiteY43" fmla="*/ 0 h 3488301"/>
              <a:gd name="connsiteX44" fmla="*/ 3592147 w 8230669"/>
              <a:gd name="connsiteY44" fmla="*/ 0 h 3488301"/>
              <a:gd name="connsiteX45" fmla="*/ 3578762 w 8230669"/>
              <a:gd name="connsiteY45" fmla="*/ 15181 h 3488301"/>
              <a:gd name="connsiteX46" fmla="*/ 3657299 w 8230669"/>
              <a:gd name="connsiteY46" fmla="*/ 0 h 3488301"/>
              <a:gd name="connsiteX47" fmla="*/ 5415062 w 8230669"/>
              <a:gd name="connsiteY47" fmla="*/ 0 h 3488301"/>
              <a:gd name="connsiteX48" fmla="*/ 5370816 w 8230669"/>
              <a:gd name="connsiteY48" fmla="*/ 12508 h 3488301"/>
              <a:gd name="connsiteX49" fmla="*/ 2650209 w 8230669"/>
              <a:gd name="connsiteY49" fmla="*/ 547183 h 3488301"/>
              <a:gd name="connsiteX50" fmla="*/ 3098007 w 8230669"/>
              <a:gd name="connsiteY50" fmla="*/ 39111 h 3488301"/>
              <a:gd name="connsiteX51" fmla="*/ 1987677 w 8230669"/>
              <a:gd name="connsiteY51" fmla="*/ 0 h 3488301"/>
              <a:gd name="connsiteX52" fmla="*/ 2125999 w 8230669"/>
              <a:gd name="connsiteY52" fmla="*/ 0 h 3488301"/>
              <a:gd name="connsiteX53" fmla="*/ 2105383 w 8230669"/>
              <a:gd name="connsiteY53" fmla="*/ 59974 h 3488301"/>
              <a:gd name="connsiteX54" fmla="*/ 2056719 w 8230669"/>
              <a:gd name="connsiteY54" fmla="*/ 201426 h 3488301"/>
              <a:gd name="connsiteX55" fmla="*/ 0 w 8230669"/>
              <a:gd name="connsiteY55" fmla="*/ 0 h 3488301"/>
              <a:gd name="connsiteX56" fmla="*/ 456828 w 8230669"/>
              <a:gd name="connsiteY56" fmla="*/ 0 h 3488301"/>
              <a:gd name="connsiteX57" fmla="*/ 534676 w 8230669"/>
              <a:gd name="connsiteY57" fmla="*/ 15181 h 3488301"/>
              <a:gd name="connsiteX58" fmla="*/ 521359 w 8230669"/>
              <a:gd name="connsiteY58" fmla="*/ 0 h 3488301"/>
              <a:gd name="connsiteX59" fmla="*/ 982995 w 8230669"/>
              <a:gd name="connsiteY59" fmla="*/ 0 h 3488301"/>
              <a:gd name="connsiteX60" fmla="*/ 1041012 w 8230669"/>
              <a:gd name="connsiteY60" fmla="*/ 65884 h 3488301"/>
              <a:gd name="connsiteX61" fmla="*/ 1465011 w 8230669"/>
              <a:gd name="connsiteY61" fmla="*/ 547183 h 3488301"/>
              <a:gd name="connsiteX62" fmla="*/ 0 w 8230669"/>
              <a:gd name="connsiteY62" fmla="*/ 262022 h 348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230669" h="3488301">
                <a:moveTo>
                  <a:pt x="2054937" y="1585345"/>
                </a:moveTo>
                <a:cubicBezTo>
                  <a:pt x="2077661" y="1646833"/>
                  <a:pt x="2421691" y="2645172"/>
                  <a:pt x="2701686" y="3464938"/>
                </a:cubicBezTo>
                <a:lnTo>
                  <a:pt x="2709658" y="3488301"/>
                </a:lnTo>
                <a:lnTo>
                  <a:pt x="2347235" y="3488301"/>
                </a:lnTo>
                <a:lnTo>
                  <a:pt x="2336199" y="3455929"/>
                </a:lnTo>
                <a:cubicBezTo>
                  <a:pt x="2234053" y="3156622"/>
                  <a:pt x="2132910" y="2861437"/>
                  <a:pt x="2058502" y="2644893"/>
                </a:cubicBezTo>
                <a:cubicBezTo>
                  <a:pt x="2014168" y="2773884"/>
                  <a:pt x="1966214" y="2913456"/>
                  <a:pt x="1916896" y="3057220"/>
                </a:cubicBezTo>
                <a:lnTo>
                  <a:pt x="1769291" y="3488301"/>
                </a:lnTo>
                <a:lnTo>
                  <a:pt x="1404039" y="3488301"/>
                </a:lnTo>
                <a:lnTo>
                  <a:pt x="1411947" y="3465314"/>
                </a:lnTo>
                <a:cubicBezTo>
                  <a:pt x="1693696" y="2645673"/>
                  <a:pt x="2034218" y="1646833"/>
                  <a:pt x="2054937" y="1585345"/>
                </a:cubicBezTo>
                <a:close/>
                <a:moveTo>
                  <a:pt x="1465011" y="1238697"/>
                </a:moveTo>
                <a:cubicBezTo>
                  <a:pt x="1418672" y="1291273"/>
                  <a:pt x="591708" y="2229629"/>
                  <a:pt x="0" y="2903320"/>
                </a:cubicBezTo>
                <a:lnTo>
                  <a:pt x="0" y="2380229"/>
                </a:lnTo>
                <a:lnTo>
                  <a:pt x="534676" y="1772481"/>
                </a:lnTo>
                <a:lnTo>
                  <a:pt x="0" y="1877634"/>
                </a:lnTo>
                <a:lnTo>
                  <a:pt x="0" y="1521183"/>
                </a:lnTo>
                <a:close/>
                <a:moveTo>
                  <a:pt x="7869235" y="0"/>
                </a:moveTo>
                <a:lnTo>
                  <a:pt x="8225605" y="0"/>
                </a:lnTo>
                <a:lnTo>
                  <a:pt x="8223514" y="34669"/>
                </a:lnTo>
                <a:cubicBezTo>
                  <a:pt x="8183809" y="308807"/>
                  <a:pt x="7976691" y="622261"/>
                  <a:pt x="7547836" y="892049"/>
                </a:cubicBezTo>
                <a:cubicBezTo>
                  <a:pt x="8037066" y="1200379"/>
                  <a:pt x="8238460" y="1565741"/>
                  <a:pt x="8230440" y="1864267"/>
                </a:cubicBezTo>
                <a:cubicBezTo>
                  <a:pt x="8103009" y="2139626"/>
                  <a:pt x="7772400" y="2254581"/>
                  <a:pt x="7510410" y="2293789"/>
                </a:cubicBezTo>
                <a:cubicBezTo>
                  <a:pt x="7766943" y="2896525"/>
                  <a:pt x="7740334" y="3167678"/>
                  <a:pt x="7733852" y="3421263"/>
                </a:cubicBezTo>
                <a:lnTo>
                  <a:pt x="7733443" y="3488301"/>
                </a:lnTo>
                <a:lnTo>
                  <a:pt x="7378213" y="3488301"/>
                </a:lnTo>
                <a:lnTo>
                  <a:pt x="7241634" y="3463295"/>
                </a:lnTo>
                <a:cubicBezTo>
                  <a:pt x="6240332" y="3229180"/>
                  <a:pt x="6175614" y="2484046"/>
                  <a:pt x="5303090" y="2106654"/>
                </a:cubicBezTo>
                <a:cubicBezTo>
                  <a:pt x="4826338" y="2010411"/>
                  <a:pt x="4035909" y="1857138"/>
                  <a:pt x="3578762" y="1768026"/>
                </a:cubicBezTo>
                <a:cubicBezTo>
                  <a:pt x="3882636" y="2112891"/>
                  <a:pt x="4405727" y="2708163"/>
                  <a:pt x="4721185" y="3081546"/>
                </a:cubicBezTo>
                <a:cubicBezTo>
                  <a:pt x="5058700" y="3325825"/>
                  <a:pt x="5373407" y="3403061"/>
                  <a:pt x="5678135" y="3472276"/>
                </a:cubicBezTo>
                <a:lnTo>
                  <a:pt x="5744923" y="3488301"/>
                </a:lnTo>
                <a:lnTo>
                  <a:pt x="4691437" y="3488301"/>
                </a:lnTo>
                <a:lnTo>
                  <a:pt x="4574414" y="3404218"/>
                </a:lnTo>
                <a:cubicBezTo>
                  <a:pt x="4536472" y="3372762"/>
                  <a:pt x="4500632" y="3338412"/>
                  <a:pt x="4467214" y="3300762"/>
                </a:cubicBezTo>
                <a:cubicBezTo>
                  <a:pt x="3936103" y="2692124"/>
                  <a:pt x="2706350" y="1297511"/>
                  <a:pt x="2649318" y="1233351"/>
                </a:cubicBezTo>
                <a:cubicBezTo>
                  <a:pt x="2735758" y="1253846"/>
                  <a:pt x="4577715" y="1610296"/>
                  <a:pt x="5369925" y="1768026"/>
                </a:cubicBezTo>
                <a:cubicBezTo>
                  <a:pt x="5770932" y="1848227"/>
                  <a:pt x="6065003" y="2174379"/>
                  <a:pt x="6350164" y="2488946"/>
                </a:cubicBezTo>
                <a:cubicBezTo>
                  <a:pt x="6610215" y="2815695"/>
                  <a:pt x="6975543" y="3042136"/>
                  <a:pt x="7383870" y="3129666"/>
                </a:cubicBezTo>
                <a:cubicBezTo>
                  <a:pt x="7389216" y="2828465"/>
                  <a:pt x="7155742" y="2269729"/>
                  <a:pt x="6879493" y="1978331"/>
                </a:cubicBezTo>
                <a:cubicBezTo>
                  <a:pt x="7177128" y="1988134"/>
                  <a:pt x="7741212" y="1963182"/>
                  <a:pt x="7880228" y="1774264"/>
                </a:cubicBezTo>
                <a:cubicBezTo>
                  <a:pt x="7868643" y="1460587"/>
                  <a:pt x="7184258" y="1028391"/>
                  <a:pt x="6696811" y="892049"/>
                </a:cubicBezTo>
                <a:cubicBezTo>
                  <a:pt x="7184258" y="754815"/>
                  <a:pt x="7867752" y="324402"/>
                  <a:pt x="7880228" y="9834"/>
                </a:cubicBezTo>
                <a:close/>
                <a:moveTo>
                  <a:pt x="3132451" y="0"/>
                </a:moveTo>
                <a:lnTo>
                  <a:pt x="3592147" y="0"/>
                </a:lnTo>
                <a:lnTo>
                  <a:pt x="3578762" y="15181"/>
                </a:lnTo>
                <a:lnTo>
                  <a:pt x="3657299" y="0"/>
                </a:lnTo>
                <a:lnTo>
                  <a:pt x="5415062" y="0"/>
                </a:lnTo>
                <a:lnTo>
                  <a:pt x="5370816" y="12508"/>
                </a:lnTo>
                <a:cubicBezTo>
                  <a:pt x="4578605" y="173801"/>
                  <a:pt x="2739321" y="530251"/>
                  <a:pt x="2650209" y="547183"/>
                </a:cubicBezTo>
                <a:cubicBezTo>
                  <a:pt x="2671262" y="523401"/>
                  <a:pt x="2851795" y="318648"/>
                  <a:pt x="3098007" y="39111"/>
                </a:cubicBezTo>
                <a:close/>
                <a:moveTo>
                  <a:pt x="1987677" y="0"/>
                </a:moveTo>
                <a:lnTo>
                  <a:pt x="2125999" y="0"/>
                </a:lnTo>
                <a:lnTo>
                  <a:pt x="2105383" y="59974"/>
                </a:lnTo>
                <a:cubicBezTo>
                  <a:pt x="2078217" y="138991"/>
                  <a:pt x="2060952" y="189173"/>
                  <a:pt x="2056719" y="201426"/>
                </a:cubicBezTo>
                <a:close/>
                <a:moveTo>
                  <a:pt x="0" y="0"/>
                </a:moveTo>
                <a:lnTo>
                  <a:pt x="456828" y="0"/>
                </a:lnTo>
                <a:lnTo>
                  <a:pt x="534676" y="15181"/>
                </a:lnTo>
                <a:lnTo>
                  <a:pt x="521359" y="0"/>
                </a:lnTo>
                <a:lnTo>
                  <a:pt x="982995" y="0"/>
                </a:lnTo>
                <a:lnTo>
                  <a:pt x="1041012" y="65884"/>
                </a:lnTo>
                <a:cubicBezTo>
                  <a:pt x="1275048" y="331635"/>
                  <a:pt x="1444738" y="524181"/>
                  <a:pt x="1465011" y="547183"/>
                </a:cubicBezTo>
                <a:lnTo>
                  <a:pt x="0" y="262022"/>
                </a:lnTo>
                <a:close/>
              </a:path>
            </a:pathLst>
          </a:custGeom>
          <a:solidFill>
            <a:srgbClr val="FFFFFF">
              <a:alpha val="6000"/>
            </a:srgbClr>
          </a:solidFill>
          <a:ln w="69470" cap="flat">
            <a:noFill/>
            <a:prstDash val="solid"/>
            <a:miter/>
          </a:ln>
        </p:spPr>
        <p:txBody>
          <a:bodyPr wrap="square" rtlCol="0" anchor="ctr">
            <a:noAutofit/>
          </a:bodyPr>
          <a:lstStyle/>
          <a:p>
            <a:endParaRPr lang="sv-SE" dirty="0"/>
          </a:p>
        </p:txBody>
      </p:sp>
    </p:spTree>
    <p:extLst>
      <p:ext uri="{BB962C8B-B14F-4D97-AF65-F5344CB8AC3E}">
        <p14:creationId xmlns:p14="http://schemas.microsoft.com/office/powerpoint/2010/main" val="2964642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vsnittsdelare med bild">
    <p:bg>
      <p:bgPr>
        <a:solidFill>
          <a:schemeClr val="bg1"/>
        </a:solidFill>
        <a:effectLst/>
      </p:bgPr>
    </p:bg>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val="1"/>
              </a:ext>
            </a:extLst>
          </p:cNvPr>
          <p:cNvSpPr>
            <a:spLocks noGrp="1"/>
          </p:cNvSpPr>
          <p:nvPr>
            <p:ph type="pic" sz="quarter" idx="11" hasCustomPrompt="1"/>
          </p:nvPr>
        </p:nvSpPr>
        <p:spPr>
          <a:xfrm>
            <a:off x="180000" y="2564933"/>
            <a:ext cx="11833200" cy="3488301"/>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accent6"/>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Tree>
    <p:extLst>
      <p:ext uri="{BB962C8B-B14F-4D97-AF65-F5344CB8AC3E}">
        <p14:creationId xmlns:p14="http://schemas.microsoft.com/office/powerpoint/2010/main" val="3389754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7E7E34-D963-409A-B37E-74A781406387}"/>
              </a:ext>
            </a:extLst>
          </p:cNvPr>
          <p:cNvSpPr>
            <a:spLocks noGrp="1"/>
          </p:cNvSpPr>
          <p:nvPr>
            <p:ph type="title"/>
          </p:nvPr>
        </p:nvSpPr>
        <p:spPr>
          <a:xfrm>
            <a:off x="539999" y="368300"/>
            <a:ext cx="9923999" cy="949877"/>
          </a:xfrm>
        </p:spPr>
        <p:txBody>
          <a:bodyPr/>
          <a:lstStyle/>
          <a:p>
            <a:r>
              <a:rPr lang="sv-SE" dirty="0"/>
              <a:t>Klicka här för att ändra mall för rubrikformat</a:t>
            </a:r>
          </a:p>
        </p:txBody>
      </p:sp>
      <p:sp>
        <p:nvSpPr>
          <p:cNvPr id="5" name="Platshållare för bildnummer 4">
            <a:extLst>
              <a:ext uri="{FF2B5EF4-FFF2-40B4-BE49-F238E27FC236}">
                <a16:creationId xmlns:a16="http://schemas.microsoft.com/office/drawing/2014/main" id="{11746945-EC0D-4274-B554-168CE39A566D}"/>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220103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68120F1-E095-4F41-A281-F6F2F4715BE4}"/>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72982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5C583DFD-CE3B-4FD5-AC85-E91CC409EDB7}" type="datetimeFigureOut">
              <a:rPr lang="sv-SE" smtClean="0"/>
              <a:t>2023-02-03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11E17C4-717D-42C4-B4F2-CDE17D57FAA1}" type="slidenum">
              <a:rPr lang="sv-SE" smtClean="0"/>
              <a:t>‹#›</a:t>
            </a:fld>
            <a:endParaRPr lang="sv-SE"/>
          </a:p>
        </p:txBody>
      </p:sp>
    </p:spTree>
    <p:extLst>
      <p:ext uri="{BB962C8B-B14F-4D97-AF65-F5344CB8AC3E}">
        <p14:creationId xmlns:p14="http://schemas.microsoft.com/office/powerpoint/2010/main" val="1184418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format</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7" name="Date Placeholder 6"/>
          <p:cNvSpPr>
            <a:spLocks noGrp="1"/>
          </p:cNvSpPr>
          <p:nvPr>
            <p:ph type="dt" sz="half" idx="10"/>
          </p:nvPr>
        </p:nvSpPr>
        <p:spPr/>
        <p:txBody>
          <a:bodyPr/>
          <a:lstStyle/>
          <a:p>
            <a:fld id="{5C583DFD-CE3B-4FD5-AC85-E91CC409EDB7}" type="datetimeFigureOut">
              <a:rPr lang="sv-SE" smtClean="0"/>
              <a:t>2023-02-03</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711E17C4-717D-42C4-B4F2-CDE17D57FAA1}" type="slidenum">
              <a:rPr lang="sv-SE" smtClean="0"/>
              <a:t>‹#›</a:t>
            </a:fld>
            <a:endParaRPr lang="sv-SE"/>
          </a:p>
        </p:txBody>
      </p:sp>
      <p:sp>
        <p:nvSpPr>
          <p:cNvPr id="11" name="Content Placeholder 10"/>
          <p:cNvSpPr>
            <a:spLocks noGrp="1"/>
          </p:cNvSpPr>
          <p:nvPr>
            <p:ph sz="quarter" idx="13"/>
          </p:nvPr>
        </p:nvSpPr>
        <p:spPr>
          <a:xfrm>
            <a:off x="609600" y="2212848"/>
            <a:ext cx="5388864" cy="391363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3559892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5C583DFD-CE3B-4FD5-AC85-E91CC409EDB7}" type="datetimeFigureOut">
              <a:rPr lang="sv-SE" smtClean="0"/>
              <a:t>2023-02-03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711E17C4-717D-42C4-B4F2-CDE17D57FAA1}" type="slidenum">
              <a:rPr lang="sv-SE" smtClean="0"/>
              <a:t>‹#›</a:t>
            </a:fld>
            <a:endParaRPr lang="sv-SE"/>
          </a:p>
        </p:txBody>
      </p:sp>
      <p:sp>
        <p:nvSpPr>
          <p:cNvPr id="9" name="Content Placeholder 8"/>
          <p:cNvSpPr>
            <a:spLocks noGrp="1"/>
          </p:cNvSpPr>
          <p:nvPr>
            <p:ph sz="quarter" idx="13"/>
          </p:nvPr>
        </p:nvSpPr>
        <p:spPr>
          <a:xfrm>
            <a:off x="487680" y="1600200"/>
            <a:ext cx="5388864" cy="45262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3974147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m foto vänster">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val="1"/>
              </a:ext>
            </a:extLst>
          </p:cNvPr>
          <p:cNvSpPr/>
          <p:nvPr userDrawn="1"/>
        </p:nvSpPr>
        <p:spPr>
          <a:xfrm>
            <a:off x="7301652" y="-1095"/>
            <a:ext cx="489034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7836361" y="365760"/>
            <a:ext cx="3810347" cy="1788160"/>
          </a:xfrm>
        </p:spPr>
        <p:txBody>
          <a:bodyPr anchor="b"/>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7836361" y="2377440"/>
            <a:ext cx="3810347" cy="1788161"/>
          </a:xfrm>
        </p:spPr>
        <p:txBody>
          <a:bodyPr/>
          <a:lstStyle>
            <a:lvl1pPr marL="0" indent="0" algn="l">
              <a:lnSpc>
                <a:spcPct val="100000"/>
              </a:lnSpc>
              <a:spcBef>
                <a:spcPts val="0"/>
              </a:spcBef>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7604370" y="6311011"/>
            <a:ext cx="2212368" cy="288000"/>
          </a:xfrm>
        </p:spPr>
        <p:txBody>
          <a:bodyPr anchor="b" anchorCtr="0">
            <a:normAutofit/>
          </a:bodyPr>
          <a:lstStyle>
            <a:lvl1pPr marL="0" indent="0" algn="l">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val="1"/>
              </a:ext>
            </a:extLst>
          </p:cNvPr>
          <p:cNvSpPr>
            <a:spLocks noGrp="1"/>
          </p:cNvSpPr>
          <p:nvPr>
            <p:ph type="pic" sz="quarter" idx="11" hasCustomPrompt="1"/>
          </p:nvPr>
        </p:nvSpPr>
        <p:spPr>
          <a:xfrm>
            <a:off x="0" y="0"/>
            <a:ext cx="7301653" cy="685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11" name="Designelement">
            <a:extLst>
              <a:ext uri="{FF2B5EF4-FFF2-40B4-BE49-F238E27FC236}">
                <a16:creationId xmlns:a16="http://schemas.microsoft.com/office/drawing/2014/main" id="{043CE9D1-6E4C-4CAB-A0C2-A3DCFAA8443D}"/>
              </a:ext>
              <a:ext uri="{C183D7F6-B498-43B3-948B-1728B52AA6E4}">
                <adec:decorative xmlns:adec="http://schemas.microsoft.com/office/drawing/2017/decorative" val="1"/>
              </a:ext>
            </a:extLst>
          </p:cNvPr>
          <p:cNvSpPr/>
          <p:nvPr userDrawn="1"/>
        </p:nvSpPr>
        <p:spPr>
          <a:xfrm>
            <a:off x="7301651" y="0"/>
            <a:ext cx="4345057" cy="4383981"/>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dirty="0"/>
          </a:p>
        </p:txBody>
      </p:sp>
      <p:grpSp>
        <p:nvGrpSpPr>
          <p:cNvPr id="17" name="Region Östergötland">
            <a:extLst>
              <a:ext uri="{FF2B5EF4-FFF2-40B4-BE49-F238E27FC236}">
                <a16:creationId xmlns:a16="http://schemas.microsoft.com/office/drawing/2014/main" id="{6D8D5605-6781-476B-AC43-4CF08A7DE941}"/>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8" name="Frihandsfigur: Form 17">
              <a:extLst>
                <a:ext uri="{FF2B5EF4-FFF2-40B4-BE49-F238E27FC236}">
                  <a16:creationId xmlns:a16="http://schemas.microsoft.com/office/drawing/2014/main" id="{43D01E2E-97C2-429C-A7A2-D479ED89CD40}"/>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60D36897-49C2-4C1B-A3F2-122CFC666096}"/>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24" name="Folktandvården" hidden="1">
            <a:extLst>
              <a:ext uri="{FF2B5EF4-FFF2-40B4-BE49-F238E27FC236}">
                <a16:creationId xmlns:a16="http://schemas.microsoft.com/office/drawing/2014/main" id="{2ABEE15F-C77A-4CBC-89DB-F20690CD03FA}"/>
              </a:ext>
            </a:extLst>
          </p:cNvPr>
          <p:cNvGrpSpPr/>
          <p:nvPr userDrawn="1"/>
        </p:nvGrpSpPr>
        <p:grpSpPr>
          <a:xfrm>
            <a:off x="9987525" y="6231440"/>
            <a:ext cx="2204474" cy="433293"/>
            <a:chOff x="9987525" y="6231440"/>
            <a:chExt cx="2204474" cy="433293"/>
          </a:xfrm>
        </p:grpSpPr>
        <p:sp>
          <p:nvSpPr>
            <p:cNvPr id="25" name="Rektangel 24">
              <a:extLst>
                <a:ext uri="{FF2B5EF4-FFF2-40B4-BE49-F238E27FC236}">
                  <a16:creationId xmlns:a16="http://schemas.microsoft.com/office/drawing/2014/main" id="{5031865A-FE93-469C-A66F-4503FB18A6D3}"/>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5CD42E06-9AA9-47A9-A075-CBCCBF4B4F72}"/>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7" name="Bild 26">
              <a:extLst>
                <a:ext uri="{FF2B5EF4-FFF2-40B4-BE49-F238E27FC236}">
                  <a16:creationId xmlns:a16="http://schemas.microsoft.com/office/drawing/2014/main" id="{A7B6ACAF-E00C-41A1-AD37-0CBAFB15C2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69796601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m foto">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val="1"/>
              </a:ext>
            </a:extLst>
          </p:cNvPr>
          <p:cNvSpPr/>
          <p:nvPr userDrawn="1"/>
        </p:nvSpPr>
        <p:spPr>
          <a:xfrm>
            <a:off x="0" y="4516905"/>
            <a:ext cx="12192000" cy="23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9739900" y="4651546"/>
            <a:ext cx="2160000" cy="288000"/>
          </a:xfrm>
        </p:spPr>
        <p:txBody>
          <a:bodyPr anchor="b" anchorCtr="0">
            <a:normAutofit/>
          </a:bodyPr>
          <a:lstStyle>
            <a:lvl1pPr marL="0" indent="0" algn="r">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451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534709" y="4659923"/>
            <a:ext cx="9092995" cy="785446"/>
          </a:xfrm>
        </p:spPr>
        <p:txBody>
          <a:bodyPr anchor="b"/>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534709" y="5574439"/>
            <a:ext cx="9092995" cy="656924"/>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grpSp>
        <p:nvGrpSpPr>
          <p:cNvPr id="16" name="Region Östergötland">
            <a:extLst>
              <a:ext uri="{FF2B5EF4-FFF2-40B4-BE49-F238E27FC236}">
                <a16:creationId xmlns:a16="http://schemas.microsoft.com/office/drawing/2014/main" id="{EC3CEBBE-EAE5-46D3-9D82-C51D007C49BF}"/>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7" name="Frihandsfigur: Form 16">
              <a:extLst>
                <a:ext uri="{FF2B5EF4-FFF2-40B4-BE49-F238E27FC236}">
                  <a16:creationId xmlns:a16="http://schemas.microsoft.com/office/drawing/2014/main" id="{927FB3D0-70F4-4150-8400-C2E42B255E32}"/>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41929D1F-3039-4760-8186-90020A1E8F7B}"/>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9" name="Folktandvården" hidden="1">
            <a:extLst>
              <a:ext uri="{FF2B5EF4-FFF2-40B4-BE49-F238E27FC236}">
                <a16:creationId xmlns:a16="http://schemas.microsoft.com/office/drawing/2014/main" id="{CB1505E5-50E5-4EC9-9FF6-0373F4F0F8ED}"/>
              </a:ext>
            </a:extLst>
          </p:cNvPr>
          <p:cNvGrpSpPr/>
          <p:nvPr userDrawn="1"/>
        </p:nvGrpSpPr>
        <p:grpSpPr>
          <a:xfrm>
            <a:off x="9987525" y="6231440"/>
            <a:ext cx="2204474" cy="433293"/>
            <a:chOff x="9987525" y="6231440"/>
            <a:chExt cx="2204474" cy="433293"/>
          </a:xfrm>
        </p:grpSpPr>
        <p:sp>
          <p:nvSpPr>
            <p:cNvPr id="20" name="Rektangel 19">
              <a:extLst>
                <a:ext uri="{FF2B5EF4-FFF2-40B4-BE49-F238E27FC236}">
                  <a16:creationId xmlns:a16="http://schemas.microsoft.com/office/drawing/2014/main" id="{6825D4B3-1153-4A27-A191-5CF8CE582538}"/>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733CB4E6-6D27-4478-8C94-EE4CEB03065A}"/>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2" name="Bild 21">
              <a:extLst>
                <a:ext uri="{FF2B5EF4-FFF2-40B4-BE49-F238E27FC236}">
                  <a16:creationId xmlns:a16="http://schemas.microsoft.com/office/drawing/2014/main" id="{E824F4AB-10C3-4CFA-9E4C-AF9E9E011C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264814843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540000" y="368300"/>
            <a:ext cx="9924000" cy="949877"/>
          </a:xfrm>
        </p:spPr>
        <p:txBody>
          <a:bodyPr/>
          <a:lstStyle/>
          <a:p>
            <a:r>
              <a:rPr lang="sv-SE" dirty="0"/>
              <a:t>Klicka här för att ändra mall för rubrikformat</a:t>
            </a:r>
          </a:p>
        </p:txBody>
      </p:sp>
      <p:sp>
        <p:nvSpPr>
          <p:cNvPr id="6" name="Platshållare för bildnummer 5">
            <a:extLst>
              <a:ext uri="{FF2B5EF4-FFF2-40B4-BE49-F238E27FC236}">
                <a16:creationId xmlns:a16="http://schemas.microsoft.com/office/drawing/2014/main" id="{AE1D96D2-CE5B-4DB9-90E8-B6EBAEC89033}"/>
              </a:ext>
              <a:ext uri="{C183D7F6-B498-43B3-948B-1728B52AA6E4}">
                <adec:decorative xmlns:adec="http://schemas.microsoft.com/office/drawing/2017/decorative" val="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5" name="Platshållare för innehåll 4">
            <a:extLst>
              <a:ext uri="{FF2B5EF4-FFF2-40B4-BE49-F238E27FC236}">
                <a16:creationId xmlns:a16="http://schemas.microsoft.com/office/drawing/2014/main" id="{B15977CA-24A3-46EE-8707-F28C7E188338}"/>
              </a:ext>
            </a:extLst>
          </p:cNvPr>
          <p:cNvSpPr>
            <a:spLocks noGrp="1"/>
          </p:cNvSpPr>
          <p:nvPr>
            <p:ph sz="quarter" idx="13"/>
          </p:nvPr>
        </p:nvSpPr>
        <p:spPr>
          <a:xfrm>
            <a:off x="1720850" y="1804775"/>
            <a:ext cx="8758238" cy="40671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54565849"/>
      </p:ext>
    </p:extLst>
  </p:cSld>
  <p:clrMapOvr>
    <a:masterClrMapping/>
  </p:clrMapOvr>
  <p:hf hdr="0" ftr="0" dt="0"/>
  <p:extLst>
    <p:ext uri="{DCECCB84-F9BA-43D5-87BE-67443E8EF086}">
      <p15:sldGuideLst xmlns:p15="http://schemas.microsoft.com/office/powerpoint/2012/main">
        <p15:guide id="1" pos="6601" userDrawn="1">
          <p15:clr>
            <a:srgbClr val="FBAE40"/>
          </p15:clr>
        </p15:guide>
        <p15:guide id="2" orient="horz" pos="113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på bakg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175A820-5952-4495-B707-4DD695C799DD}"/>
              </a:ext>
              <a:ext uri="{C183D7F6-B498-43B3-948B-1728B52AA6E4}">
                <adec:decorative xmlns:adec="http://schemas.microsoft.com/office/drawing/2017/decorative" val="1"/>
              </a:ext>
            </a:extLst>
          </p:cNvPr>
          <p:cNvSpPr/>
          <p:nvPr userDrawn="1"/>
        </p:nvSpPr>
        <p:spPr>
          <a:xfrm>
            <a:off x="0" y="1625599"/>
            <a:ext cx="12192000" cy="4425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540000" y="368300"/>
            <a:ext cx="9930000" cy="949877"/>
          </a:xfrm>
        </p:spPr>
        <p:txBody>
          <a:bodyPr/>
          <a:lstStyle/>
          <a:p>
            <a:r>
              <a:rPr lang="sv-SE" dirty="0"/>
              <a:t>Klicka här för att ändra mall för rubrikformat</a:t>
            </a:r>
          </a:p>
        </p:txBody>
      </p:sp>
      <p:sp>
        <p:nvSpPr>
          <p:cNvPr id="6" name="Platshållare för bildnummer 5">
            <a:extLst>
              <a:ext uri="{FF2B5EF4-FFF2-40B4-BE49-F238E27FC236}">
                <a16:creationId xmlns:a16="http://schemas.microsoft.com/office/drawing/2014/main" id="{AE1D96D2-CE5B-4DB9-90E8-B6EBAEC89033}"/>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8" name="Platshållare för innehåll 4">
            <a:extLst>
              <a:ext uri="{FF2B5EF4-FFF2-40B4-BE49-F238E27FC236}">
                <a16:creationId xmlns:a16="http://schemas.microsoft.com/office/drawing/2014/main" id="{96CE93CC-1359-4CCF-A9A7-0D4D54F8EA56}"/>
              </a:ext>
            </a:extLst>
          </p:cNvPr>
          <p:cNvSpPr>
            <a:spLocks noGrp="1"/>
          </p:cNvSpPr>
          <p:nvPr>
            <p:ph sz="quarter" idx="13"/>
          </p:nvPr>
        </p:nvSpPr>
        <p:spPr>
          <a:xfrm>
            <a:off x="1720850" y="1804775"/>
            <a:ext cx="8758238" cy="40671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3119649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nehåll, två delar">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600" y="368300"/>
            <a:ext cx="111120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7000" y="1805599"/>
            <a:ext cx="5151592"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 uri="{C183D7F6-B498-43B3-948B-1728B52AA6E4}">
                <adec:decorative xmlns:adec="http://schemas.microsoft.com/office/drawing/2017/decorative" val="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3772566593"/>
      </p:ext>
    </p:extLst>
  </p:cSld>
  <p:clrMapOvr>
    <a:masterClrMapping/>
  </p:clrMapOvr>
  <p:hf hdr="0" ftr="0" dt="0"/>
  <p:extLst>
    <p:ext uri="{DCECCB84-F9BA-43D5-87BE-67443E8EF086}">
      <p15:sldGuideLst xmlns:p15="http://schemas.microsoft.com/office/powerpoint/2012/main">
        <p15:guide id="1" pos="734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två dela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79999"/>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527B897B-5996-4908-A7A9-75583FFA4468}"/>
              </a:ext>
              <a:ext uri="{C183D7F6-B498-43B3-948B-1728B52AA6E4}">
                <adec:decorative xmlns:adec="http://schemas.microsoft.com/office/drawing/2017/decorative" val="1"/>
              </a:ext>
            </a:extLst>
          </p:cNvPr>
          <p:cNvSpPr/>
          <p:nvPr userDrawn="1"/>
        </p:nvSpPr>
        <p:spPr>
          <a:xfrm>
            <a:off x="6141000" y="179999"/>
            <a:ext cx="5871000"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000" y="368300"/>
            <a:ext cx="51516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5151600"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21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22" name="Platshållare för text 21">
            <a:extLst>
              <a:ext uri="{FF2B5EF4-FFF2-40B4-BE49-F238E27FC236}">
                <a16:creationId xmlns:a16="http://schemas.microsoft.com/office/drawing/2014/main" id="{7AF83559-D40C-4749-82F6-0DB5F9D8B7E4}"/>
              </a:ext>
            </a:extLst>
          </p:cNvPr>
          <p:cNvSpPr>
            <a:spLocks noGrp="1"/>
          </p:cNvSpPr>
          <p:nvPr>
            <p:ph type="body" sz="quarter" idx="13"/>
          </p:nvPr>
        </p:nvSpPr>
        <p:spPr>
          <a:xfrm>
            <a:off x="6501000" y="368300"/>
            <a:ext cx="5151600" cy="949325"/>
          </a:xfrm>
        </p:spPr>
        <p:txBody>
          <a:bodyPr anchor="b" anchorCtr="0"/>
          <a:lstStyle>
            <a:lvl1pPr marL="0" indent="0" algn="l" defTabSz="914400" rtl="0" eaLnBrk="1" latinLnBrk="0" hangingPunct="1">
              <a:lnSpc>
                <a:spcPct val="90000"/>
              </a:lnSpc>
              <a:spcBef>
                <a:spcPct val="0"/>
              </a:spcBef>
              <a:buNone/>
              <a:defRPr lang="sv-SE" sz="2800" b="1" kern="1200" dirty="0">
                <a:solidFill>
                  <a:schemeClr val="tx1"/>
                </a:solidFill>
                <a:latin typeface="+mn-lt"/>
                <a:ea typeface="+mj-ea"/>
                <a:cs typeface="+mj-cs"/>
              </a:defRPr>
            </a:lvl1pPr>
            <a:lvl2pPr>
              <a:defRPr sz="2800" b="1"/>
            </a:lvl2pPr>
            <a:lvl3pPr>
              <a:defRPr sz="2800" b="1"/>
            </a:lvl3pPr>
            <a:lvl4pPr>
              <a:defRPr sz="2800" b="1"/>
            </a:lvl4pPr>
            <a:lvl5pPr>
              <a:defRPr sz="2800" b="1"/>
            </a:lvl5pPr>
          </a:lstStyle>
          <a:p>
            <a:pPr lvl="0"/>
            <a:r>
              <a:rPr lang="sv-SE" dirty="0"/>
              <a:t>Klicka här för att ändra format på bakgrundstexten</a:t>
            </a:r>
          </a:p>
        </p:txBody>
      </p:sp>
    </p:spTree>
    <p:extLst>
      <p:ext uri="{BB962C8B-B14F-4D97-AF65-F5344CB8AC3E}">
        <p14:creationId xmlns:p14="http://schemas.microsoft.com/office/powerpoint/2010/main" val="149912452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bilder höge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79999"/>
            <a:ext cx="7023714"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000" y="368300"/>
            <a:ext cx="6298422"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6298422"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6" name="Platshållare för bild 5">
            <a:extLst>
              <a:ext uri="{FF2B5EF4-FFF2-40B4-BE49-F238E27FC236}">
                <a16:creationId xmlns:a16="http://schemas.microsoft.com/office/drawing/2014/main" id="{4C6E1B76-2B7B-4533-BF68-0C133455A61D}"/>
              </a:ext>
            </a:extLst>
          </p:cNvPr>
          <p:cNvSpPr>
            <a:spLocks noGrp="1"/>
          </p:cNvSpPr>
          <p:nvPr>
            <p:ph type="pic" sz="quarter" idx="13" hasCustomPrompt="1"/>
          </p:nvPr>
        </p:nvSpPr>
        <p:spPr>
          <a:xfrm>
            <a:off x="7299006" y="180001"/>
            <a:ext cx="4711032" cy="2890638"/>
          </a:xfrm>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27" name="Platshållare för bild 5">
            <a:extLst>
              <a:ext uri="{FF2B5EF4-FFF2-40B4-BE49-F238E27FC236}">
                <a16:creationId xmlns:a16="http://schemas.microsoft.com/office/drawing/2014/main" id="{4BA08390-5407-41BB-A6E1-93228F694523}"/>
              </a:ext>
            </a:extLst>
          </p:cNvPr>
          <p:cNvSpPr>
            <a:spLocks noGrp="1"/>
          </p:cNvSpPr>
          <p:nvPr>
            <p:ph type="pic" sz="quarter" idx="14" hasCustomPrompt="1"/>
          </p:nvPr>
        </p:nvSpPr>
        <p:spPr>
          <a:xfrm>
            <a:off x="7299006" y="3160638"/>
            <a:ext cx="4711032" cy="2890800"/>
          </a:xfrm>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97827432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2E3394-C113-4849-BB1C-5C174A3CF38A}"/>
              </a:ext>
            </a:extLst>
          </p:cNvPr>
          <p:cNvSpPr>
            <a:spLocks noGrp="1"/>
          </p:cNvSpPr>
          <p:nvPr>
            <p:ph type="title"/>
          </p:nvPr>
        </p:nvSpPr>
        <p:spPr>
          <a:xfrm>
            <a:off x="540000" y="368300"/>
            <a:ext cx="9925200" cy="949877"/>
          </a:xfrm>
          <a:prstGeom prst="rect">
            <a:avLst/>
          </a:prstGeom>
        </p:spPr>
        <p:txBody>
          <a:bodyPr vert="horz" lIns="0" tIns="0" rIns="0" bIns="0" rtlCol="0" anchor="b"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6284E1E-CDE1-4D1F-8194-9D49212C3D60}"/>
              </a:ext>
            </a:extLst>
          </p:cNvPr>
          <p:cNvSpPr>
            <a:spLocks noGrp="1"/>
          </p:cNvSpPr>
          <p:nvPr>
            <p:ph type="body" idx="1"/>
          </p:nvPr>
        </p:nvSpPr>
        <p:spPr>
          <a:xfrm>
            <a:off x="1720800" y="1807200"/>
            <a:ext cx="8751938" cy="405861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15898BA3-370F-41F5-91EF-A04E5B8F8F32}"/>
              </a:ext>
              <a:ext uri="{C183D7F6-B498-43B3-948B-1728B52AA6E4}">
                <adec:decorative xmlns:adec="http://schemas.microsoft.com/office/drawing/2017/decorative" val="1"/>
              </a:ext>
            </a:extLst>
          </p:cNvPr>
          <p:cNvSpPr>
            <a:spLocks noGrp="1"/>
          </p:cNvSpPr>
          <p:nvPr>
            <p:ph type="sldNum" sz="quarter" idx="4"/>
          </p:nvPr>
        </p:nvSpPr>
        <p:spPr>
          <a:xfrm>
            <a:off x="288000" y="6356350"/>
            <a:ext cx="360000" cy="252000"/>
          </a:xfrm>
          <a:prstGeom prst="rect">
            <a:avLst/>
          </a:prstGeom>
        </p:spPr>
        <p:txBody>
          <a:bodyPr vert="horz" lIns="0" tIns="0" rIns="0" bIns="0" rtlCol="0" anchor="b" anchorCtr="0"/>
          <a:lstStyle>
            <a:lvl1pPr algn="l">
              <a:defRPr sz="1200">
                <a:solidFill>
                  <a:schemeClr val="tx1"/>
                </a:solidFill>
                <a:latin typeface="+mn-lt"/>
              </a:defRPr>
            </a:lvl1pPr>
          </a:lstStyle>
          <a:p>
            <a:fld id="{5204B58B-0420-4827-A2A8-7A3D043AFDDE}" type="slidenum">
              <a:rPr lang="sv-SE" smtClean="0"/>
              <a:pPr/>
              <a:t>‹#›</a:t>
            </a:fld>
            <a:endParaRPr lang="sv-SE" dirty="0"/>
          </a:p>
        </p:txBody>
      </p:sp>
      <p:grpSp>
        <p:nvGrpSpPr>
          <p:cNvPr id="11" name="Folktandvården" hidden="1">
            <a:extLst>
              <a:ext uri="{FF2B5EF4-FFF2-40B4-BE49-F238E27FC236}">
                <a16:creationId xmlns:a16="http://schemas.microsoft.com/office/drawing/2014/main" id="{46B4192C-A430-416B-BA38-01076CB9C6F4}"/>
              </a:ext>
            </a:extLst>
          </p:cNvPr>
          <p:cNvGrpSpPr/>
          <p:nvPr userDrawn="1"/>
        </p:nvGrpSpPr>
        <p:grpSpPr>
          <a:xfrm>
            <a:off x="9987525" y="6231440"/>
            <a:ext cx="2204474" cy="433293"/>
            <a:chOff x="9987525" y="6231440"/>
            <a:chExt cx="2204474" cy="433293"/>
          </a:xfrm>
        </p:grpSpPr>
        <p:sp>
          <p:nvSpPr>
            <p:cNvPr id="17" name="Rektangel 16">
              <a:extLst>
                <a:ext uri="{FF2B5EF4-FFF2-40B4-BE49-F238E27FC236}">
                  <a16:creationId xmlns:a16="http://schemas.microsoft.com/office/drawing/2014/main" id="{F28F0DCF-1CC6-4CA0-9C6B-7A6A9001166F}"/>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FEDAC4F5-53DC-4758-B526-A1BD86931DC2}"/>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10" name="Bild 9">
              <a:extLst>
                <a:ext uri="{FF2B5EF4-FFF2-40B4-BE49-F238E27FC236}">
                  <a16:creationId xmlns:a16="http://schemas.microsoft.com/office/drawing/2014/main" id="{B14777EB-4318-44AF-8036-D55F7A6420FF}"/>
                </a:ext>
              </a:extLst>
            </p:cNvPr>
            <p:cNvPicPr>
              <a:picLocks noChangeAspect="1"/>
            </p:cNvPicPr>
            <p:nvPr userDrawn="1"/>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10071462" y="6301064"/>
              <a:ext cx="1832076" cy="305346"/>
            </a:xfrm>
            <a:prstGeom prst="rect">
              <a:avLst/>
            </a:prstGeom>
          </p:spPr>
        </p:pic>
      </p:grpSp>
      <p:grpSp>
        <p:nvGrpSpPr>
          <p:cNvPr id="19" name="Region Östergötland">
            <a:extLst>
              <a:ext uri="{FF2B5EF4-FFF2-40B4-BE49-F238E27FC236}">
                <a16:creationId xmlns:a16="http://schemas.microsoft.com/office/drawing/2014/main" id="{12B8B0FE-E494-49FD-B26D-9B726E254203}"/>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20" name="Frihandsfigur: Form 19">
              <a:extLst>
                <a:ext uri="{FF2B5EF4-FFF2-40B4-BE49-F238E27FC236}">
                  <a16:creationId xmlns:a16="http://schemas.microsoft.com/office/drawing/2014/main" id="{E29E9866-AB3F-4A58-BC98-5E1FEF56ED1F}"/>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ADBD61C2-B8AD-4888-B30A-1F1537F6107F}"/>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sp>
        <p:nvSpPr>
          <p:cNvPr id="4" name="xxLanguageTextBox">
            <a:extLst>
              <a:ext uri="{FF2B5EF4-FFF2-40B4-BE49-F238E27FC236}">
                <a16:creationId xmlns:a16="http://schemas.microsoft.com/office/drawing/2014/main" id="{667E1786-B390-1C3B-C1D1-BF33F5032D92}"/>
              </a:ext>
            </a:extLst>
          </p:cNvPr>
          <p:cNvSpPr/>
          <p:nvPr userDrawn="1">
            <p:custDataLst>
              <p:tags r:id="rId28"/>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Tree>
    <p:extLst>
      <p:ext uri="{BB962C8B-B14F-4D97-AF65-F5344CB8AC3E}">
        <p14:creationId xmlns:p14="http://schemas.microsoft.com/office/powerpoint/2010/main" val="2397258563"/>
      </p:ext>
    </p:extLst>
  </p:cSld>
  <p:clrMap bg1="lt1" tx1="dk1" bg2="lt2" tx2="dk2" accent1="accent1" accent2="accent2" accent3="accent3" accent4="accent4" accent5="accent5" accent6="accent6" hlink="hlink" folHlink="folHlink"/>
  <p:sldLayoutIdLst>
    <p:sldLayoutId id="2147483676" r:id="rId1"/>
    <p:sldLayoutId id="2147483662" r:id="rId2"/>
    <p:sldLayoutId id="2147483678" r:id="rId3"/>
    <p:sldLayoutId id="2147483679" r:id="rId4"/>
    <p:sldLayoutId id="2147483680" r:id="rId5"/>
    <p:sldLayoutId id="2147483681" r:id="rId6"/>
    <p:sldLayoutId id="2147483682" r:id="rId7"/>
    <p:sldLayoutId id="2147483683" r:id="rId8"/>
    <p:sldLayoutId id="2147483698" r:id="rId9"/>
    <p:sldLayoutId id="2147483699" r:id="rId10"/>
    <p:sldLayoutId id="2147483684" r:id="rId11"/>
    <p:sldLayoutId id="2147483685" r:id="rId12"/>
    <p:sldLayoutId id="2147483694" r:id="rId13"/>
    <p:sldLayoutId id="2147483687" r:id="rId14"/>
    <p:sldLayoutId id="2147483688" r:id="rId15"/>
    <p:sldLayoutId id="2147483695" r:id="rId16"/>
    <p:sldLayoutId id="2147483700" r:id="rId17"/>
    <p:sldLayoutId id="2147483696" r:id="rId18"/>
    <p:sldLayoutId id="2147483702" r:id="rId19"/>
    <p:sldLayoutId id="2147483692" r:id="rId20"/>
    <p:sldLayoutId id="2147483693" r:id="rId21"/>
    <p:sldLayoutId id="2147483701" r:id="rId22"/>
    <p:sldLayoutId id="2147483655" r:id="rId23"/>
    <p:sldLayoutId id="2147483704" r:id="rId24"/>
    <p:sldLayoutId id="2147483705" r:id="rId25"/>
    <p:sldLayoutId id="2147483706" r:id="rId26"/>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180000" indent="-18000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44767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2pPr>
      <a:lvl3pPr marL="717550"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4pPr>
      <a:lvl5pPr marL="1257300" indent="-179388" algn="l" defTabSz="89535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2" userDrawn="1">
          <p15:clr>
            <a:srgbClr val="F26B43"/>
          </p15:clr>
        </p15:guide>
        <p15:guide id="3" pos="338" userDrawn="1">
          <p15:clr>
            <a:srgbClr val="F26B43"/>
          </p15:clr>
        </p15:guide>
        <p15:guide id="4" pos="7346" userDrawn="1">
          <p15:clr>
            <a:srgbClr val="F26B43"/>
          </p15:clr>
        </p15:guide>
        <p15:guide id="5" pos="1084" userDrawn="1">
          <p15:clr>
            <a:srgbClr val="F26B43"/>
          </p15:clr>
        </p15:guide>
        <p15:guide id="6" orient="horz" pos="1133" userDrawn="1">
          <p15:clr>
            <a:srgbClr val="F26B43"/>
          </p15:clr>
        </p15:guide>
        <p15:guide id="7" orient="horz" pos="3695" userDrawn="1">
          <p15:clr>
            <a:srgbClr val="F26B43"/>
          </p15:clr>
        </p15:guide>
        <p15:guide id="8" orient="horz" pos="3812" userDrawn="1">
          <p15:clr>
            <a:srgbClr val="F26B43"/>
          </p15:clr>
        </p15:guide>
        <p15:guide id="9" orient="horz" pos="232" userDrawn="1">
          <p15:clr>
            <a:srgbClr val="F26B43"/>
          </p15:clr>
        </p15:guide>
        <p15:guide id="10" orient="horz" pos="83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5A503F-55DF-4592-97CA-D0517782DB5F}"/>
              </a:ext>
            </a:extLst>
          </p:cNvPr>
          <p:cNvSpPr>
            <a:spLocks noGrp="1"/>
          </p:cNvSpPr>
          <p:nvPr>
            <p:ph type="ctrTitle"/>
          </p:nvPr>
        </p:nvSpPr>
        <p:spPr/>
        <p:txBody>
          <a:bodyPr/>
          <a:lstStyle/>
          <a:p>
            <a:r>
              <a:rPr lang="sv-SE" sz="3200" i="1" dirty="0">
                <a:effectLst/>
                <a:latin typeface="Calibri" panose="020F0502020204030204" pitchFamily="34" charset="0"/>
                <a:ea typeface="Calibri" panose="020F0502020204030204" pitchFamily="34" charset="0"/>
                <a:cs typeface="Times New Roman" panose="02020603050405020304" pitchFamily="18" charset="0"/>
              </a:rPr>
              <a:t>Introduktion till Cosmic Link</a:t>
            </a:r>
            <a:endParaRPr lang="sv-SE" sz="6000" dirty="0"/>
          </a:p>
        </p:txBody>
      </p:sp>
      <p:sp>
        <p:nvSpPr>
          <p:cNvPr id="3" name="Underrubrik 2">
            <a:extLst>
              <a:ext uri="{FF2B5EF4-FFF2-40B4-BE49-F238E27FC236}">
                <a16:creationId xmlns:a16="http://schemas.microsoft.com/office/drawing/2014/main" id="{FD086EDF-7F58-4D7A-9A76-DC9DEA88F662}"/>
              </a:ext>
            </a:extLst>
          </p:cNvPr>
          <p:cNvSpPr>
            <a:spLocks noGrp="1"/>
          </p:cNvSpPr>
          <p:nvPr>
            <p:ph type="subTitle" idx="1"/>
          </p:nvPr>
        </p:nvSpPr>
        <p:spPr/>
        <p:txBody>
          <a:bodyPr/>
          <a:lstStyle/>
          <a:p>
            <a:r>
              <a:rPr lang="sv-SE" dirty="0">
                <a:latin typeface="Calibri" panose="020F0502020204030204" pitchFamily="34" charset="0"/>
                <a:ea typeface="Calibri" panose="020F0502020204030204" pitchFamily="34" charset="0"/>
                <a:cs typeface="Times New Roman" panose="02020603050405020304" pitchFamily="18" charset="0"/>
              </a:rPr>
              <a:t>Utskrivning från sjukhus </a:t>
            </a:r>
            <a:endParaRPr lang="sv-SE" dirty="0"/>
          </a:p>
        </p:txBody>
      </p:sp>
      <p:sp>
        <p:nvSpPr>
          <p:cNvPr id="4" name="Platshållare för text 3">
            <a:extLst>
              <a:ext uri="{FF2B5EF4-FFF2-40B4-BE49-F238E27FC236}">
                <a16:creationId xmlns:a16="http://schemas.microsoft.com/office/drawing/2014/main" id="{04BC8D4F-F2FB-414C-93E1-B9FB0E3BF465}"/>
              </a:ext>
            </a:extLst>
          </p:cNvPr>
          <p:cNvSpPr>
            <a:spLocks noGrp="1"/>
          </p:cNvSpPr>
          <p:nvPr>
            <p:ph type="body" sz="quarter" idx="10"/>
          </p:nvPr>
        </p:nvSpPr>
        <p:spPr/>
        <p:txBody>
          <a:bodyPr/>
          <a:lstStyle/>
          <a:p>
            <a:r>
              <a:rPr lang="sv-SE" dirty="0"/>
              <a:t>02 februari 2023</a:t>
            </a:r>
          </a:p>
        </p:txBody>
      </p:sp>
    </p:spTree>
    <p:extLst>
      <p:ext uri="{BB962C8B-B14F-4D97-AF65-F5344CB8AC3E}">
        <p14:creationId xmlns:p14="http://schemas.microsoft.com/office/powerpoint/2010/main" val="339759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8619" y="-8096"/>
            <a:ext cx="9596001" cy="964350"/>
          </a:xfrm>
        </p:spPr>
        <p:txBody>
          <a:bodyPr/>
          <a:lstStyle/>
          <a:p>
            <a:r>
              <a:rPr lang="sv-SE" sz="4000" dirty="0"/>
              <a:t>Samtycke i Cosmic Journal</a:t>
            </a:r>
          </a:p>
        </p:txBody>
      </p:sp>
      <p:pic>
        <p:nvPicPr>
          <p:cNvPr id="4" name="Platshållare för innehåll 3"/>
          <p:cNvPicPr>
            <a:picLocks noGrp="1" noChangeAspect="1"/>
          </p:cNvPicPr>
          <p:nvPr>
            <p:ph idx="1"/>
          </p:nvPr>
        </p:nvPicPr>
        <p:blipFill rotWithShape="1">
          <a:blip r:embed="rId3"/>
          <a:srcRect l="22355" t="5973"/>
          <a:stretch/>
        </p:blipFill>
        <p:spPr>
          <a:xfrm>
            <a:off x="1905021" y="1340768"/>
            <a:ext cx="3539877" cy="2267332"/>
          </a:xfrm>
          <a:prstGeom prst="rect">
            <a:avLst/>
          </a:prstGeom>
        </p:spPr>
      </p:pic>
      <p:pic>
        <p:nvPicPr>
          <p:cNvPr id="5" name="Bildobjekt 4"/>
          <p:cNvPicPr>
            <a:picLocks noChangeAspect="1"/>
          </p:cNvPicPr>
          <p:nvPr/>
        </p:nvPicPr>
        <p:blipFill rotWithShape="1">
          <a:blip r:embed="rId4"/>
          <a:srcRect b="4013"/>
          <a:stretch/>
        </p:blipFill>
        <p:spPr>
          <a:xfrm>
            <a:off x="6019821" y="1340768"/>
            <a:ext cx="3969091" cy="2160240"/>
          </a:xfrm>
          <a:prstGeom prst="rect">
            <a:avLst/>
          </a:prstGeom>
        </p:spPr>
      </p:pic>
      <p:pic>
        <p:nvPicPr>
          <p:cNvPr id="6" name="Bildobjekt 5"/>
          <p:cNvPicPr>
            <a:picLocks noChangeAspect="1"/>
          </p:cNvPicPr>
          <p:nvPr/>
        </p:nvPicPr>
        <p:blipFill>
          <a:blip r:embed="rId5"/>
          <a:stretch>
            <a:fillRect/>
          </a:stretch>
        </p:blipFill>
        <p:spPr>
          <a:xfrm>
            <a:off x="1991544" y="3992614"/>
            <a:ext cx="3608824" cy="2017006"/>
          </a:xfrm>
          <a:prstGeom prst="rect">
            <a:avLst/>
          </a:prstGeom>
        </p:spPr>
      </p:pic>
      <p:pic>
        <p:nvPicPr>
          <p:cNvPr id="8" name="Bildobjekt 7"/>
          <p:cNvPicPr>
            <a:picLocks noChangeAspect="1"/>
          </p:cNvPicPr>
          <p:nvPr/>
        </p:nvPicPr>
        <p:blipFill>
          <a:blip r:embed="rId6"/>
          <a:stretch>
            <a:fillRect/>
          </a:stretch>
        </p:blipFill>
        <p:spPr>
          <a:xfrm>
            <a:off x="5879976" y="3992202"/>
            <a:ext cx="3927004" cy="2173472"/>
          </a:xfrm>
          <a:prstGeom prst="rect">
            <a:avLst/>
          </a:prstGeom>
        </p:spPr>
      </p:pic>
    </p:spTree>
    <p:extLst>
      <p:ext uri="{BB962C8B-B14F-4D97-AF65-F5344CB8AC3E}">
        <p14:creationId xmlns:p14="http://schemas.microsoft.com/office/powerpoint/2010/main" val="3566931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88723" y="0"/>
            <a:ext cx="9622077" cy="980728"/>
          </a:xfrm>
        </p:spPr>
        <p:txBody>
          <a:bodyPr/>
          <a:lstStyle/>
          <a:p>
            <a:r>
              <a:rPr lang="sv-SE" sz="4000" dirty="0"/>
              <a:t>Samtycke i Cosmic Link</a:t>
            </a:r>
          </a:p>
        </p:txBody>
      </p:sp>
      <p:sp>
        <p:nvSpPr>
          <p:cNvPr id="3" name="Platshållare för innehåll 2"/>
          <p:cNvSpPr>
            <a:spLocks noGrp="1"/>
          </p:cNvSpPr>
          <p:nvPr>
            <p:ph idx="1"/>
          </p:nvPr>
        </p:nvSpPr>
        <p:spPr>
          <a:xfrm>
            <a:off x="501041" y="1565753"/>
            <a:ext cx="9709759" cy="4560411"/>
          </a:xfrm>
        </p:spPr>
        <p:txBody>
          <a:bodyPr/>
          <a:lstStyle/>
          <a:p>
            <a:pPr marL="0" indent="0">
              <a:buNone/>
            </a:pPr>
            <a:r>
              <a:rPr lang="sv-SE" sz="1800" dirty="0">
                <a:solidFill>
                  <a:schemeClr val="tx1"/>
                </a:solidFill>
              </a:rPr>
              <a:t>Har samtycket dokumenterats i journalen så visas det upp i Link och kommunen får då klicka vidare och läsa under övriga vyer. </a:t>
            </a:r>
          </a:p>
          <a:p>
            <a:endParaRPr lang="sv-SE" dirty="0"/>
          </a:p>
        </p:txBody>
      </p:sp>
      <p:pic>
        <p:nvPicPr>
          <p:cNvPr id="4" name="Bildobjekt 3"/>
          <p:cNvPicPr>
            <a:picLocks noChangeAspect="1"/>
          </p:cNvPicPr>
          <p:nvPr/>
        </p:nvPicPr>
        <p:blipFill rotWithShape="1">
          <a:blip r:embed="rId3"/>
          <a:srcRect r="17115"/>
          <a:stretch/>
        </p:blipFill>
        <p:spPr>
          <a:xfrm>
            <a:off x="727290" y="2846640"/>
            <a:ext cx="11193453" cy="1675256"/>
          </a:xfrm>
          <a:prstGeom prst="rect">
            <a:avLst/>
          </a:prstGeom>
        </p:spPr>
      </p:pic>
    </p:spTree>
    <p:extLst>
      <p:ext uri="{BB962C8B-B14F-4D97-AF65-F5344CB8AC3E}">
        <p14:creationId xmlns:p14="http://schemas.microsoft.com/office/powerpoint/2010/main" val="3015190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Inskrivningsmeddelande </a:t>
            </a:r>
          </a:p>
        </p:txBody>
      </p:sp>
      <p:sp>
        <p:nvSpPr>
          <p:cNvPr id="3" name="Platshållare för innehåll 2"/>
          <p:cNvSpPr>
            <a:spLocks noGrp="1"/>
          </p:cNvSpPr>
          <p:nvPr>
            <p:ph sz="quarter" idx="13"/>
          </p:nvPr>
        </p:nvSpPr>
        <p:spPr>
          <a:xfrm>
            <a:off x="540000" y="1728593"/>
            <a:ext cx="9939088" cy="4409160"/>
          </a:xfrm>
        </p:spPr>
        <p:txBody>
          <a:bodyPr/>
          <a:lstStyle/>
          <a:p>
            <a:r>
              <a:rPr lang="sv-SE" sz="2000" dirty="0">
                <a:effectLst/>
                <a:ea typeface="Georgia" panose="02040502050405020303" pitchFamily="18" charset="0"/>
                <a:cs typeface="Times New Roman" panose="02020603050405020304" pitchFamily="18" charset="0"/>
              </a:rPr>
              <a:t>När vårdavdelningen identifierar att patienten har ett samordningsbehov ska </a:t>
            </a:r>
            <a:r>
              <a:rPr lang="sv-SE" sz="2000" b="1" dirty="0">
                <a:effectLst/>
                <a:ea typeface="Georgia" panose="02040502050405020303" pitchFamily="18" charset="0"/>
                <a:cs typeface="Times New Roman" panose="02020603050405020304" pitchFamily="18" charset="0"/>
              </a:rPr>
              <a:t>Inskrivningsmeddelande</a:t>
            </a:r>
            <a:r>
              <a:rPr lang="sv-SE" sz="2000" dirty="0">
                <a:effectLst/>
                <a:ea typeface="Georgia" panose="02040502050405020303" pitchFamily="18" charset="0"/>
                <a:cs typeface="Times New Roman" panose="02020603050405020304" pitchFamily="18" charset="0"/>
              </a:rPr>
              <a:t> skickas till de aktörer som anses behövs vara involverade i patientens fortsatta samordning och planering. </a:t>
            </a:r>
            <a:r>
              <a:rPr lang="sv-SE" sz="2000" b="1" dirty="0">
                <a:effectLst/>
                <a:ea typeface="Georgia" panose="02040502050405020303" pitchFamily="18" charset="0"/>
                <a:cs typeface="Times New Roman" panose="02020603050405020304" pitchFamily="18" charset="0"/>
              </a:rPr>
              <a:t>Inskrivningsmeddelande</a:t>
            </a:r>
            <a:r>
              <a:rPr lang="sv-SE" sz="2000" dirty="0">
                <a:effectLst/>
                <a:ea typeface="Georgia" panose="02040502050405020303" pitchFamily="18" charset="0"/>
                <a:cs typeface="Times New Roman" panose="02020603050405020304" pitchFamily="18" charset="0"/>
              </a:rPr>
              <a:t> ska även skickas om annan part/enhet behöver påbörja planering utan att samordning krävs.</a:t>
            </a:r>
          </a:p>
          <a:p>
            <a:endParaRPr lang="sv-SE" sz="1800" dirty="0">
              <a:solidFill>
                <a:schemeClr val="tx1"/>
              </a:solidFill>
            </a:endParaRPr>
          </a:p>
          <a:p>
            <a:r>
              <a:rPr lang="sv-SE" sz="2000" dirty="0">
                <a:solidFill>
                  <a:schemeClr val="tx1"/>
                </a:solidFill>
              </a:rPr>
              <a:t>Initiering  av samordning</a:t>
            </a:r>
          </a:p>
          <a:p>
            <a:r>
              <a:rPr lang="sv-SE" sz="2000" dirty="0"/>
              <a:t>Samtycke efterfrågas</a:t>
            </a:r>
            <a:endParaRPr lang="sv-SE" sz="2000" dirty="0">
              <a:solidFill>
                <a:schemeClr val="tx1"/>
              </a:solidFill>
            </a:endParaRPr>
          </a:p>
          <a:p>
            <a:r>
              <a:rPr lang="sv-SE" sz="2000" dirty="0">
                <a:solidFill>
                  <a:schemeClr val="tx1"/>
                </a:solidFill>
              </a:rPr>
              <a:t>Alla berörda parter meddelas</a:t>
            </a:r>
          </a:p>
          <a:p>
            <a:r>
              <a:rPr lang="sv-SE" sz="2000" dirty="0">
                <a:solidFill>
                  <a:schemeClr val="tx1"/>
                </a:solidFill>
              </a:rPr>
              <a:t>Beräknad utskrivningsdag- Planering under vårdtid startar</a:t>
            </a:r>
          </a:p>
          <a:p>
            <a:r>
              <a:rPr lang="sv-SE" sz="2000" dirty="0">
                <a:solidFill>
                  <a:schemeClr val="tx1"/>
                </a:solidFill>
              </a:rPr>
              <a:t>Svar från berörda parter om pågående insatser</a:t>
            </a:r>
          </a:p>
        </p:txBody>
      </p:sp>
    </p:spTree>
    <p:extLst>
      <p:ext uri="{BB962C8B-B14F-4D97-AF65-F5344CB8AC3E}">
        <p14:creationId xmlns:p14="http://schemas.microsoft.com/office/powerpoint/2010/main" val="3866653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Inskrivningsmeddelande</a:t>
            </a:r>
          </a:p>
        </p:txBody>
      </p:sp>
      <p:sp>
        <p:nvSpPr>
          <p:cNvPr id="8" name="Platshållare för innehåll 7"/>
          <p:cNvSpPr>
            <a:spLocks noGrp="1"/>
          </p:cNvSpPr>
          <p:nvPr>
            <p:ph sz="quarter" idx="13"/>
          </p:nvPr>
        </p:nvSpPr>
        <p:spPr>
          <a:xfrm>
            <a:off x="4163426" y="1608138"/>
            <a:ext cx="6651303" cy="4067175"/>
          </a:xfrm>
        </p:spPr>
        <p:txBody>
          <a:bodyPr/>
          <a:lstStyle/>
          <a:p>
            <a:r>
              <a:rPr lang="sv-SE" sz="1800" dirty="0">
                <a:solidFill>
                  <a:schemeClr val="tx1"/>
                </a:solidFill>
              </a:rPr>
              <a:t>Besvara samtycken</a:t>
            </a:r>
          </a:p>
          <a:p>
            <a:pPr marL="0" indent="0">
              <a:buNone/>
            </a:pPr>
            <a:endParaRPr lang="sv-SE" sz="2000" dirty="0">
              <a:solidFill>
                <a:schemeClr val="tx1"/>
              </a:solidFill>
            </a:endParaRPr>
          </a:p>
          <a:p>
            <a:r>
              <a:rPr lang="sv-SE" sz="1800" dirty="0">
                <a:solidFill>
                  <a:schemeClr val="tx1"/>
                </a:solidFill>
              </a:rPr>
              <a:t>Ta ställning till om patienten är i behov av samordnad individuell planering</a:t>
            </a:r>
          </a:p>
          <a:p>
            <a:pPr marL="0" indent="0">
              <a:buNone/>
            </a:pPr>
            <a:endParaRPr lang="sv-SE" sz="1800" dirty="0">
              <a:solidFill>
                <a:schemeClr val="tx1"/>
              </a:solidFill>
            </a:endParaRPr>
          </a:p>
          <a:p>
            <a:r>
              <a:rPr lang="sv-SE" sz="1800" dirty="0">
                <a:solidFill>
                  <a:schemeClr val="tx1"/>
                </a:solidFill>
              </a:rPr>
              <a:t>Välj Mottagare, tänk på att aldrig bara skicka till övergripande kommunenhet</a:t>
            </a:r>
          </a:p>
        </p:txBody>
      </p:sp>
      <p:pic>
        <p:nvPicPr>
          <p:cNvPr id="4" name="Platshållare för innehåll 3"/>
          <p:cNvPicPr>
            <a:picLocks noGrp="1" noChangeAspect="1"/>
          </p:cNvPicPr>
          <p:nvPr>
            <p:ph idx="4294967295"/>
          </p:nvPr>
        </p:nvPicPr>
        <p:blipFill>
          <a:blip r:embed="rId3"/>
          <a:stretch>
            <a:fillRect/>
          </a:stretch>
        </p:blipFill>
        <p:spPr>
          <a:xfrm>
            <a:off x="647222" y="1608138"/>
            <a:ext cx="3165475" cy="4519612"/>
          </a:xfrm>
          <a:prstGeom prst="rect">
            <a:avLst/>
          </a:prstGeom>
        </p:spPr>
      </p:pic>
    </p:spTree>
    <p:extLst>
      <p:ext uri="{BB962C8B-B14F-4D97-AF65-F5344CB8AC3E}">
        <p14:creationId xmlns:p14="http://schemas.microsoft.com/office/powerpoint/2010/main" val="1144138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Inskrivningsmeddelande</a:t>
            </a:r>
          </a:p>
        </p:txBody>
      </p:sp>
      <p:sp>
        <p:nvSpPr>
          <p:cNvPr id="5" name="textruta 4">
            <a:extLst>
              <a:ext uri="{FF2B5EF4-FFF2-40B4-BE49-F238E27FC236}">
                <a16:creationId xmlns:a16="http://schemas.microsoft.com/office/drawing/2014/main" id="{EACBDC23-6722-29D4-39D3-06C9CE30CDFA}"/>
              </a:ext>
            </a:extLst>
          </p:cNvPr>
          <p:cNvSpPr txBox="1"/>
          <p:nvPr/>
        </p:nvSpPr>
        <p:spPr>
          <a:xfrm>
            <a:off x="539999" y="1415441"/>
            <a:ext cx="11059101" cy="4462760"/>
          </a:xfrm>
          <a:prstGeom prst="rect">
            <a:avLst/>
          </a:prstGeom>
          <a:noFill/>
        </p:spPr>
        <p:txBody>
          <a:bodyPr wrap="square">
            <a:spAutoFit/>
          </a:bodyPr>
          <a:lstStyle/>
          <a:p>
            <a:pPr marL="90488" indent="0">
              <a:buNone/>
            </a:pPr>
            <a:r>
              <a:rPr lang="sv-SE" sz="1800" dirty="0">
                <a:solidFill>
                  <a:schemeClr val="tx1"/>
                </a:solidFill>
              </a:rPr>
              <a:t>För att slutenvården ska bli en aktör i Link och få tillgång till meddelande om</a:t>
            </a:r>
            <a:r>
              <a:rPr lang="sv-SE" sz="1800" i="1" dirty="0">
                <a:solidFill>
                  <a:schemeClr val="tx1"/>
                </a:solidFill>
              </a:rPr>
              <a:t> utskrivningsklar</a:t>
            </a:r>
            <a:r>
              <a:rPr lang="sv-SE" sz="1800" dirty="0">
                <a:solidFill>
                  <a:schemeClr val="tx1"/>
                </a:solidFill>
              </a:rPr>
              <a:t> och meddelande om </a:t>
            </a:r>
            <a:r>
              <a:rPr lang="sv-SE" sz="1800" i="1" dirty="0">
                <a:solidFill>
                  <a:schemeClr val="tx1"/>
                </a:solidFill>
              </a:rPr>
              <a:t>ny beräknad tidpunkt för utskrivning </a:t>
            </a:r>
            <a:r>
              <a:rPr lang="sv-SE" sz="1800" dirty="0">
                <a:solidFill>
                  <a:schemeClr val="tx1"/>
                </a:solidFill>
              </a:rPr>
              <a:t>så </a:t>
            </a:r>
            <a:r>
              <a:rPr lang="sv-SE" sz="1800" u="sng" dirty="0">
                <a:solidFill>
                  <a:schemeClr val="tx1"/>
                </a:solidFill>
              </a:rPr>
              <a:t>måste</a:t>
            </a:r>
            <a:r>
              <a:rPr lang="sv-SE" sz="1800" dirty="0">
                <a:solidFill>
                  <a:schemeClr val="tx1"/>
                </a:solidFill>
              </a:rPr>
              <a:t> Inskrivningsmeddelande skickas.  </a:t>
            </a:r>
          </a:p>
          <a:p>
            <a:pPr marL="90488" indent="0">
              <a:buNone/>
            </a:pPr>
            <a:endParaRPr lang="sv-SE" sz="1800" dirty="0">
              <a:solidFill>
                <a:schemeClr val="tx1"/>
              </a:solidFill>
            </a:endParaRPr>
          </a:p>
          <a:p>
            <a:pPr marL="90488" indent="0">
              <a:buNone/>
            </a:pPr>
            <a:r>
              <a:rPr lang="sv-SE" sz="1800" dirty="0">
                <a:solidFill>
                  <a:schemeClr val="tx1"/>
                </a:solidFill>
              </a:rPr>
              <a:t>Link är ihop byggt med funktionen In- och utskrivning. </a:t>
            </a:r>
          </a:p>
          <a:p>
            <a:pPr marL="449263" indent="-179388">
              <a:buNone/>
            </a:pPr>
            <a:r>
              <a:rPr lang="sv-SE" sz="1800" dirty="0">
                <a:solidFill>
                  <a:schemeClr val="tx1"/>
                </a:solidFill>
              </a:rPr>
              <a:t>- Vid inskrivningsmeddelande knyts ärendet till vårdtillfället. Den som ansvarar för vårdtillfället står som medicinskt ansvarig enhet och vårdande enhet i Inskrivningsmeddelandet.</a:t>
            </a:r>
          </a:p>
          <a:p>
            <a:pPr marL="449263" indent="-179388">
              <a:buNone/>
            </a:pPr>
            <a:r>
              <a:rPr lang="sv-SE" sz="1800" dirty="0">
                <a:solidFill>
                  <a:schemeClr val="tx1"/>
                </a:solidFill>
              </a:rPr>
              <a:t>- När patienten skrivs ut försvinner slutenvården med automatik som aktör i samordningsärendet. </a:t>
            </a:r>
          </a:p>
          <a:p>
            <a:pPr marL="90488" indent="0">
              <a:buNone/>
            </a:pPr>
            <a:endParaRPr lang="sv-SE" sz="1800" dirty="0">
              <a:solidFill>
                <a:schemeClr val="tx1"/>
              </a:solidFill>
            </a:endParaRPr>
          </a:p>
          <a:p>
            <a:pPr marL="90488" indent="0">
              <a:buNone/>
            </a:pPr>
            <a:r>
              <a:rPr lang="sv-SE" sz="1800" dirty="0">
                <a:solidFill>
                  <a:schemeClr val="tx1"/>
                </a:solidFill>
              </a:rPr>
              <a:t>Inom slutenvården kan detta med inskrivningsmeddelande skapa en del otydlighet eftersom patienten ibland är utlokaliserad och ibland byter medicinskt ansvarig enhet. </a:t>
            </a:r>
          </a:p>
          <a:p>
            <a:pPr marL="90488" indent="0">
              <a:buNone/>
            </a:pPr>
            <a:r>
              <a:rPr lang="sv-SE" sz="1400" dirty="0">
                <a:solidFill>
                  <a:schemeClr val="tx1"/>
                </a:solidFill>
              </a:rPr>
              <a:t> </a:t>
            </a:r>
          </a:p>
          <a:p>
            <a:pPr marL="90488" indent="0">
              <a:buNone/>
            </a:pPr>
            <a:r>
              <a:rPr lang="sv-SE" sz="1800" dirty="0">
                <a:solidFill>
                  <a:schemeClr val="tx1"/>
                </a:solidFill>
              </a:rPr>
              <a:t>Byter man medicinskt ansvarig enhet, alltså skriver ut patienten från en avdelning och in på en annan, ska nytt inskrivningsmeddelande skickas, </a:t>
            </a:r>
          </a:p>
          <a:p>
            <a:pPr marL="90488" indent="0">
              <a:buNone/>
            </a:pPr>
            <a:r>
              <a:rPr lang="sv-SE" sz="1800" i="1" dirty="0">
                <a:solidFill>
                  <a:schemeClr val="tx1"/>
                </a:solidFill>
              </a:rPr>
              <a:t>Undantag</a:t>
            </a:r>
            <a:r>
              <a:rPr lang="sv-SE" sz="1800" dirty="0">
                <a:solidFill>
                  <a:schemeClr val="tx1"/>
                </a:solidFill>
              </a:rPr>
              <a:t>: Om </a:t>
            </a:r>
            <a:r>
              <a:rPr lang="sv-SE" sz="1800" i="1" dirty="0">
                <a:solidFill>
                  <a:schemeClr val="tx1"/>
                </a:solidFill>
              </a:rPr>
              <a:t>Meddelande om utskrivningsklar </a:t>
            </a:r>
            <a:r>
              <a:rPr lang="sv-SE" sz="1800" dirty="0">
                <a:solidFill>
                  <a:schemeClr val="tx1"/>
                </a:solidFill>
              </a:rPr>
              <a:t>är skickat och patienten skrivs in på annan avdelning i väntan på kommunboende då ska den nya enheten bara lägga till sig som aktör för att kunna vara delaktig i samordningsärendet och kunna förmedla när patienten faktiskt blir utskriven. </a:t>
            </a:r>
          </a:p>
        </p:txBody>
      </p:sp>
    </p:spTree>
    <p:extLst>
      <p:ext uri="{BB962C8B-B14F-4D97-AF65-F5344CB8AC3E}">
        <p14:creationId xmlns:p14="http://schemas.microsoft.com/office/powerpoint/2010/main" val="2129999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Preliminärt utskrivningsdatum </a:t>
            </a:r>
          </a:p>
        </p:txBody>
      </p:sp>
      <p:sp>
        <p:nvSpPr>
          <p:cNvPr id="3" name="Platshållare för innehåll 2"/>
          <p:cNvSpPr>
            <a:spLocks noGrp="1"/>
          </p:cNvSpPr>
          <p:nvPr>
            <p:ph sz="quarter" idx="13"/>
          </p:nvPr>
        </p:nvSpPr>
        <p:spPr>
          <a:xfrm>
            <a:off x="540000" y="1666989"/>
            <a:ext cx="8758238" cy="4067175"/>
          </a:xfrm>
        </p:spPr>
        <p:txBody>
          <a:bodyPr/>
          <a:lstStyle/>
          <a:p>
            <a:pPr marL="0" indent="0">
              <a:buNone/>
            </a:pPr>
            <a:r>
              <a:rPr lang="sv-SE" sz="2000" dirty="0">
                <a:effectLst/>
                <a:ea typeface="Georgia" panose="02040502050405020303" pitchFamily="18" charset="0"/>
                <a:cs typeface="Times New Roman" panose="02020603050405020304" pitchFamily="18" charset="0"/>
              </a:rPr>
              <a:t>Preliminärt utskrivningsdatum anges i Inskrivningsmeddelande. Det är detta datum som alla berörda aktör ska planera sina insatser mot för att patienten ska kunna lämna sjukhuset.  Om man inom slutenvården ser att patienten inte kommer kunna skrivas ut det datumet, att datumet behöver tidigare eller senareläggas så behöver detta förmedlas till övriga involverade aktörer. </a:t>
            </a:r>
          </a:p>
          <a:p>
            <a:pPr marL="0" indent="0">
              <a:buNone/>
            </a:pPr>
            <a:endParaRPr lang="sv-SE" sz="1800" dirty="0"/>
          </a:p>
          <a:p>
            <a:r>
              <a:rPr lang="sv-SE" sz="1800" dirty="0">
                <a:solidFill>
                  <a:schemeClr val="tx1"/>
                </a:solidFill>
              </a:rPr>
              <a:t>Viktigt att hantera preliminärt utskrivningsdatum som utskrivningsklar datum för patienten</a:t>
            </a:r>
            <a:r>
              <a:rPr lang="sv-SE" sz="1800" dirty="0"/>
              <a:t>.</a:t>
            </a:r>
          </a:p>
          <a:p>
            <a:r>
              <a:rPr lang="sv-SE" sz="1800" dirty="0">
                <a:solidFill>
                  <a:schemeClr val="tx1"/>
                </a:solidFill>
              </a:rPr>
              <a:t>Ändrat  preliminärt utskrivningsdatum viktigt att det meddelas så fort det är beslutat även före helg.</a:t>
            </a:r>
          </a:p>
          <a:p>
            <a:pPr marL="0" indent="0">
              <a:buNone/>
            </a:pPr>
            <a:endParaRPr lang="sv-SE" dirty="0"/>
          </a:p>
          <a:p>
            <a:pPr marL="0" indent="0">
              <a:buNone/>
            </a:pPr>
            <a:endParaRPr lang="sv-SE" dirty="0"/>
          </a:p>
        </p:txBody>
      </p:sp>
    </p:spTree>
    <p:extLst>
      <p:ext uri="{BB962C8B-B14F-4D97-AF65-F5344CB8AC3E}">
        <p14:creationId xmlns:p14="http://schemas.microsoft.com/office/powerpoint/2010/main" val="3174018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Preliminärt utskrivningsdatum </a:t>
            </a:r>
          </a:p>
        </p:txBody>
      </p:sp>
      <p:sp>
        <p:nvSpPr>
          <p:cNvPr id="3" name="Platshållare för innehåll 2"/>
          <p:cNvSpPr>
            <a:spLocks noGrp="1"/>
          </p:cNvSpPr>
          <p:nvPr>
            <p:ph sz="quarter" idx="13"/>
          </p:nvPr>
        </p:nvSpPr>
        <p:spPr>
          <a:xfrm>
            <a:off x="438411" y="1615859"/>
            <a:ext cx="10040677" cy="4256092"/>
          </a:xfrm>
        </p:spPr>
        <p:txBody>
          <a:bodyPr/>
          <a:lstStyle/>
          <a:p>
            <a:r>
              <a:rPr lang="sv-SE" sz="1800" dirty="0">
                <a:solidFill>
                  <a:schemeClr val="tx1"/>
                </a:solidFill>
              </a:rPr>
              <a:t>Datumet i kolumnen Utskrivning i Ärendeöversikten ändras beroende hur patienten flyttar runt mellan olika avdelningar. </a:t>
            </a:r>
          </a:p>
          <a:p>
            <a:r>
              <a:rPr lang="sv-SE" sz="1800" dirty="0">
                <a:solidFill>
                  <a:schemeClr val="tx1"/>
                </a:solidFill>
              </a:rPr>
              <a:t>Det planerade utskrivningsdatumet kan man läsa i patientens ärende.  </a:t>
            </a:r>
          </a:p>
          <a:p>
            <a:endParaRPr lang="sv-SE" dirty="0"/>
          </a:p>
          <a:p>
            <a:endParaRPr lang="sv-SE" dirty="0"/>
          </a:p>
        </p:txBody>
      </p:sp>
      <p:pic>
        <p:nvPicPr>
          <p:cNvPr id="5" name="Bildobjekt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000" y="3175331"/>
            <a:ext cx="7920880" cy="2376264"/>
          </a:xfrm>
          <a:prstGeom prst="rect">
            <a:avLst/>
          </a:prstGeom>
          <a:noFill/>
          <a:ln>
            <a:noFill/>
          </a:ln>
        </p:spPr>
      </p:pic>
    </p:spTree>
    <p:extLst>
      <p:ext uri="{BB962C8B-B14F-4D97-AF65-F5344CB8AC3E}">
        <p14:creationId xmlns:p14="http://schemas.microsoft.com/office/powerpoint/2010/main" val="3507748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Mätpunkter för betalningsansvar</a:t>
            </a:r>
          </a:p>
        </p:txBody>
      </p:sp>
      <p:sp>
        <p:nvSpPr>
          <p:cNvPr id="3" name="Platshållare för innehåll 2"/>
          <p:cNvSpPr>
            <a:spLocks noGrp="1"/>
          </p:cNvSpPr>
          <p:nvPr>
            <p:ph sz="quarter" idx="13"/>
          </p:nvPr>
        </p:nvSpPr>
        <p:spPr>
          <a:xfrm>
            <a:off x="636265" y="1691015"/>
            <a:ext cx="9827735" cy="4143358"/>
          </a:xfrm>
        </p:spPr>
        <p:txBody>
          <a:bodyPr/>
          <a:lstStyle/>
          <a:p>
            <a:pPr marL="0" indent="0">
              <a:buNone/>
            </a:pPr>
            <a:r>
              <a:rPr lang="sv-SE" sz="1800" dirty="0"/>
              <a:t>Betalningsansvar inträder tre dagar efter att personen är utskrivningsklar. </a:t>
            </a:r>
          </a:p>
          <a:p>
            <a:pPr marL="0" indent="0">
              <a:buNone/>
            </a:pPr>
            <a:r>
              <a:rPr lang="sv-SE" sz="1800" dirty="0">
                <a:solidFill>
                  <a:schemeClr val="tx1"/>
                </a:solidFill>
              </a:rPr>
              <a:t>För att betalningsansvar för kommunen ska gälla så måste olika parametrar vara uppfyllda i Link.</a:t>
            </a:r>
          </a:p>
          <a:p>
            <a:pPr marL="0" indent="0">
              <a:buNone/>
            </a:pPr>
            <a:endParaRPr lang="sv-SE" sz="1800" dirty="0">
              <a:solidFill>
                <a:schemeClr val="tx1"/>
              </a:solidFill>
            </a:endParaRPr>
          </a:p>
          <a:p>
            <a:r>
              <a:rPr lang="sv-SE" sz="1800" dirty="0">
                <a:solidFill>
                  <a:schemeClr val="tx1"/>
                </a:solidFill>
              </a:rPr>
              <a:t>Inskrivningsmeddelande skickat</a:t>
            </a:r>
          </a:p>
          <a:p>
            <a:r>
              <a:rPr lang="sv-SE" sz="1800" dirty="0">
                <a:solidFill>
                  <a:schemeClr val="tx1"/>
                </a:solidFill>
              </a:rPr>
              <a:t>Fast vårdkontakt utsedd och dokumenterad</a:t>
            </a:r>
          </a:p>
          <a:p>
            <a:r>
              <a:rPr lang="sv-SE" sz="1800" dirty="0">
                <a:solidFill>
                  <a:schemeClr val="tx1"/>
                </a:solidFill>
              </a:rPr>
              <a:t>Utskrivningsklar skickad</a:t>
            </a:r>
          </a:p>
          <a:p>
            <a:r>
              <a:rPr lang="sv-SE" sz="1800" dirty="0">
                <a:solidFill>
                  <a:schemeClr val="tx1"/>
                </a:solidFill>
              </a:rPr>
              <a:t>Kallelse till SIP inom 24 timmar (undantag helg då det är senast inom tre dagar)</a:t>
            </a:r>
          </a:p>
        </p:txBody>
      </p:sp>
    </p:spTree>
    <p:extLst>
      <p:ext uri="{BB962C8B-B14F-4D97-AF65-F5344CB8AC3E}">
        <p14:creationId xmlns:p14="http://schemas.microsoft.com/office/powerpoint/2010/main" val="1985453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77370" y="368300"/>
            <a:ext cx="10645742" cy="949877"/>
          </a:xfrm>
        </p:spPr>
        <p:txBody>
          <a:bodyPr/>
          <a:lstStyle/>
          <a:p>
            <a:r>
              <a:rPr lang="sv-SE" sz="4000" dirty="0"/>
              <a:t>Process och mätpunkter för betalningsansvar</a:t>
            </a:r>
            <a:endParaRPr lang="sv-SE" sz="3000" dirty="0"/>
          </a:p>
        </p:txBody>
      </p:sp>
      <p:sp>
        <p:nvSpPr>
          <p:cNvPr id="6" name="Högerpil 5"/>
          <p:cNvSpPr/>
          <p:nvPr/>
        </p:nvSpPr>
        <p:spPr>
          <a:xfrm>
            <a:off x="1495148" y="1628775"/>
            <a:ext cx="7874221" cy="3600450"/>
          </a:xfrm>
          <a:prstGeom prst="rightArrow">
            <a:avLst/>
          </a:prstGeom>
          <a:solidFill>
            <a:srgbClr val="CDDEF7"/>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7" name="Grupp 6"/>
          <p:cNvGrpSpPr/>
          <p:nvPr/>
        </p:nvGrpSpPr>
        <p:grpSpPr>
          <a:xfrm>
            <a:off x="1366567" y="2708910"/>
            <a:ext cx="933044" cy="1440180"/>
            <a:chOff x="4163" y="1080135"/>
            <a:chExt cx="950888" cy="1440180"/>
          </a:xfrm>
          <a:solidFill>
            <a:srgbClr val="0070C0"/>
          </a:solidFill>
        </p:grpSpPr>
        <p:sp>
          <p:nvSpPr>
            <p:cNvPr id="29" name="Rektangel med rundade hörn 28"/>
            <p:cNvSpPr/>
            <p:nvPr/>
          </p:nvSpPr>
          <p:spPr>
            <a:xfrm>
              <a:off x="4163" y="1080135"/>
              <a:ext cx="950888" cy="144018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textruta 29"/>
            <p:cNvSpPr txBox="1"/>
            <p:nvPr/>
          </p:nvSpPr>
          <p:spPr>
            <a:xfrm>
              <a:off x="50582" y="1126554"/>
              <a:ext cx="858050" cy="134734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algn="ctr" defTabSz="400050">
                <a:lnSpc>
                  <a:spcPct val="90000"/>
                </a:lnSpc>
                <a:spcBef>
                  <a:spcPct val="0"/>
                </a:spcBef>
                <a:spcAft>
                  <a:spcPct val="35000"/>
                </a:spcAft>
              </a:pPr>
              <a:r>
                <a:rPr lang="sv-SE" sz="900" dirty="0" err="1"/>
                <a:t>Inmeddelande</a:t>
              </a:r>
              <a:r>
                <a:rPr lang="sv-SE" sz="900" dirty="0"/>
                <a:t> </a:t>
              </a:r>
            </a:p>
            <a:p>
              <a:pPr algn="ctr" defTabSz="400050">
                <a:lnSpc>
                  <a:spcPct val="90000"/>
                </a:lnSpc>
                <a:spcBef>
                  <a:spcPct val="0"/>
                </a:spcBef>
                <a:spcAft>
                  <a:spcPct val="35000"/>
                </a:spcAft>
              </a:pPr>
              <a:r>
                <a:rPr lang="sv-SE" sz="900" dirty="0"/>
                <a:t>akuten</a:t>
              </a:r>
            </a:p>
          </p:txBody>
        </p:sp>
      </p:grpSp>
      <p:grpSp>
        <p:nvGrpSpPr>
          <p:cNvPr id="8" name="Grupp 7"/>
          <p:cNvGrpSpPr/>
          <p:nvPr/>
        </p:nvGrpSpPr>
        <p:grpSpPr>
          <a:xfrm>
            <a:off x="2460043" y="2708910"/>
            <a:ext cx="848940" cy="1440180"/>
            <a:chOff x="1099247" y="1080135"/>
            <a:chExt cx="865175" cy="1440180"/>
          </a:xfrm>
          <a:solidFill>
            <a:srgbClr val="0070C0"/>
          </a:solidFill>
        </p:grpSpPr>
        <p:sp>
          <p:nvSpPr>
            <p:cNvPr id="27" name="Rektangel med rundade hörn 26"/>
            <p:cNvSpPr/>
            <p:nvPr/>
          </p:nvSpPr>
          <p:spPr>
            <a:xfrm>
              <a:off x="1099247" y="1080135"/>
              <a:ext cx="865175" cy="144018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textruta 27"/>
            <p:cNvSpPr txBox="1"/>
            <p:nvPr/>
          </p:nvSpPr>
          <p:spPr>
            <a:xfrm>
              <a:off x="1141481" y="1122369"/>
              <a:ext cx="780707" cy="13557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algn="ctr" defTabSz="400050">
                <a:lnSpc>
                  <a:spcPct val="90000"/>
                </a:lnSpc>
                <a:spcBef>
                  <a:spcPct val="0"/>
                </a:spcBef>
                <a:spcAft>
                  <a:spcPct val="35000"/>
                </a:spcAft>
              </a:pPr>
              <a:r>
                <a:rPr lang="sv-SE" sz="900" dirty="0"/>
                <a:t>Inskrivnings-meddelande</a:t>
              </a:r>
            </a:p>
          </p:txBody>
        </p:sp>
      </p:grpSp>
      <p:grpSp>
        <p:nvGrpSpPr>
          <p:cNvPr id="9" name="Grupp 8"/>
          <p:cNvGrpSpPr/>
          <p:nvPr/>
        </p:nvGrpSpPr>
        <p:grpSpPr>
          <a:xfrm>
            <a:off x="3469414" y="2708910"/>
            <a:ext cx="848940" cy="1440180"/>
            <a:chOff x="2108618" y="1080135"/>
            <a:chExt cx="865175" cy="1440180"/>
          </a:xfrm>
          <a:solidFill>
            <a:srgbClr val="0070C0"/>
          </a:solidFill>
        </p:grpSpPr>
        <p:sp>
          <p:nvSpPr>
            <p:cNvPr id="25" name="Rektangel med rundade hörn 24"/>
            <p:cNvSpPr/>
            <p:nvPr/>
          </p:nvSpPr>
          <p:spPr>
            <a:xfrm>
              <a:off x="2108618" y="1080135"/>
              <a:ext cx="865175" cy="144018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textruta 25"/>
            <p:cNvSpPr txBox="1"/>
            <p:nvPr/>
          </p:nvSpPr>
          <p:spPr>
            <a:xfrm>
              <a:off x="2150852" y="1122369"/>
              <a:ext cx="780707" cy="13557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algn="ctr" defTabSz="400050">
                <a:lnSpc>
                  <a:spcPct val="90000"/>
                </a:lnSpc>
                <a:spcBef>
                  <a:spcPct val="0"/>
                </a:spcBef>
                <a:spcAft>
                  <a:spcPct val="35000"/>
                </a:spcAft>
              </a:pPr>
              <a:r>
                <a:rPr lang="sv-SE" sz="900" dirty="0"/>
                <a:t>Registrera Fast vårdkontakt  och insatser från övriga aktörer</a:t>
              </a:r>
            </a:p>
          </p:txBody>
        </p:sp>
      </p:grpSp>
      <p:grpSp>
        <p:nvGrpSpPr>
          <p:cNvPr id="10" name="Grupp 9"/>
          <p:cNvGrpSpPr/>
          <p:nvPr/>
        </p:nvGrpSpPr>
        <p:grpSpPr>
          <a:xfrm>
            <a:off x="4478785" y="2708910"/>
            <a:ext cx="848940" cy="1440180"/>
            <a:chOff x="3117989" y="1080135"/>
            <a:chExt cx="865175" cy="1440180"/>
          </a:xfrm>
          <a:solidFill>
            <a:srgbClr val="0070C0"/>
          </a:solidFill>
        </p:grpSpPr>
        <p:sp>
          <p:nvSpPr>
            <p:cNvPr id="23" name="Rektangel med rundade hörn 22"/>
            <p:cNvSpPr/>
            <p:nvPr/>
          </p:nvSpPr>
          <p:spPr>
            <a:xfrm>
              <a:off x="3117989" y="1080135"/>
              <a:ext cx="865175" cy="144018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textruta 23"/>
            <p:cNvSpPr txBox="1"/>
            <p:nvPr/>
          </p:nvSpPr>
          <p:spPr>
            <a:xfrm>
              <a:off x="3160223" y="1122369"/>
              <a:ext cx="780707" cy="13557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algn="ctr" defTabSz="400050">
                <a:lnSpc>
                  <a:spcPct val="90000"/>
                </a:lnSpc>
                <a:spcBef>
                  <a:spcPct val="0"/>
                </a:spcBef>
                <a:spcAft>
                  <a:spcPct val="35000"/>
                </a:spcAft>
              </a:pPr>
              <a:r>
                <a:rPr lang="sv-SE" sz="900" dirty="0"/>
                <a:t>Meddelande om  samordnings-spår</a:t>
              </a:r>
            </a:p>
          </p:txBody>
        </p:sp>
      </p:grpSp>
      <p:grpSp>
        <p:nvGrpSpPr>
          <p:cNvPr id="11" name="Grupp 10"/>
          <p:cNvGrpSpPr/>
          <p:nvPr/>
        </p:nvGrpSpPr>
        <p:grpSpPr>
          <a:xfrm>
            <a:off x="5488156" y="2708910"/>
            <a:ext cx="848940" cy="1440180"/>
            <a:chOff x="4127360" y="1080135"/>
            <a:chExt cx="865175" cy="1440180"/>
          </a:xfrm>
          <a:solidFill>
            <a:srgbClr val="0070C0"/>
          </a:solidFill>
        </p:grpSpPr>
        <p:sp>
          <p:nvSpPr>
            <p:cNvPr id="21" name="Rektangel med rundade hörn 20"/>
            <p:cNvSpPr/>
            <p:nvPr/>
          </p:nvSpPr>
          <p:spPr>
            <a:xfrm>
              <a:off x="4127360" y="1080135"/>
              <a:ext cx="865175" cy="144018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textruta 21"/>
            <p:cNvSpPr txBox="1"/>
            <p:nvPr/>
          </p:nvSpPr>
          <p:spPr>
            <a:xfrm>
              <a:off x="4169594" y="1122369"/>
              <a:ext cx="780707" cy="13557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algn="ctr" defTabSz="400050">
                <a:lnSpc>
                  <a:spcPct val="90000"/>
                </a:lnSpc>
                <a:spcBef>
                  <a:spcPct val="0"/>
                </a:spcBef>
                <a:spcAft>
                  <a:spcPct val="35000"/>
                </a:spcAft>
              </a:pPr>
              <a:r>
                <a:rPr lang="sv-SE" sz="900" dirty="0"/>
                <a:t>Meddelande om utskrivnings-klar</a:t>
              </a:r>
            </a:p>
          </p:txBody>
        </p:sp>
      </p:grpSp>
      <p:grpSp>
        <p:nvGrpSpPr>
          <p:cNvPr id="12" name="Grupp 11"/>
          <p:cNvGrpSpPr/>
          <p:nvPr/>
        </p:nvGrpSpPr>
        <p:grpSpPr>
          <a:xfrm>
            <a:off x="6497527" y="2708910"/>
            <a:ext cx="848940" cy="1440180"/>
            <a:chOff x="5136731" y="1080135"/>
            <a:chExt cx="865175" cy="1440180"/>
          </a:xfrm>
          <a:solidFill>
            <a:srgbClr val="0070C0"/>
          </a:solidFill>
        </p:grpSpPr>
        <p:sp>
          <p:nvSpPr>
            <p:cNvPr id="19" name="Rektangel med rundade hörn 18"/>
            <p:cNvSpPr/>
            <p:nvPr/>
          </p:nvSpPr>
          <p:spPr>
            <a:xfrm>
              <a:off x="5136731" y="1080135"/>
              <a:ext cx="865175" cy="144018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textruta 19"/>
            <p:cNvSpPr txBox="1"/>
            <p:nvPr/>
          </p:nvSpPr>
          <p:spPr>
            <a:xfrm>
              <a:off x="5178965" y="1122369"/>
              <a:ext cx="780707" cy="13557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algn="ctr" defTabSz="400050">
                <a:lnSpc>
                  <a:spcPct val="90000"/>
                </a:lnSpc>
                <a:spcBef>
                  <a:spcPct val="0"/>
                </a:spcBef>
                <a:spcAft>
                  <a:spcPct val="35000"/>
                </a:spcAft>
              </a:pPr>
              <a:r>
                <a:rPr lang="sv-SE" sz="900" dirty="0"/>
                <a:t>Kallelse till samordnad individuell planering</a:t>
              </a:r>
            </a:p>
          </p:txBody>
        </p:sp>
      </p:grpSp>
      <p:grpSp>
        <p:nvGrpSpPr>
          <p:cNvPr id="13" name="Grupp 12"/>
          <p:cNvGrpSpPr/>
          <p:nvPr/>
        </p:nvGrpSpPr>
        <p:grpSpPr>
          <a:xfrm>
            <a:off x="7506898" y="2708910"/>
            <a:ext cx="848940" cy="1440180"/>
            <a:chOff x="6146102" y="1080135"/>
            <a:chExt cx="865175" cy="1440180"/>
          </a:xfrm>
          <a:solidFill>
            <a:srgbClr val="0070C0"/>
          </a:solidFill>
        </p:grpSpPr>
        <p:sp>
          <p:nvSpPr>
            <p:cNvPr id="17" name="Rektangel med rundade hörn 16"/>
            <p:cNvSpPr/>
            <p:nvPr/>
          </p:nvSpPr>
          <p:spPr>
            <a:xfrm>
              <a:off x="6146102" y="1080135"/>
              <a:ext cx="865175" cy="144018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textruta 17"/>
            <p:cNvSpPr txBox="1"/>
            <p:nvPr/>
          </p:nvSpPr>
          <p:spPr>
            <a:xfrm>
              <a:off x="6188336" y="1122369"/>
              <a:ext cx="780707" cy="13557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algn="ctr" defTabSz="400050">
                <a:lnSpc>
                  <a:spcPct val="90000"/>
                </a:lnSpc>
                <a:spcBef>
                  <a:spcPct val="0"/>
                </a:spcBef>
                <a:spcAft>
                  <a:spcPct val="35000"/>
                </a:spcAft>
              </a:pPr>
              <a:r>
                <a:rPr lang="sv-SE" sz="900" dirty="0"/>
                <a:t>Utskrivnings-meddelande</a:t>
              </a:r>
            </a:p>
            <a:p>
              <a:pPr algn="ctr" defTabSz="400050">
                <a:lnSpc>
                  <a:spcPct val="90000"/>
                </a:lnSpc>
                <a:spcBef>
                  <a:spcPct val="0"/>
                </a:spcBef>
                <a:spcAft>
                  <a:spcPct val="35000"/>
                </a:spcAft>
              </a:pPr>
              <a:r>
                <a:rPr lang="sv-SE" sz="900" dirty="0"/>
                <a:t>och faktisk utskrivnings-tidpunkt</a:t>
              </a:r>
            </a:p>
          </p:txBody>
        </p:sp>
      </p:grpSp>
      <p:grpSp>
        <p:nvGrpSpPr>
          <p:cNvPr id="14" name="Grupp 13"/>
          <p:cNvGrpSpPr/>
          <p:nvPr/>
        </p:nvGrpSpPr>
        <p:grpSpPr>
          <a:xfrm>
            <a:off x="8440941" y="2694666"/>
            <a:ext cx="848940" cy="1440180"/>
            <a:chOff x="7080145" y="1065891"/>
            <a:chExt cx="865175" cy="1440180"/>
          </a:xfrm>
          <a:solidFill>
            <a:srgbClr val="0070C0"/>
          </a:solidFill>
        </p:grpSpPr>
        <p:sp>
          <p:nvSpPr>
            <p:cNvPr id="15" name="Rektangel med rundade hörn 14"/>
            <p:cNvSpPr/>
            <p:nvPr/>
          </p:nvSpPr>
          <p:spPr>
            <a:xfrm>
              <a:off x="7080145" y="1065891"/>
              <a:ext cx="865175" cy="144018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textruta 15"/>
            <p:cNvSpPr txBox="1"/>
            <p:nvPr/>
          </p:nvSpPr>
          <p:spPr>
            <a:xfrm>
              <a:off x="7122379" y="1108125"/>
              <a:ext cx="780707" cy="13557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algn="ctr" defTabSz="400050">
                <a:lnSpc>
                  <a:spcPct val="90000"/>
                </a:lnSpc>
                <a:spcBef>
                  <a:spcPct val="0"/>
                </a:spcBef>
                <a:spcAft>
                  <a:spcPct val="35000"/>
                </a:spcAft>
              </a:pPr>
              <a:r>
                <a:rPr lang="sv-SE" sz="900" dirty="0"/>
                <a:t>Eventuellt SIP-möte</a:t>
              </a:r>
            </a:p>
          </p:txBody>
        </p:sp>
      </p:grpSp>
      <p:sp>
        <p:nvSpPr>
          <p:cNvPr id="31" name="textruta 30"/>
          <p:cNvSpPr txBox="1"/>
          <p:nvPr/>
        </p:nvSpPr>
        <p:spPr>
          <a:xfrm flipH="1">
            <a:off x="2394533" y="4212219"/>
            <a:ext cx="914449" cy="276999"/>
          </a:xfrm>
          <a:prstGeom prst="rect">
            <a:avLst/>
          </a:prstGeom>
          <a:noFill/>
        </p:spPr>
        <p:txBody>
          <a:bodyPr wrap="square" rtlCol="0">
            <a:spAutoFit/>
          </a:bodyPr>
          <a:lstStyle/>
          <a:p>
            <a:r>
              <a:rPr lang="sv-SE" sz="1200" dirty="0"/>
              <a:t>Slutenvård</a:t>
            </a:r>
          </a:p>
        </p:txBody>
      </p:sp>
      <p:sp>
        <p:nvSpPr>
          <p:cNvPr id="32" name="textruta 31"/>
          <p:cNvSpPr txBox="1"/>
          <p:nvPr/>
        </p:nvSpPr>
        <p:spPr>
          <a:xfrm flipH="1">
            <a:off x="5490718" y="4227881"/>
            <a:ext cx="937076" cy="276999"/>
          </a:xfrm>
          <a:prstGeom prst="rect">
            <a:avLst/>
          </a:prstGeom>
          <a:noFill/>
        </p:spPr>
        <p:txBody>
          <a:bodyPr wrap="square" rtlCol="0">
            <a:spAutoFit/>
          </a:bodyPr>
          <a:lstStyle/>
          <a:p>
            <a:r>
              <a:rPr lang="sv-SE" sz="1200" dirty="0"/>
              <a:t>Slutenvård</a:t>
            </a:r>
          </a:p>
        </p:txBody>
      </p:sp>
      <p:sp>
        <p:nvSpPr>
          <p:cNvPr id="33" name="textruta 32"/>
          <p:cNvSpPr txBox="1"/>
          <p:nvPr/>
        </p:nvSpPr>
        <p:spPr>
          <a:xfrm flipH="1">
            <a:off x="4499076" y="4204743"/>
            <a:ext cx="914449" cy="1015663"/>
          </a:xfrm>
          <a:prstGeom prst="rect">
            <a:avLst/>
          </a:prstGeom>
          <a:noFill/>
        </p:spPr>
        <p:txBody>
          <a:bodyPr wrap="square" rtlCol="0">
            <a:spAutoFit/>
          </a:bodyPr>
          <a:lstStyle/>
          <a:p>
            <a:r>
              <a:rPr lang="sv-SE" sz="1200" dirty="0"/>
              <a:t>Slutenvård </a:t>
            </a:r>
          </a:p>
          <a:p>
            <a:r>
              <a:rPr lang="sv-SE" sz="1200" dirty="0"/>
              <a:t>i samråd med övriga aktörer</a:t>
            </a:r>
          </a:p>
        </p:txBody>
      </p:sp>
      <p:sp>
        <p:nvSpPr>
          <p:cNvPr id="34" name="textruta 33"/>
          <p:cNvSpPr txBox="1"/>
          <p:nvPr/>
        </p:nvSpPr>
        <p:spPr>
          <a:xfrm flipH="1">
            <a:off x="7483058" y="4227886"/>
            <a:ext cx="914449" cy="276999"/>
          </a:xfrm>
          <a:prstGeom prst="rect">
            <a:avLst/>
          </a:prstGeom>
          <a:noFill/>
        </p:spPr>
        <p:txBody>
          <a:bodyPr wrap="square" rtlCol="0">
            <a:spAutoFit/>
          </a:bodyPr>
          <a:lstStyle/>
          <a:p>
            <a:r>
              <a:rPr lang="sv-SE" sz="1200" dirty="0"/>
              <a:t>Slutenvård</a:t>
            </a:r>
          </a:p>
        </p:txBody>
      </p:sp>
      <p:sp>
        <p:nvSpPr>
          <p:cNvPr id="35" name="textruta 34"/>
          <p:cNvSpPr txBox="1"/>
          <p:nvPr/>
        </p:nvSpPr>
        <p:spPr>
          <a:xfrm flipH="1">
            <a:off x="6561539" y="4227881"/>
            <a:ext cx="997801" cy="461665"/>
          </a:xfrm>
          <a:prstGeom prst="rect">
            <a:avLst/>
          </a:prstGeom>
          <a:noFill/>
        </p:spPr>
        <p:txBody>
          <a:bodyPr wrap="square" rtlCol="0">
            <a:spAutoFit/>
          </a:bodyPr>
          <a:lstStyle/>
          <a:p>
            <a:r>
              <a:rPr lang="sv-SE" sz="1200" dirty="0"/>
              <a:t>Fast vårdkontakt</a:t>
            </a:r>
          </a:p>
        </p:txBody>
      </p:sp>
      <p:sp>
        <p:nvSpPr>
          <p:cNvPr id="36" name="textruta 35"/>
          <p:cNvSpPr txBox="1"/>
          <p:nvPr/>
        </p:nvSpPr>
        <p:spPr>
          <a:xfrm flipH="1">
            <a:off x="8632762" y="4181714"/>
            <a:ext cx="914449" cy="461665"/>
          </a:xfrm>
          <a:prstGeom prst="rect">
            <a:avLst/>
          </a:prstGeom>
          <a:noFill/>
        </p:spPr>
        <p:txBody>
          <a:bodyPr wrap="square" rtlCol="0">
            <a:spAutoFit/>
          </a:bodyPr>
          <a:lstStyle/>
          <a:p>
            <a:r>
              <a:rPr lang="sv-SE" sz="1200" dirty="0"/>
              <a:t>Berörda aktörer</a:t>
            </a:r>
          </a:p>
        </p:txBody>
      </p:sp>
      <p:sp>
        <p:nvSpPr>
          <p:cNvPr id="37" name="textruta 36"/>
          <p:cNvSpPr txBox="1"/>
          <p:nvPr/>
        </p:nvSpPr>
        <p:spPr>
          <a:xfrm flipH="1">
            <a:off x="3509895" y="4166942"/>
            <a:ext cx="1020674" cy="830997"/>
          </a:xfrm>
          <a:prstGeom prst="rect">
            <a:avLst/>
          </a:prstGeom>
          <a:noFill/>
        </p:spPr>
        <p:txBody>
          <a:bodyPr wrap="square" rtlCol="0">
            <a:spAutoFit/>
          </a:bodyPr>
          <a:lstStyle/>
          <a:p>
            <a:r>
              <a:rPr lang="sv-SE" sz="1200" dirty="0"/>
              <a:t>Fast vårdkontakt och kommunen</a:t>
            </a:r>
          </a:p>
        </p:txBody>
      </p:sp>
      <p:sp>
        <p:nvSpPr>
          <p:cNvPr id="38" name="textruta 37"/>
          <p:cNvSpPr txBox="1"/>
          <p:nvPr/>
        </p:nvSpPr>
        <p:spPr>
          <a:xfrm>
            <a:off x="2396111" y="2372989"/>
            <a:ext cx="996906" cy="338554"/>
          </a:xfrm>
          <a:prstGeom prst="rect">
            <a:avLst/>
          </a:prstGeom>
          <a:noFill/>
        </p:spPr>
        <p:txBody>
          <a:bodyPr wrap="square" rtlCol="0">
            <a:spAutoFit/>
          </a:bodyPr>
          <a:lstStyle/>
          <a:p>
            <a:r>
              <a:rPr lang="sv-SE" sz="800" dirty="0"/>
              <a:t>Mätpunkt för betalningsansvar</a:t>
            </a:r>
          </a:p>
        </p:txBody>
      </p:sp>
      <p:sp>
        <p:nvSpPr>
          <p:cNvPr id="39" name="textruta 38"/>
          <p:cNvSpPr txBox="1"/>
          <p:nvPr/>
        </p:nvSpPr>
        <p:spPr>
          <a:xfrm>
            <a:off x="3383902" y="2356112"/>
            <a:ext cx="1045435" cy="338554"/>
          </a:xfrm>
          <a:prstGeom prst="rect">
            <a:avLst/>
          </a:prstGeom>
          <a:noFill/>
        </p:spPr>
        <p:txBody>
          <a:bodyPr wrap="square" rtlCol="0">
            <a:spAutoFit/>
          </a:bodyPr>
          <a:lstStyle/>
          <a:p>
            <a:r>
              <a:rPr lang="sv-SE" sz="800" dirty="0"/>
              <a:t>Mätpunkt för betalningsansvar</a:t>
            </a:r>
          </a:p>
        </p:txBody>
      </p:sp>
      <p:sp>
        <p:nvSpPr>
          <p:cNvPr id="40" name="textruta 39"/>
          <p:cNvSpPr txBox="1"/>
          <p:nvPr/>
        </p:nvSpPr>
        <p:spPr>
          <a:xfrm>
            <a:off x="5465497" y="2356112"/>
            <a:ext cx="1002529" cy="338554"/>
          </a:xfrm>
          <a:prstGeom prst="rect">
            <a:avLst/>
          </a:prstGeom>
          <a:noFill/>
        </p:spPr>
        <p:txBody>
          <a:bodyPr wrap="square" rtlCol="0">
            <a:spAutoFit/>
          </a:bodyPr>
          <a:lstStyle/>
          <a:p>
            <a:r>
              <a:rPr lang="sv-SE" sz="800" dirty="0"/>
              <a:t>Mätpunkt för betalningsansvar</a:t>
            </a:r>
          </a:p>
        </p:txBody>
      </p:sp>
      <p:sp>
        <p:nvSpPr>
          <p:cNvPr id="41" name="textruta 40"/>
          <p:cNvSpPr txBox="1"/>
          <p:nvPr/>
        </p:nvSpPr>
        <p:spPr>
          <a:xfrm>
            <a:off x="6447904" y="2356112"/>
            <a:ext cx="1051465" cy="338554"/>
          </a:xfrm>
          <a:prstGeom prst="rect">
            <a:avLst/>
          </a:prstGeom>
          <a:noFill/>
        </p:spPr>
        <p:txBody>
          <a:bodyPr wrap="square" rtlCol="0">
            <a:spAutoFit/>
          </a:bodyPr>
          <a:lstStyle/>
          <a:p>
            <a:r>
              <a:rPr lang="sv-SE" sz="800" dirty="0"/>
              <a:t>Mätpunkt för betalningsansvar</a:t>
            </a:r>
          </a:p>
        </p:txBody>
      </p:sp>
      <p:sp>
        <p:nvSpPr>
          <p:cNvPr id="75" name="textruta 74"/>
          <p:cNvSpPr txBox="1"/>
          <p:nvPr/>
        </p:nvSpPr>
        <p:spPr>
          <a:xfrm flipH="1">
            <a:off x="1428641" y="4229595"/>
            <a:ext cx="914449" cy="276999"/>
          </a:xfrm>
          <a:prstGeom prst="rect">
            <a:avLst/>
          </a:prstGeom>
          <a:noFill/>
        </p:spPr>
        <p:txBody>
          <a:bodyPr wrap="square" rtlCol="0">
            <a:spAutoFit/>
          </a:bodyPr>
          <a:lstStyle/>
          <a:p>
            <a:r>
              <a:rPr lang="sv-SE" sz="1200" dirty="0"/>
              <a:t>Kommun</a:t>
            </a:r>
          </a:p>
        </p:txBody>
      </p:sp>
    </p:spTree>
    <p:extLst>
      <p:ext uri="{BB962C8B-B14F-4D97-AF65-F5344CB8AC3E}">
        <p14:creationId xmlns:p14="http://schemas.microsoft.com/office/powerpoint/2010/main" val="3682012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Utskrivningsmeddelande</a:t>
            </a:r>
          </a:p>
        </p:txBody>
      </p:sp>
      <p:pic>
        <p:nvPicPr>
          <p:cNvPr id="17" name="Platshållare för innehåll 16"/>
          <p:cNvPicPr>
            <a:picLocks noGrp="1" noChangeAspect="1"/>
          </p:cNvPicPr>
          <p:nvPr>
            <p:ph sz="quarter" idx="13"/>
          </p:nvPr>
        </p:nvPicPr>
        <p:blipFill>
          <a:blip r:embed="rId3"/>
          <a:stretch>
            <a:fillRect/>
          </a:stretch>
        </p:blipFill>
        <p:spPr>
          <a:xfrm>
            <a:off x="5914036" y="1600200"/>
            <a:ext cx="5657850" cy="3990975"/>
          </a:xfrm>
          <a:prstGeom prst="rect">
            <a:avLst/>
          </a:prstGeom>
        </p:spPr>
      </p:pic>
      <p:sp>
        <p:nvSpPr>
          <p:cNvPr id="15" name="Platshållare för innehåll 14"/>
          <p:cNvSpPr>
            <a:spLocks noGrp="1"/>
          </p:cNvSpPr>
          <p:nvPr>
            <p:ph sz="quarter" idx="4294967295"/>
          </p:nvPr>
        </p:nvSpPr>
        <p:spPr>
          <a:xfrm>
            <a:off x="737302" y="1600200"/>
            <a:ext cx="4774149" cy="4525963"/>
          </a:xfrm>
        </p:spPr>
        <p:txBody>
          <a:bodyPr/>
          <a:lstStyle/>
          <a:p>
            <a:r>
              <a:rPr lang="sv-SE" sz="1800" dirty="0">
                <a:solidFill>
                  <a:schemeClr val="tx1"/>
                </a:solidFill>
              </a:rPr>
              <a:t>Utskrivningsmeddelande inte samma sak som utskrivningsklar</a:t>
            </a:r>
          </a:p>
          <a:p>
            <a:pPr marL="0" indent="0">
              <a:buNone/>
            </a:pPr>
            <a:endParaRPr lang="sv-SE" sz="1800" dirty="0">
              <a:solidFill>
                <a:schemeClr val="tx1"/>
              </a:solidFill>
            </a:endParaRPr>
          </a:p>
          <a:p>
            <a:r>
              <a:rPr lang="sv-SE" sz="1800" dirty="0">
                <a:solidFill>
                  <a:schemeClr val="tx1"/>
                </a:solidFill>
              </a:rPr>
              <a:t>Utskrivningsmeddelande skickas när personen faktiskt lämnar slutenvården</a:t>
            </a:r>
          </a:p>
          <a:p>
            <a:endParaRPr lang="sv-SE" sz="1800" dirty="0">
              <a:solidFill>
                <a:schemeClr val="tx1"/>
              </a:solidFill>
            </a:endParaRPr>
          </a:p>
          <a:p>
            <a:r>
              <a:rPr lang="sv-SE" sz="1800" dirty="0">
                <a:solidFill>
                  <a:schemeClr val="tx1"/>
                </a:solidFill>
              </a:rPr>
              <a:t>Viktigt för kommunen och fast vårdkontakt</a:t>
            </a:r>
          </a:p>
        </p:txBody>
      </p:sp>
    </p:spTree>
    <p:extLst>
      <p:ext uri="{BB962C8B-B14F-4D97-AF65-F5344CB8AC3E}">
        <p14:creationId xmlns:p14="http://schemas.microsoft.com/office/powerpoint/2010/main" val="2433784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6572990-6D94-1FF8-38D9-EBD6547CEC3A}"/>
              </a:ext>
            </a:extLst>
          </p:cNvPr>
          <p:cNvSpPr>
            <a:spLocks noGrp="1"/>
          </p:cNvSpPr>
          <p:nvPr>
            <p:ph type="title"/>
          </p:nvPr>
        </p:nvSpPr>
        <p:spPr/>
        <p:txBody>
          <a:bodyPr/>
          <a:lstStyle/>
          <a:p>
            <a:r>
              <a:rPr lang="sv-SE" sz="4000" dirty="0"/>
              <a:t>Vad är Cosmic Link</a:t>
            </a:r>
          </a:p>
        </p:txBody>
      </p:sp>
      <p:sp>
        <p:nvSpPr>
          <p:cNvPr id="6" name="Platshållare för innehåll 5">
            <a:extLst>
              <a:ext uri="{FF2B5EF4-FFF2-40B4-BE49-F238E27FC236}">
                <a16:creationId xmlns:a16="http://schemas.microsoft.com/office/drawing/2014/main" id="{2B72D87F-2140-2C8A-6016-26388377D64A}"/>
              </a:ext>
            </a:extLst>
          </p:cNvPr>
          <p:cNvSpPr>
            <a:spLocks noGrp="1"/>
          </p:cNvSpPr>
          <p:nvPr>
            <p:ph sz="quarter" idx="13"/>
          </p:nvPr>
        </p:nvSpPr>
        <p:spPr>
          <a:xfrm>
            <a:off x="651353" y="1728593"/>
            <a:ext cx="9827735" cy="4143358"/>
          </a:xfrm>
        </p:spPr>
        <p:txBody>
          <a:bodyPr/>
          <a:lstStyle/>
          <a:p>
            <a:pPr>
              <a:lnSpc>
                <a:spcPct val="100000"/>
              </a:lnSpc>
              <a:spcAft>
                <a:spcPts val="600"/>
              </a:spcAft>
            </a:pPr>
            <a:r>
              <a:rPr lang="sv-SE" sz="1800" dirty="0">
                <a:effectLst/>
                <a:latin typeface="Roboto "/>
                <a:ea typeface="Calibri" panose="020F0502020204030204" pitchFamily="34" charset="0"/>
                <a:cs typeface="Times New Roman" panose="02020603050405020304" pitchFamily="18" charset="0"/>
              </a:rPr>
              <a:t>Cosmic Link är en funktion för att stödja processer och rutiner kring patienter som kräver samordnade insatser från hälso- och sjukvården samt socialtjänsten. </a:t>
            </a:r>
          </a:p>
          <a:p>
            <a:pPr>
              <a:lnSpc>
                <a:spcPct val="100000"/>
              </a:lnSpc>
              <a:spcAft>
                <a:spcPts val="600"/>
              </a:spcAft>
            </a:pPr>
            <a:r>
              <a:rPr lang="sv-SE" sz="1800" dirty="0">
                <a:effectLst/>
                <a:latin typeface="Roboto "/>
                <a:ea typeface="Calibri" panose="020F0502020204030204" pitchFamily="34" charset="0"/>
                <a:cs typeface="Times New Roman" panose="02020603050405020304" pitchFamily="18" charset="0"/>
              </a:rPr>
              <a:t>När en patient kräver samordnade insatser skapas ett samordningsärende bestående av information och kommunikation kring pågående och planerade aktiviteter. Delaktiga aktörer samarbetar och utbyter meddelanden samt upprättar olika planer utifrån patientens behov.</a:t>
            </a:r>
          </a:p>
          <a:p>
            <a:pPr>
              <a:lnSpc>
                <a:spcPct val="100000"/>
              </a:lnSpc>
              <a:spcAft>
                <a:spcPts val="600"/>
              </a:spcAft>
            </a:pPr>
            <a:r>
              <a:rPr lang="sv-SE" sz="1800" dirty="0">
                <a:effectLst/>
                <a:latin typeface="Roboto "/>
                <a:ea typeface="Calibri" panose="020F0502020204030204" pitchFamily="34" charset="0"/>
                <a:cs typeface="Times New Roman" panose="02020603050405020304" pitchFamily="18" charset="0"/>
              </a:rPr>
              <a:t>Verksamhetschef avgör vilka behörigheter som skall tilldelas medarbetarna och till vilka enheter utifrån organisation.</a:t>
            </a:r>
          </a:p>
          <a:p>
            <a:pPr eaLnBrk="0" fontAlgn="base" hangingPunct="0">
              <a:lnSpc>
                <a:spcPct val="100000"/>
              </a:lnSpc>
              <a:spcBef>
                <a:spcPct val="0"/>
              </a:spcBef>
              <a:spcAft>
                <a:spcPct val="0"/>
              </a:spcAft>
            </a:pPr>
            <a:r>
              <a:rPr kumimoji="0" lang="sv-SE" altLang="sv-SE" sz="1800" b="0" i="0" u="none" strike="noStrike" cap="none" normalizeH="0" baseline="0" dirty="0">
                <a:ln>
                  <a:noFill/>
                </a:ln>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Verksamhetschef avgör vilka behörigheter som skall tilldelas medarbetarna och till vilka enheter utifrån organisation.</a:t>
            </a:r>
          </a:p>
          <a:p>
            <a:pPr marL="0" indent="0" eaLnBrk="0" fontAlgn="base" hangingPunct="0">
              <a:lnSpc>
                <a:spcPct val="100000"/>
              </a:lnSpc>
              <a:spcBef>
                <a:spcPct val="0"/>
              </a:spcBef>
              <a:spcAft>
                <a:spcPct val="0"/>
              </a:spcAft>
              <a:buNone/>
            </a:pPr>
            <a:endParaRPr kumimoji="0" lang="sv-SE" altLang="sv-SE" sz="1400" b="0" i="0" u="none" strike="noStrike" cap="none" normalizeH="0" baseline="0" dirty="0">
              <a:ln>
                <a:noFill/>
              </a:ln>
              <a:solidFill>
                <a:schemeClr val="tx1"/>
              </a:solidFill>
              <a:effectLst/>
            </a:endParaRPr>
          </a:p>
          <a:p>
            <a:pPr marR="0" lvl="0" eaLnBrk="0" fontAlgn="base" hangingPunct="0">
              <a:lnSpc>
                <a:spcPct val="100000"/>
              </a:lnSpc>
              <a:spcBef>
                <a:spcPct val="0"/>
              </a:spcBef>
              <a:spcAft>
                <a:spcPct val="0"/>
              </a:spcAft>
              <a:buClrTx/>
              <a:buSzTx/>
              <a:tabLst/>
            </a:pPr>
            <a:r>
              <a:rPr lang="sv-SE" altLang="sv-SE" sz="1800" dirty="0">
                <a:latin typeface="Georgia" panose="02040502050405020303" pitchFamily="18" charset="0"/>
                <a:cs typeface="Times New Roman" panose="02020603050405020304" pitchFamily="18" charset="0"/>
              </a:rPr>
              <a:t>Ett pågående samordningsärenden visas via ikon i </a:t>
            </a:r>
            <a:r>
              <a:rPr lang="sv-SE" altLang="sv-SE" sz="1800" dirty="0" err="1">
                <a:latin typeface="Georgia" panose="02040502050405020303" pitchFamily="18" charset="0"/>
                <a:cs typeface="Times New Roman" panose="02020603050405020304" pitchFamily="18" charset="0"/>
              </a:rPr>
              <a:t>Patientlisten</a:t>
            </a:r>
            <a:r>
              <a:rPr lang="sv-SE" altLang="sv-SE" sz="1800" dirty="0">
                <a:latin typeface="Georgia" panose="02040502050405020303" pitchFamily="18" charset="0"/>
                <a:cs typeface="Times New Roman" panose="02020603050405020304" pitchFamily="18" charset="0"/>
              </a:rPr>
              <a:t>  samt i Ärendeöversikten.</a:t>
            </a:r>
          </a:p>
          <a:p>
            <a:pPr>
              <a:lnSpc>
                <a:spcPct val="100000"/>
              </a:lnSpc>
              <a:spcAft>
                <a:spcPts val="600"/>
              </a:spcAft>
            </a:pPr>
            <a:endParaRPr lang="sv-SE" sz="1800" dirty="0">
              <a:effectLst/>
              <a:latin typeface="Roboto "/>
              <a:ea typeface="Calibri" panose="020F0502020204030204" pitchFamily="34" charset="0"/>
              <a:cs typeface="Times New Roman" panose="02020603050405020304" pitchFamily="18" charset="0"/>
            </a:endParaRPr>
          </a:p>
          <a:p>
            <a:pPr>
              <a:lnSpc>
                <a:spcPct val="100000"/>
              </a:lnSpc>
              <a:spcAft>
                <a:spcPts val="600"/>
              </a:spcAft>
            </a:pPr>
            <a:endParaRPr lang="sv-SE" sz="1800" dirty="0">
              <a:effectLst/>
              <a:latin typeface="Roboto "/>
              <a:ea typeface="Calibri" panose="020F0502020204030204" pitchFamily="34" charset="0"/>
              <a:cs typeface="Times New Roman" panose="02020603050405020304" pitchFamily="18" charset="0"/>
            </a:endParaRPr>
          </a:p>
          <a:p>
            <a:endParaRPr lang="sv-SE" dirty="0"/>
          </a:p>
        </p:txBody>
      </p:sp>
      <p:sp>
        <p:nvSpPr>
          <p:cNvPr id="8" name="Rectangle 3">
            <a:extLst>
              <a:ext uri="{FF2B5EF4-FFF2-40B4-BE49-F238E27FC236}">
                <a16:creationId xmlns:a16="http://schemas.microsoft.com/office/drawing/2014/main" id="{8BB8240A-DEB3-F3A3-CB6E-48431D08E277}"/>
              </a:ext>
            </a:extLst>
          </p:cNvPr>
          <p:cNvSpPr>
            <a:spLocks noChangeArrowheads="1"/>
          </p:cNvSpPr>
          <p:nvPr/>
        </p:nvSpPr>
        <p:spPr bwMode="auto">
          <a:xfrm>
            <a:off x="457200" y="838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pic>
        <p:nvPicPr>
          <p:cNvPr id="10" name="Bildobjekt 9">
            <a:extLst>
              <a:ext uri="{FF2B5EF4-FFF2-40B4-BE49-F238E27FC236}">
                <a16:creationId xmlns:a16="http://schemas.microsoft.com/office/drawing/2014/main" id="{46CB60CB-13B9-58B6-E228-4DF228902876}"/>
              </a:ext>
            </a:extLst>
          </p:cNvPr>
          <p:cNvPicPr>
            <a:picLocks noChangeAspect="1"/>
          </p:cNvPicPr>
          <p:nvPr/>
        </p:nvPicPr>
        <p:blipFill>
          <a:blip r:embed="rId2"/>
          <a:stretch>
            <a:fillRect/>
          </a:stretch>
        </p:blipFill>
        <p:spPr>
          <a:xfrm>
            <a:off x="815105" y="5362483"/>
            <a:ext cx="5601482" cy="657317"/>
          </a:xfrm>
          <a:prstGeom prst="rect">
            <a:avLst/>
          </a:prstGeom>
        </p:spPr>
      </p:pic>
    </p:spTree>
    <p:extLst>
      <p:ext uri="{BB962C8B-B14F-4D97-AF65-F5344CB8AC3E}">
        <p14:creationId xmlns:p14="http://schemas.microsoft.com/office/powerpoint/2010/main" val="2059847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Fast ämnesrubrik</a:t>
            </a:r>
          </a:p>
        </p:txBody>
      </p:sp>
      <p:sp>
        <p:nvSpPr>
          <p:cNvPr id="5" name="textruta 4">
            <a:extLst>
              <a:ext uri="{FF2B5EF4-FFF2-40B4-BE49-F238E27FC236}">
                <a16:creationId xmlns:a16="http://schemas.microsoft.com/office/drawing/2014/main" id="{627510A8-9A35-E944-494E-5CFAFAACC9F8}"/>
              </a:ext>
            </a:extLst>
          </p:cNvPr>
          <p:cNvSpPr txBox="1"/>
          <p:nvPr/>
        </p:nvSpPr>
        <p:spPr>
          <a:xfrm>
            <a:off x="413358" y="1795562"/>
            <a:ext cx="11536471" cy="4524315"/>
          </a:xfrm>
          <a:prstGeom prst="rect">
            <a:avLst/>
          </a:prstGeom>
          <a:noFill/>
        </p:spPr>
        <p:txBody>
          <a:bodyPr wrap="square">
            <a:spAutoFit/>
          </a:bodyPr>
          <a:lstStyle/>
          <a:p>
            <a:r>
              <a:rPr lang="sv-SE" sz="1800" dirty="0"/>
              <a:t>I meddelandetypen Generellt meddelande finns det olika </a:t>
            </a:r>
            <a:r>
              <a:rPr lang="sv-SE" sz="1800" baseline="0" dirty="0"/>
              <a:t>fasta ämnesrubriker som är skapade för att det ska finnas en struktur och bli enklare att hitta information i ärendet, speciellt om det är väldigt många olika konversationer. </a:t>
            </a:r>
          </a:p>
          <a:p>
            <a:r>
              <a:rPr lang="sv-SE" sz="1800" dirty="0">
                <a:solidFill>
                  <a:schemeClr val="tx1"/>
                </a:solidFill>
              </a:rPr>
              <a:t>Viktigt för att följa struktur </a:t>
            </a:r>
          </a:p>
          <a:p>
            <a:pPr marL="0" indent="0">
              <a:buNone/>
            </a:pPr>
            <a:endParaRPr lang="sv-SE" sz="1800" dirty="0">
              <a:solidFill>
                <a:schemeClr val="tx1"/>
              </a:solidFill>
            </a:endParaRPr>
          </a:p>
          <a:p>
            <a:r>
              <a:rPr lang="sv-SE" sz="1800" dirty="0">
                <a:solidFill>
                  <a:schemeClr val="tx1"/>
                </a:solidFill>
              </a:rPr>
              <a:t>Underlättar vid avdelningsbyte och mottagande enhet</a:t>
            </a:r>
          </a:p>
          <a:p>
            <a:pPr marL="538163" indent="-358775">
              <a:buFont typeface="Arial" panose="020B0604020202020204" pitchFamily="34" charset="0"/>
              <a:buChar char="•"/>
            </a:pPr>
            <a:r>
              <a:rPr lang="sv-SE" sz="1800" dirty="0" err="1"/>
              <a:t>Inmeddelande</a:t>
            </a:r>
            <a:r>
              <a:rPr lang="sv-SE" sz="1800" dirty="0"/>
              <a:t> Akuten </a:t>
            </a:r>
          </a:p>
          <a:p>
            <a:pPr marL="538163" indent="-358775">
              <a:buFont typeface="Arial" panose="020B0604020202020204" pitchFamily="34" charset="0"/>
              <a:buChar char="•"/>
            </a:pPr>
            <a:r>
              <a:rPr lang="sv-SE" sz="1800" dirty="0"/>
              <a:t>Samordningsbehov </a:t>
            </a:r>
          </a:p>
          <a:p>
            <a:pPr marL="538163" indent="-358775">
              <a:buFont typeface="Arial" panose="020B0604020202020204" pitchFamily="34" charset="0"/>
              <a:buChar char="•"/>
            </a:pPr>
            <a:r>
              <a:rPr lang="sv-SE" sz="1800" dirty="0"/>
              <a:t>Enstaka uppdrag (t ex suturtagning, KAD-dragning, borttagande av agraffer eller </a:t>
            </a:r>
            <a:r>
              <a:rPr lang="sv-SE" sz="1800" dirty="0" err="1"/>
              <a:t>sårkontroll</a:t>
            </a:r>
            <a:r>
              <a:rPr lang="sv-SE" sz="1800" dirty="0"/>
              <a:t> efter operation)  </a:t>
            </a:r>
          </a:p>
          <a:p>
            <a:pPr marL="538163" indent="-358775">
              <a:buFont typeface="Arial" panose="020B0604020202020204" pitchFamily="34" charset="0"/>
              <a:buChar char="•"/>
            </a:pPr>
            <a:r>
              <a:rPr lang="sv-SE" sz="1800" dirty="0"/>
              <a:t>Omvårdnad </a:t>
            </a:r>
            <a:r>
              <a:rPr lang="sv-SE" sz="1800" dirty="0" err="1"/>
              <a:t>sjusköterska</a:t>
            </a:r>
            <a:endParaRPr lang="sv-SE" sz="1800" dirty="0"/>
          </a:p>
          <a:p>
            <a:pPr marL="538163" indent="-358775">
              <a:buFont typeface="Arial" panose="020B0604020202020204" pitchFamily="34" charset="0"/>
              <a:buChar char="•"/>
            </a:pPr>
            <a:r>
              <a:rPr lang="sv-SE" sz="1800" dirty="0"/>
              <a:t>Rehabilitering </a:t>
            </a:r>
          </a:p>
          <a:p>
            <a:pPr marL="538163" indent="-358775">
              <a:buFont typeface="Arial" panose="020B0604020202020204" pitchFamily="34" charset="0"/>
              <a:buChar char="•"/>
            </a:pPr>
            <a:r>
              <a:rPr lang="sv-SE" sz="1800" dirty="0"/>
              <a:t>Bistånd </a:t>
            </a:r>
          </a:p>
          <a:p>
            <a:pPr marL="538163" indent="-358775">
              <a:buFont typeface="Arial" panose="020B0604020202020204" pitchFamily="34" charset="0"/>
              <a:buChar char="•"/>
            </a:pPr>
            <a:r>
              <a:rPr lang="sv-SE" dirty="0"/>
              <a:t>Status inför behovsbedömning</a:t>
            </a:r>
            <a:endParaRPr lang="sv-SE" sz="1800" dirty="0"/>
          </a:p>
          <a:p>
            <a:pPr marL="538163" indent="-358775">
              <a:buFont typeface="Arial" panose="020B0604020202020204" pitchFamily="34" charset="0"/>
              <a:buChar char="•"/>
            </a:pPr>
            <a:r>
              <a:rPr lang="sv-SE" sz="1800" dirty="0"/>
              <a:t>Samordningsbehov öppenvård och kommun </a:t>
            </a:r>
          </a:p>
          <a:p>
            <a:pPr marL="538163" indent="-358775">
              <a:buFont typeface="Arial" panose="020B0604020202020204" pitchFamily="34" charset="0"/>
              <a:buChar char="•"/>
            </a:pPr>
            <a:r>
              <a:rPr lang="sv-SE" sz="1800" dirty="0"/>
              <a:t>Utskrivningsmeddelande</a:t>
            </a:r>
          </a:p>
          <a:p>
            <a:pPr marL="538163" indent="-358775">
              <a:buFont typeface="Arial" panose="020B0604020202020204" pitchFamily="34" charset="0"/>
              <a:buChar char="•"/>
            </a:pPr>
            <a:r>
              <a:rPr lang="sv-SE" dirty="0"/>
              <a:t>Avliden</a:t>
            </a:r>
            <a:endParaRPr lang="sv-SE" sz="1800" dirty="0"/>
          </a:p>
        </p:txBody>
      </p:sp>
    </p:spTree>
    <p:extLst>
      <p:ext uri="{BB962C8B-B14F-4D97-AF65-F5344CB8AC3E}">
        <p14:creationId xmlns:p14="http://schemas.microsoft.com/office/powerpoint/2010/main" val="2489174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Utskrivningsplan</a:t>
            </a:r>
          </a:p>
        </p:txBody>
      </p:sp>
      <p:sp>
        <p:nvSpPr>
          <p:cNvPr id="3" name="Platshållare för innehåll 2"/>
          <p:cNvSpPr>
            <a:spLocks noGrp="1"/>
          </p:cNvSpPr>
          <p:nvPr>
            <p:ph sz="quarter" idx="13"/>
          </p:nvPr>
        </p:nvSpPr>
        <p:spPr>
          <a:xfrm>
            <a:off x="638828" y="1592374"/>
            <a:ext cx="9602266" cy="4231040"/>
          </a:xfrm>
        </p:spPr>
        <p:txBody>
          <a:bodyPr/>
          <a:lstStyle/>
          <a:p>
            <a:r>
              <a:rPr lang="sv-SE" sz="1800" dirty="0">
                <a:solidFill>
                  <a:schemeClr val="tx1"/>
                </a:solidFill>
              </a:rPr>
              <a:t>Hur gör man så det blir en gemensamt plan…</a:t>
            </a:r>
          </a:p>
        </p:txBody>
      </p:sp>
      <p:pic>
        <p:nvPicPr>
          <p:cNvPr id="4" name="Bildobjekt 3"/>
          <p:cNvPicPr>
            <a:picLocks noChangeAspect="1"/>
          </p:cNvPicPr>
          <p:nvPr/>
        </p:nvPicPr>
        <p:blipFill>
          <a:blip r:embed="rId3"/>
          <a:stretch>
            <a:fillRect/>
          </a:stretch>
        </p:blipFill>
        <p:spPr>
          <a:xfrm>
            <a:off x="3155299" y="2074087"/>
            <a:ext cx="2448272" cy="1028274"/>
          </a:xfrm>
          <a:prstGeom prst="rect">
            <a:avLst/>
          </a:prstGeom>
        </p:spPr>
      </p:pic>
      <p:pic>
        <p:nvPicPr>
          <p:cNvPr id="5" name="Bildobjekt 4"/>
          <p:cNvPicPr>
            <a:picLocks noChangeAspect="1"/>
          </p:cNvPicPr>
          <p:nvPr/>
        </p:nvPicPr>
        <p:blipFill rotWithShape="1">
          <a:blip r:embed="rId4"/>
          <a:srcRect r="7108"/>
          <a:stretch/>
        </p:blipFill>
        <p:spPr>
          <a:xfrm>
            <a:off x="5920027" y="2096520"/>
            <a:ext cx="3168352" cy="925413"/>
          </a:xfrm>
          <a:prstGeom prst="rect">
            <a:avLst/>
          </a:prstGeom>
        </p:spPr>
      </p:pic>
      <p:pic>
        <p:nvPicPr>
          <p:cNvPr id="6" name="Bildobjekt 5"/>
          <p:cNvPicPr>
            <a:picLocks noChangeAspect="1"/>
          </p:cNvPicPr>
          <p:nvPr/>
        </p:nvPicPr>
        <p:blipFill rotWithShape="1">
          <a:blip r:embed="rId5"/>
          <a:srcRect r="54254"/>
          <a:stretch/>
        </p:blipFill>
        <p:spPr>
          <a:xfrm>
            <a:off x="884284" y="3310101"/>
            <a:ext cx="2952328" cy="3057846"/>
          </a:xfrm>
          <a:prstGeom prst="rect">
            <a:avLst/>
          </a:prstGeom>
        </p:spPr>
      </p:pic>
      <p:pic>
        <p:nvPicPr>
          <p:cNvPr id="7" name="Bildobjekt 6"/>
          <p:cNvPicPr>
            <a:picLocks noChangeAspect="1"/>
          </p:cNvPicPr>
          <p:nvPr/>
        </p:nvPicPr>
        <p:blipFill rotWithShape="1">
          <a:blip r:embed="rId6"/>
          <a:srcRect l="-1" r="26253"/>
          <a:stretch/>
        </p:blipFill>
        <p:spPr>
          <a:xfrm>
            <a:off x="884284" y="2058749"/>
            <a:ext cx="1954559" cy="1043612"/>
          </a:xfrm>
          <a:prstGeom prst="rect">
            <a:avLst/>
          </a:prstGeom>
        </p:spPr>
      </p:pic>
    </p:spTree>
    <p:extLst>
      <p:ext uri="{BB962C8B-B14F-4D97-AF65-F5344CB8AC3E}">
        <p14:creationId xmlns:p14="http://schemas.microsoft.com/office/powerpoint/2010/main" val="3584129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Utskrivningsplan</a:t>
            </a:r>
          </a:p>
        </p:txBody>
      </p:sp>
      <p:sp>
        <p:nvSpPr>
          <p:cNvPr id="3" name="Platshållare för innehåll 2"/>
          <p:cNvSpPr>
            <a:spLocks noGrp="1"/>
          </p:cNvSpPr>
          <p:nvPr>
            <p:ph sz="quarter" idx="13"/>
          </p:nvPr>
        </p:nvSpPr>
        <p:spPr>
          <a:xfrm>
            <a:off x="701458" y="1653437"/>
            <a:ext cx="9777630" cy="4218514"/>
          </a:xfrm>
        </p:spPr>
        <p:txBody>
          <a:bodyPr/>
          <a:lstStyle/>
          <a:p>
            <a:pPr marL="0" indent="0">
              <a:buNone/>
            </a:pPr>
            <a:r>
              <a:rPr lang="sv-SE" sz="1800" dirty="0">
                <a:solidFill>
                  <a:schemeClr val="tx1"/>
                </a:solidFill>
              </a:rPr>
              <a:t>När nästa person öppnar fliken Planer kommer det så ut så här; </a:t>
            </a:r>
          </a:p>
          <a:p>
            <a:pPr marL="0" indent="0">
              <a:buNone/>
            </a:pPr>
            <a:endParaRPr lang="sv-SE" dirty="0"/>
          </a:p>
        </p:txBody>
      </p:sp>
      <p:pic>
        <p:nvPicPr>
          <p:cNvPr id="6" name="Bildobjekt 5"/>
          <p:cNvPicPr>
            <a:picLocks noChangeAspect="1"/>
          </p:cNvPicPr>
          <p:nvPr/>
        </p:nvPicPr>
        <p:blipFill>
          <a:blip r:embed="rId3"/>
          <a:stretch>
            <a:fillRect/>
          </a:stretch>
        </p:blipFill>
        <p:spPr>
          <a:xfrm>
            <a:off x="814098" y="2195724"/>
            <a:ext cx="2910883" cy="1136732"/>
          </a:xfrm>
          <a:prstGeom prst="rect">
            <a:avLst/>
          </a:prstGeom>
        </p:spPr>
      </p:pic>
      <p:pic>
        <p:nvPicPr>
          <p:cNvPr id="7" name="Bildobjekt 6"/>
          <p:cNvPicPr>
            <a:picLocks noChangeAspect="1"/>
          </p:cNvPicPr>
          <p:nvPr/>
        </p:nvPicPr>
        <p:blipFill>
          <a:blip r:embed="rId4"/>
          <a:stretch>
            <a:fillRect/>
          </a:stretch>
        </p:blipFill>
        <p:spPr>
          <a:xfrm>
            <a:off x="3837621" y="2195724"/>
            <a:ext cx="2818631" cy="1136732"/>
          </a:xfrm>
          <a:prstGeom prst="rect">
            <a:avLst/>
          </a:prstGeom>
        </p:spPr>
      </p:pic>
      <p:pic>
        <p:nvPicPr>
          <p:cNvPr id="8" name="Bildobjekt 7"/>
          <p:cNvPicPr>
            <a:picLocks noChangeAspect="1"/>
          </p:cNvPicPr>
          <p:nvPr/>
        </p:nvPicPr>
        <p:blipFill>
          <a:blip r:embed="rId5"/>
          <a:stretch>
            <a:fillRect/>
          </a:stretch>
        </p:blipFill>
        <p:spPr>
          <a:xfrm>
            <a:off x="814098" y="3762694"/>
            <a:ext cx="4840032" cy="2401321"/>
          </a:xfrm>
          <a:prstGeom prst="rect">
            <a:avLst/>
          </a:prstGeom>
        </p:spPr>
      </p:pic>
      <p:pic>
        <p:nvPicPr>
          <p:cNvPr id="9" name="Bildobjekt 8"/>
          <p:cNvPicPr>
            <a:picLocks noChangeAspect="1"/>
          </p:cNvPicPr>
          <p:nvPr/>
        </p:nvPicPr>
        <p:blipFill rotWithShape="1">
          <a:blip r:embed="rId6"/>
          <a:srcRect r="26979"/>
          <a:stretch/>
        </p:blipFill>
        <p:spPr>
          <a:xfrm>
            <a:off x="6096000" y="3762694"/>
            <a:ext cx="3476040" cy="1825257"/>
          </a:xfrm>
          <a:prstGeom prst="rect">
            <a:avLst/>
          </a:prstGeom>
        </p:spPr>
      </p:pic>
    </p:spTree>
    <p:extLst>
      <p:ext uri="{BB962C8B-B14F-4D97-AF65-F5344CB8AC3E}">
        <p14:creationId xmlns:p14="http://schemas.microsoft.com/office/powerpoint/2010/main" val="3840052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88515" y="320130"/>
            <a:ext cx="9722285" cy="908936"/>
          </a:xfrm>
        </p:spPr>
        <p:txBody>
          <a:bodyPr/>
          <a:lstStyle/>
          <a:p>
            <a:r>
              <a:rPr lang="sv-SE" sz="4000" dirty="0"/>
              <a:t>Journal</a:t>
            </a:r>
          </a:p>
        </p:txBody>
      </p:sp>
      <p:pic>
        <p:nvPicPr>
          <p:cNvPr id="4" name="Bildobjekt 3"/>
          <p:cNvPicPr>
            <a:picLocks noChangeAspect="1"/>
          </p:cNvPicPr>
          <p:nvPr/>
        </p:nvPicPr>
        <p:blipFill>
          <a:blip r:embed="rId3"/>
          <a:stretch>
            <a:fillRect/>
          </a:stretch>
        </p:blipFill>
        <p:spPr>
          <a:xfrm>
            <a:off x="3451685" y="1229066"/>
            <a:ext cx="7343942" cy="1100294"/>
          </a:xfrm>
          <a:prstGeom prst="rect">
            <a:avLst/>
          </a:prstGeom>
        </p:spPr>
      </p:pic>
      <p:pic>
        <p:nvPicPr>
          <p:cNvPr id="5" name="Bildobjekt 4"/>
          <p:cNvPicPr>
            <a:picLocks noChangeAspect="1"/>
          </p:cNvPicPr>
          <p:nvPr/>
        </p:nvPicPr>
        <p:blipFill rotWithShape="1">
          <a:blip r:embed="rId4"/>
          <a:srcRect r="18973"/>
          <a:stretch/>
        </p:blipFill>
        <p:spPr>
          <a:xfrm>
            <a:off x="1102914" y="2421363"/>
            <a:ext cx="5451664" cy="2718709"/>
          </a:xfrm>
          <a:prstGeom prst="rect">
            <a:avLst/>
          </a:prstGeom>
        </p:spPr>
      </p:pic>
      <p:pic>
        <p:nvPicPr>
          <p:cNvPr id="6" name="Bildobjekt 5"/>
          <p:cNvPicPr>
            <a:picLocks noChangeAspect="1"/>
          </p:cNvPicPr>
          <p:nvPr/>
        </p:nvPicPr>
        <p:blipFill>
          <a:blip r:embed="rId5"/>
          <a:stretch>
            <a:fillRect/>
          </a:stretch>
        </p:blipFill>
        <p:spPr>
          <a:xfrm>
            <a:off x="6659539" y="2421363"/>
            <a:ext cx="4429547" cy="908936"/>
          </a:xfrm>
          <a:prstGeom prst="rect">
            <a:avLst/>
          </a:prstGeom>
        </p:spPr>
      </p:pic>
      <p:pic>
        <p:nvPicPr>
          <p:cNvPr id="7" name="Platshållare för innehåll 3"/>
          <p:cNvPicPr>
            <a:picLocks noGrp="1" noChangeAspect="1"/>
          </p:cNvPicPr>
          <p:nvPr>
            <p:ph idx="1"/>
          </p:nvPr>
        </p:nvPicPr>
        <p:blipFill>
          <a:blip r:embed="rId6"/>
          <a:stretch>
            <a:fillRect/>
          </a:stretch>
        </p:blipFill>
        <p:spPr>
          <a:xfrm>
            <a:off x="3206805" y="4941169"/>
            <a:ext cx="5634375" cy="1287857"/>
          </a:xfrm>
          <a:prstGeom prst="rect">
            <a:avLst/>
          </a:prstGeom>
        </p:spPr>
      </p:pic>
      <p:sp>
        <p:nvSpPr>
          <p:cNvPr id="3" name="Rektangel 2">
            <a:extLst>
              <a:ext uri="{FF2B5EF4-FFF2-40B4-BE49-F238E27FC236}">
                <a16:creationId xmlns:a16="http://schemas.microsoft.com/office/drawing/2014/main" id="{84EA819A-7A2A-B43A-3B90-E0AF34C3D8A3}"/>
              </a:ext>
            </a:extLst>
          </p:cNvPr>
          <p:cNvSpPr/>
          <p:nvPr/>
        </p:nvSpPr>
        <p:spPr>
          <a:xfrm>
            <a:off x="8874312" y="1321069"/>
            <a:ext cx="1728592" cy="9089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Tree>
    <p:extLst>
      <p:ext uri="{BB962C8B-B14F-4D97-AF65-F5344CB8AC3E}">
        <p14:creationId xmlns:p14="http://schemas.microsoft.com/office/powerpoint/2010/main" val="320098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Planering</a:t>
            </a:r>
          </a:p>
        </p:txBody>
      </p:sp>
      <p:sp>
        <p:nvSpPr>
          <p:cNvPr id="3" name="Platshållare för innehåll 2"/>
          <p:cNvSpPr>
            <a:spLocks noGrp="1"/>
          </p:cNvSpPr>
          <p:nvPr>
            <p:ph sz="quarter" idx="13"/>
          </p:nvPr>
        </p:nvSpPr>
        <p:spPr>
          <a:xfrm>
            <a:off x="555088" y="1791223"/>
            <a:ext cx="9924000" cy="4080728"/>
          </a:xfrm>
        </p:spPr>
        <p:txBody>
          <a:bodyPr/>
          <a:lstStyle/>
          <a:p>
            <a:pPr marL="0" indent="0">
              <a:buNone/>
            </a:pPr>
            <a:r>
              <a:rPr lang="sv-SE" sz="1800" dirty="0"/>
              <a:t>Skillnaden mellan Planering under vårdtid, Utskrivningsplan och SIP</a:t>
            </a:r>
          </a:p>
          <a:p>
            <a:r>
              <a:rPr lang="sv-SE" sz="1800" dirty="0"/>
              <a:t>Planering under vårdtid – den planering som varje aktör</a:t>
            </a:r>
            <a:r>
              <a:rPr lang="sv-SE" sz="1800" baseline="0" dirty="0"/>
              <a:t> gör för att kunna ta hem patienten, dokumenteras i respektive verksamhetssystem och kommunikation förs i meddelanden i  Link för att på ett smidigt sätt förmedla information.  </a:t>
            </a:r>
          </a:p>
          <a:p>
            <a:r>
              <a:rPr lang="sv-SE" sz="1800" baseline="0" dirty="0"/>
              <a:t>Utskrivningsplan – patientens dokument, ska skrivas så patienten förstår vad respektive aktör ska göra vid hemkomst till boendet. Dokumentationen ska ske så att planen är klar mot det planerade utskrivningsdatumet. </a:t>
            </a:r>
          </a:p>
          <a:p>
            <a:r>
              <a:rPr lang="sv-SE" sz="1800" baseline="0" dirty="0"/>
              <a:t>SIP – möte med patienten och involverade aktörer, ska dokumenteras i SIP-mallen i Link, och bör utvärderas. </a:t>
            </a:r>
            <a:endParaRPr lang="sv-SE" sz="1800" dirty="0"/>
          </a:p>
        </p:txBody>
      </p:sp>
    </p:spTree>
    <p:extLst>
      <p:ext uri="{BB962C8B-B14F-4D97-AF65-F5344CB8AC3E}">
        <p14:creationId xmlns:p14="http://schemas.microsoft.com/office/powerpoint/2010/main" val="323725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Avsluta ärende</a:t>
            </a:r>
          </a:p>
        </p:txBody>
      </p:sp>
      <p:sp>
        <p:nvSpPr>
          <p:cNvPr id="3" name="Platshållare för innehåll 2"/>
          <p:cNvSpPr>
            <a:spLocks noGrp="1"/>
          </p:cNvSpPr>
          <p:nvPr>
            <p:ph sz="quarter" idx="13"/>
          </p:nvPr>
        </p:nvSpPr>
        <p:spPr>
          <a:xfrm>
            <a:off x="540000" y="1691015"/>
            <a:ext cx="9939088" cy="4180936"/>
          </a:xfrm>
        </p:spPr>
        <p:txBody>
          <a:bodyPr>
            <a:normAutofit/>
          </a:bodyPr>
          <a:lstStyle/>
          <a:p>
            <a:r>
              <a:rPr lang="sv-SE" sz="1800" dirty="0">
                <a:solidFill>
                  <a:schemeClr val="tx1"/>
                </a:solidFill>
              </a:rPr>
              <a:t>Vid utskrivning från slutenvården försvinner slutenvården som aktör när patienten blir utskriven. </a:t>
            </a:r>
          </a:p>
          <a:p>
            <a:r>
              <a:rPr lang="sv-SE" sz="1800" dirty="0">
                <a:solidFill>
                  <a:schemeClr val="tx1"/>
                </a:solidFill>
              </a:rPr>
              <a:t>Om personen avlidit - skickas ett generellt meddelande</a:t>
            </a:r>
          </a:p>
          <a:p>
            <a:pPr marL="174625" indent="0">
              <a:buNone/>
              <a:tabLst>
                <a:tab pos="174625" algn="l"/>
              </a:tabLst>
            </a:pPr>
            <a:r>
              <a:rPr lang="sv-SE" sz="1800" dirty="0"/>
              <a:t>Avslutar man ärendet direkt så kommer inte övriga aktörer att se att patienten avlidit utan det är viktigt att meddelandet skickas, när fasta vårdkontakten ser att meddelandet är läst så kan de avsluta ärendet. </a:t>
            </a:r>
          </a:p>
          <a:p>
            <a:pPr marL="174625" indent="-174625">
              <a:tabLst>
                <a:tab pos="174625" algn="l"/>
              </a:tabLst>
            </a:pPr>
            <a:r>
              <a:rPr lang="sv-SE" sz="1800" dirty="0">
                <a:solidFill>
                  <a:schemeClr val="tx1"/>
                </a:solidFill>
              </a:rPr>
              <a:t>Fast vårdkontakt avsluta ärendet ett dygn efter att personen lämnat slutenvården OM inte fortsatt samordningsbehov föreligger</a:t>
            </a:r>
          </a:p>
        </p:txBody>
      </p:sp>
    </p:spTree>
    <p:extLst>
      <p:ext uri="{BB962C8B-B14F-4D97-AF65-F5344CB8AC3E}">
        <p14:creationId xmlns:p14="http://schemas.microsoft.com/office/powerpoint/2010/main" val="3989560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A22E53-F5EE-7CB3-5F46-1801A02E6D64}"/>
              </a:ext>
            </a:extLst>
          </p:cNvPr>
          <p:cNvSpPr>
            <a:spLocks noGrp="1"/>
          </p:cNvSpPr>
          <p:nvPr>
            <p:ph type="title"/>
          </p:nvPr>
        </p:nvSpPr>
        <p:spPr/>
        <p:txBody>
          <a:bodyPr/>
          <a:lstStyle/>
          <a:p>
            <a:r>
              <a:rPr lang="sv-SE" dirty="0"/>
              <a:t>Processen för samordnad vård- och omsorgsplanering</a:t>
            </a:r>
          </a:p>
        </p:txBody>
      </p:sp>
      <p:sp>
        <p:nvSpPr>
          <p:cNvPr id="3" name="Platshållare för bildnummer 2">
            <a:extLst>
              <a:ext uri="{FF2B5EF4-FFF2-40B4-BE49-F238E27FC236}">
                <a16:creationId xmlns:a16="http://schemas.microsoft.com/office/drawing/2014/main" id="{8958FB92-D06E-2F10-7DCC-F337F58F4388}"/>
              </a:ext>
            </a:extLst>
          </p:cNvPr>
          <p:cNvSpPr>
            <a:spLocks noGrp="1"/>
          </p:cNvSpPr>
          <p:nvPr>
            <p:ph type="sldNum" sz="quarter" idx="12"/>
          </p:nvPr>
        </p:nvSpPr>
        <p:spPr/>
        <p:txBody>
          <a:bodyPr/>
          <a:lstStyle/>
          <a:p>
            <a:fld id="{5204B58B-0420-4827-A2A8-7A3D043AFDDE}" type="slidenum">
              <a:rPr lang="sv-SE" smtClean="0"/>
              <a:t>26</a:t>
            </a:fld>
            <a:endParaRPr lang="sv-SE" dirty="0"/>
          </a:p>
        </p:txBody>
      </p:sp>
      <p:pic>
        <p:nvPicPr>
          <p:cNvPr id="5" name="Bildobjekt 4">
            <a:extLst>
              <a:ext uri="{FF2B5EF4-FFF2-40B4-BE49-F238E27FC236}">
                <a16:creationId xmlns:a16="http://schemas.microsoft.com/office/drawing/2014/main" id="{E5317913-07A9-DE70-33F4-727490931480}"/>
              </a:ext>
            </a:extLst>
          </p:cNvPr>
          <p:cNvPicPr>
            <a:picLocks noChangeAspect="1"/>
          </p:cNvPicPr>
          <p:nvPr/>
        </p:nvPicPr>
        <p:blipFill>
          <a:blip r:embed="rId3"/>
          <a:stretch>
            <a:fillRect/>
          </a:stretch>
        </p:blipFill>
        <p:spPr>
          <a:xfrm>
            <a:off x="2519112" y="1516875"/>
            <a:ext cx="6762674" cy="5091475"/>
          </a:xfrm>
          <a:prstGeom prst="rect">
            <a:avLst/>
          </a:prstGeom>
        </p:spPr>
      </p:pic>
    </p:spTree>
    <p:extLst>
      <p:ext uri="{BB962C8B-B14F-4D97-AF65-F5344CB8AC3E}">
        <p14:creationId xmlns:p14="http://schemas.microsoft.com/office/powerpoint/2010/main" val="427794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ln>
            <a:solidFill>
              <a:srgbClr val="0070C0"/>
            </a:solidFill>
          </a:ln>
        </p:spPr>
        <p:txBody>
          <a:bodyPr>
            <a:noAutofit/>
          </a:bodyPr>
          <a:lstStyle/>
          <a:p>
            <a:r>
              <a:rPr lang="sv-SE" sz="4000" dirty="0"/>
              <a:t>Samordnad vård och omsorgsplanering</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327560" y="1753994"/>
            <a:ext cx="8229600" cy="3894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ruta 5"/>
          <p:cNvSpPr txBox="1"/>
          <p:nvPr/>
        </p:nvSpPr>
        <p:spPr>
          <a:xfrm rot="10800000" flipV="1">
            <a:off x="434238" y="4151948"/>
            <a:ext cx="1250554" cy="600164"/>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sv-SE" sz="1100" dirty="0"/>
              <a:t>Kommunen       skickar Inmeddelande</a:t>
            </a:r>
          </a:p>
        </p:txBody>
      </p:sp>
    </p:spTree>
    <p:extLst>
      <p:ext uri="{BB962C8B-B14F-4D97-AF65-F5344CB8AC3E}">
        <p14:creationId xmlns:p14="http://schemas.microsoft.com/office/powerpoint/2010/main" val="661130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Inmeddelande</a:t>
            </a:r>
          </a:p>
        </p:txBody>
      </p:sp>
      <p:sp>
        <p:nvSpPr>
          <p:cNvPr id="3" name="Platshållare för innehåll 2"/>
          <p:cNvSpPr>
            <a:spLocks noGrp="1"/>
          </p:cNvSpPr>
          <p:nvPr>
            <p:ph sz="quarter" idx="13"/>
          </p:nvPr>
        </p:nvSpPr>
        <p:spPr>
          <a:xfrm>
            <a:off x="721389" y="2251342"/>
            <a:ext cx="8758238" cy="4067175"/>
          </a:xfrm>
        </p:spPr>
        <p:txBody>
          <a:bodyPr/>
          <a:lstStyle/>
          <a:p>
            <a:pPr marL="0" indent="0">
              <a:buNone/>
            </a:pPr>
            <a:endParaRPr lang="sv-SE" dirty="0"/>
          </a:p>
          <a:p>
            <a:pPr marL="0" indent="0">
              <a:lnSpc>
                <a:spcPct val="100000"/>
              </a:lnSpc>
              <a:buNone/>
            </a:pPr>
            <a:r>
              <a:rPr lang="sv-SE" sz="1800" dirty="0">
                <a:solidFill>
                  <a:schemeClr val="tx1"/>
                </a:solidFill>
              </a:rPr>
              <a:t>För att kunna skicka ett </a:t>
            </a:r>
            <a:r>
              <a:rPr lang="sv-SE" sz="1800" dirty="0" err="1">
                <a:solidFill>
                  <a:schemeClr val="tx1"/>
                </a:solidFill>
              </a:rPr>
              <a:t>inmeddelande</a:t>
            </a:r>
            <a:r>
              <a:rPr lang="sv-SE" sz="1800" dirty="0">
                <a:solidFill>
                  <a:schemeClr val="tx1"/>
                </a:solidFill>
              </a:rPr>
              <a:t> så måste patienten ha ett samordningsärende, finns det inte redan ett pågående ärende så får ett samordningsärende skapas upp. </a:t>
            </a:r>
          </a:p>
          <a:p>
            <a:pPr marL="0" indent="0">
              <a:lnSpc>
                <a:spcPct val="100000"/>
              </a:lnSpc>
              <a:buNone/>
            </a:pPr>
            <a:r>
              <a:rPr lang="sv-SE" sz="1800" dirty="0">
                <a:solidFill>
                  <a:schemeClr val="tx1"/>
                </a:solidFill>
              </a:rPr>
              <a:t>Nytt </a:t>
            </a:r>
            <a:r>
              <a:rPr lang="sv-SE" sz="1800" dirty="0"/>
              <a:t>ärende skapas upp via Ärendeöversikten. Det är inte obligatoriskt att fylla i samtycke eller samordningsbehov vid </a:t>
            </a:r>
            <a:r>
              <a:rPr lang="sv-SE" sz="1800" dirty="0" err="1"/>
              <a:t>Inmeddelande</a:t>
            </a:r>
            <a:r>
              <a:rPr lang="sv-SE" sz="1800" dirty="0"/>
              <a:t>. Om personen läggs in i slutenvård så får de ta ställning till samtyckena då istället. </a:t>
            </a:r>
          </a:p>
          <a:p>
            <a:r>
              <a:rPr lang="sv-SE" sz="1800" dirty="0">
                <a:solidFill>
                  <a:schemeClr val="tx1"/>
                </a:solidFill>
              </a:rPr>
              <a:t>Välj rätt enhet - öppenvård akuten </a:t>
            </a:r>
          </a:p>
          <a:p>
            <a:r>
              <a:rPr lang="sv-SE" sz="1800" dirty="0">
                <a:solidFill>
                  <a:schemeClr val="tx1"/>
                </a:solidFill>
              </a:rPr>
              <a:t>Lägg till </a:t>
            </a:r>
            <a:r>
              <a:rPr lang="sv-SE" sz="1800" b="1" dirty="0">
                <a:solidFill>
                  <a:schemeClr val="tx1"/>
                </a:solidFill>
              </a:rPr>
              <a:t>din</a:t>
            </a:r>
            <a:r>
              <a:rPr lang="sv-SE" sz="1800" dirty="0">
                <a:solidFill>
                  <a:schemeClr val="tx1"/>
                </a:solidFill>
              </a:rPr>
              <a:t> enhet som aktör </a:t>
            </a:r>
          </a:p>
          <a:p>
            <a:r>
              <a:rPr lang="sv-SE" sz="1800" dirty="0" err="1">
                <a:solidFill>
                  <a:schemeClr val="tx1"/>
                </a:solidFill>
              </a:rPr>
              <a:t>Inmeddelande</a:t>
            </a:r>
            <a:r>
              <a:rPr lang="sv-SE" sz="1800" dirty="0">
                <a:solidFill>
                  <a:schemeClr val="tx1"/>
                </a:solidFill>
              </a:rPr>
              <a:t> skickas som ett Generellt meddelande med titel </a:t>
            </a:r>
            <a:r>
              <a:rPr lang="sv-SE" sz="1800" dirty="0" err="1">
                <a:solidFill>
                  <a:schemeClr val="tx1"/>
                </a:solidFill>
              </a:rPr>
              <a:t>Inmeddelande</a:t>
            </a:r>
            <a:endParaRPr lang="sv-SE" sz="1800" dirty="0">
              <a:solidFill>
                <a:schemeClr val="tx1"/>
              </a:solidFill>
            </a:endParaRPr>
          </a:p>
          <a:p>
            <a:r>
              <a:rPr lang="sv-SE" sz="1800" dirty="0">
                <a:solidFill>
                  <a:schemeClr val="tx1"/>
                </a:solidFill>
              </a:rPr>
              <a:t>Om personen kommer åter från akuten utan att ha blivet inlagd- </a:t>
            </a:r>
            <a:r>
              <a:rPr lang="sv-SE" sz="1800" b="1" dirty="0">
                <a:solidFill>
                  <a:schemeClr val="tx1"/>
                </a:solidFill>
              </a:rPr>
              <a:t>glöm ej </a:t>
            </a:r>
            <a:r>
              <a:rPr lang="sv-SE" sz="1800" dirty="0">
                <a:solidFill>
                  <a:schemeClr val="tx1"/>
                </a:solidFill>
              </a:rPr>
              <a:t>att avsluta ärendet</a:t>
            </a:r>
          </a:p>
          <a:p>
            <a:pPr marL="0" indent="0">
              <a:lnSpc>
                <a:spcPct val="100000"/>
              </a:lnSpc>
              <a:buNone/>
            </a:pPr>
            <a:endParaRPr lang="sv-SE" dirty="0"/>
          </a:p>
          <a:p>
            <a:pPr marL="0" indent="0">
              <a:lnSpc>
                <a:spcPct val="100000"/>
              </a:lnSpc>
              <a:buNone/>
            </a:pPr>
            <a:endParaRPr lang="sv-SE" dirty="0">
              <a:solidFill>
                <a:schemeClr val="tx1"/>
              </a:solidFill>
            </a:endParaRPr>
          </a:p>
          <a:p>
            <a:pPr marL="0" indent="0">
              <a:buNone/>
            </a:pPr>
            <a:endParaRPr lang="sv-SE" dirty="0">
              <a:solidFill>
                <a:schemeClr val="tx1"/>
              </a:solidFill>
            </a:endParaRPr>
          </a:p>
        </p:txBody>
      </p:sp>
      <p:sp>
        <p:nvSpPr>
          <p:cNvPr id="7" name="textruta 6">
            <a:extLst>
              <a:ext uri="{FF2B5EF4-FFF2-40B4-BE49-F238E27FC236}">
                <a16:creationId xmlns:a16="http://schemas.microsoft.com/office/drawing/2014/main" id="{7C791243-F2E6-D520-5E41-EB98F5B72F0F}"/>
              </a:ext>
            </a:extLst>
          </p:cNvPr>
          <p:cNvSpPr txBox="1"/>
          <p:nvPr/>
        </p:nvSpPr>
        <p:spPr>
          <a:xfrm>
            <a:off x="627321" y="1387948"/>
            <a:ext cx="10937358" cy="923330"/>
          </a:xfrm>
          <a:prstGeom prst="rect">
            <a:avLst/>
          </a:prstGeom>
          <a:noFill/>
        </p:spPr>
        <p:txBody>
          <a:bodyPr wrap="square">
            <a:spAutoFit/>
          </a:bodyPr>
          <a:lstStyle/>
          <a:p>
            <a:pPr>
              <a:spcAft>
                <a:spcPts val="600"/>
              </a:spcAft>
            </a:pPr>
            <a:r>
              <a:rPr lang="sv-SE" sz="1800" dirty="0">
                <a:effectLst/>
                <a:ea typeface="Georgia" panose="02040502050405020303" pitchFamily="18" charset="0"/>
                <a:cs typeface="Times New Roman" panose="02020603050405020304" pitchFamily="18" charset="0"/>
              </a:rPr>
              <a:t>När en person skickas in till akutmottagningen efter bedömning av legitimerad hälso- och sjukvårdspersonal i kommunen ska det i Link skickas ett </a:t>
            </a:r>
            <a:r>
              <a:rPr lang="sv-SE" sz="1800" b="1" dirty="0" err="1">
                <a:effectLst/>
                <a:ea typeface="Georgia" panose="02040502050405020303" pitchFamily="18" charset="0"/>
                <a:cs typeface="Times New Roman" panose="02020603050405020304" pitchFamily="18" charset="0"/>
              </a:rPr>
              <a:t>Inmeddelande</a:t>
            </a:r>
            <a:r>
              <a:rPr lang="sv-SE" sz="1800" b="1" dirty="0">
                <a:effectLst/>
                <a:ea typeface="Georgia" panose="02040502050405020303" pitchFamily="18" charset="0"/>
                <a:cs typeface="Times New Roman" panose="02020603050405020304" pitchFamily="18" charset="0"/>
              </a:rPr>
              <a:t> Akuten</a:t>
            </a:r>
            <a:r>
              <a:rPr lang="sv-SE" sz="1800" dirty="0">
                <a:effectLst/>
                <a:ea typeface="Georgia" panose="02040502050405020303" pitchFamily="18" charset="0"/>
                <a:cs typeface="Times New Roman" panose="02020603050405020304" pitchFamily="18" charset="0"/>
              </a:rPr>
              <a:t> till aktuell akutmottagning, med kontaktuppgifter och annan relevant information</a:t>
            </a:r>
            <a:endParaRPr lang="sv-SE" sz="2400" dirty="0">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0213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err="1"/>
              <a:t>Inmeddelande</a:t>
            </a:r>
            <a:r>
              <a:rPr lang="sv-SE" sz="4000" dirty="0"/>
              <a:t> i Cosmic</a:t>
            </a:r>
          </a:p>
        </p:txBody>
      </p:sp>
      <p:sp>
        <p:nvSpPr>
          <p:cNvPr id="8" name="Platshållare för innehåll 7"/>
          <p:cNvSpPr>
            <a:spLocks noGrp="1"/>
          </p:cNvSpPr>
          <p:nvPr>
            <p:ph sz="quarter" idx="13"/>
          </p:nvPr>
        </p:nvSpPr>
        <p:spPr>
          <a:xfrm>
            <a:off x="540000" y="1641937"/>
            <a:ext cx="8758238" cy="4067175"/>
          </a:xfrm>
        </p:spPr>
        <p:txBody>
          <a:bodyPr/>
          <a:lstStyle/>
          <a:p>
            <a:r>
              <a:rPr lang="sv-SE" sz="1800" dirty="0">
                <a:solidFill>
                  <a:schemeClr val="tx1"/>
                </a:solidFill>
              </a:rPr>
              <a:t>Akutmottagningarna är öppenvårdsmottagningar</a:t>
            </a:r>
          </a:p>
          <a:p>
            <a:endParaRPr lang="sv-SE" dirty="0">
              <a:solidFill>
                <a:schemeClr val="tx1"/>
              </a:solidFill>
            </a:endParaRPr>
          </a:p>
        </p:txBody>
      </p:sp>
      <p:pic>
        <p:nvPicPr>
          <p:cNvPr id="11" name="Bildobjekt 10"/>
          <p:cNvPicPr>
            <a:picLocks noChangeAspect="1"/>
          </p:cNvPicPr>
          <p:nvPr/>
        </p:nvPicPr>
        <p:blipFill>
          <a:blip r:embed="rId3"/>
          <a:stretch>
            <a:fillRect/>
          </a:stretch>
        </p:blipFill>
        <p:spPr>
          <a:xfrm>
            <a:off x="1418428" y="2354493"/>
            <a:ext cx="3672408" cy="3678379"/>
          </a:xfrm>
          <a:prstGeom prst="rect">
            <a:avLst/>
          </a:prstGeom>
        </p:spPr>
      </p:pic>
    </p:spTree>
    <p:extLst>
      <p:ext uri="{BB962C8B-B14F-4D97-AF65-F5344CB8AC3E}">
        <p14:creationId xmlns:p14="http://schemas.microsoft.com/office/powerpoint/2010/main" val="2310835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err="1"/>
              <a:t>Inmeddelande</a:t>
            </a:r>
            <a:r>
              <a:rPr lang="sv-SE" sz="4000" dirty="0"/>
              <a:t> i Cosmic</a:t>
            </a:r>
          </a:p>
        </p:txBody>
      </p:sp>
      <p:sp>
        <p:nvSpPr>
          <p:cNvPr id="3" name="Platshållare för innehåll 2"/>
          <p:cNvSpPr>
            <a:spLocks noGrp="1"/>
          </p:cNvSpPr>
          <p:nvPr>
            <p:ph sz="quarter" idx="13"/>
          </p:nvPr>
        </p:nvSpPr>
        <p:spPr>
          <a:xfrm>
            <a:off x="540000" y="1467293"/>
            <a:ext cx="9924000" cy="4213271"/>
          </a:xfrm>
        </p:spPr>
        <p:txBody>
          <a:bodyPr/>
          <a:lstStyle/>
          <a:p>
            <a:pPr marL="0" indent="0">
              <a:buNone/>
            </a:pPr>
            <a:r>
              <a:rPr lang="sv-SE" sz="1800" dirty="0"/>
              <a:t>Lägg alltid till </a:t>
            </a:r>
            <a:r>
              <a:rPr lang="sv-SE" sz="1800" u="sng" dirty="0"/>
              <a:t>din</a:t>
            </a:r>
            <a:r>
              <a:rPr lang="sv-SE" sz="1800" dirty="0"/>
              <a:t> enhet som aktör annars kommer inte personen visas på Ärendeöversikten och det finns risk för att ingen ser svaret som kommer från akutmottagningen</a:t>
            </a:r>
            <a:r>
              <a:rPr lang="sv-SE" sz="2000" dirty="0"/>
              <a:t>.</a:t>
            </a:r>
          </a:p>
          <a:p>
            <a:pPr marL="0" indent="0">
              <a:buNone/>
            </a:pPr>
            <a:endParaRPr lang="sv-SE" dirty="0"/>
          </a:p>
        </p:txBody>
      </p:sp>
      <p:pic>
        <p:nvPicPr>
          <p:cNvPr id="4" name="Bildobjekt 3"/>
          <p:cNvPicPr>
            <a:picLocks noChangeAspect="1"/>
          </p:cNvPicPr>
          <p:nvPr/>
        </p:nvPicPr>
        <p:blipFill>
          <a:blip r:embed="rId3"/>
          <a:stretch>
            <a:fillRect/>
          </a:stretch>
        </p:blipFill>
        <p:spPr>
          <a:xfrm>
            <a:off x="989663" y="2417523"/>
            <a:ext cx="3464516" cy="3683860"/>
          </a:xfrm>
          <a:prstGeom prst="rect">
            <a:avLst/>
          </a:prstGeom>
        </p:spPr>
      </p:pic>
      <p:pic>
        <p:nvPicPr>
          <p:cNvPr id="5" name="Bildobjekt 4"/>
          <p:cNvPicPr>
            <a:picLocks noChangeAspect="1"/>
          </p:cNvPicPr>
          <p:nvPr/>
        </p:nvPicPr>
        <p:blipFill>
          <a:blip r:embed="rId4"/>
          <a:stretch>
            <a:fillRect/>
          </a:stretch>
        </p:blipFill>
        <p:spPr>
          <a:xfrm>
            <a:off x="5004767" y="2417523"/>
            <a:ext cx="3850010" cy="3263041"/>
          </a:xfrm>
          <a:prstGeom prst="rect">
            <a:avLst/>
          </a:prstGeom>
        </p:spPr>
      </p:pic>
    </p:spTree>
    <p:extLst>
      <p:ext uri="{BB962C8B-B14F-4D97-AF65-F5344CB8AC3E}">
        <p14:creationId xmlns:p14="http://schemas.microsoft.com/office/powerpoint/2010/main" val="3917536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Samtycke</a:t>
            </a:r>
          </a:p>
        </p:txBody>
      </p:sp>
      <p:sp>
        <p:nvSpPr>
          <p:cNvPr id="6" name="Platshållare för innehåll 2">
            <a:extLst>
              <a:ext uri="{FF2B5EF4-FFF2-40B4-BE49-F238E27FC236}">
                <a16:creationId xmlns:a16="http://schemas.microsoft.com/office/drawing/2014/main" id="{51713B52-527F-A8ED-B268-08326F4878C9}"/>
              </a:ext>
            </a:extLst>
          </p:cNvPr>
          <p:cNvSpPr>
            <a:spLocks noGrp="1"/>
          </p:cNvSpPr>
          <p:nvPr>
            <p:ph sz="quarter" idx="13"/>
          </p:nvPr>
        </p:nvSpPr>
        <p:spPr>
          <a:xfrm>
            <a:off x="540000" y="1565754"/>
            <a:ext cx="10390787" cy="4672208"/>
          </a:xfrm>
        </p:spPr>
        <p:txBody>
          <a:bodyPr>
            <a:normAutofit fontScale="70000" lnSpcReduction="20000"/>
          </a:bodyPr>
          <a:lstStyle/>
          <a:p>
            <a:r>
              <a:rPr lang="sv-SE" sz="2000" dirty="0">
                <a:solidFill>
                  <a:schemeClr val="tx1"/>
                </a:solidFill>
              </a:rPr>
              <a:t>Samtyckena är</a:t>
            </a:r>
            <a:r>
              <a:rPr lang="sv-SE" sz="2000" baseline="0" dirty="0">
                <a:solidFill>
                  <a:schemeClr val="tx1"/>
                </a:solidFill>
              </a:rPr>
              <a:t> grunden för att man ska kunna arbeta i samordningsärendet, om det står Ej tillfrågad så kan egentligen inte övriga aktörer utföra sin del av samordningen. </a:t>
            </a:r>
          </a:p>
          <a:p>
            <a:r>
              <a:rPr lang="sv-SE" sz="2000" dirty="0"/>
              <a:t>Samtyckena i Link slår också av och på funktionaliteten i Link</a:t>
            </a:r>
          </a:p>
          <a:p>
            <a:pPr marL="0" indent="0">
              <a:buNone/>
            </a:pPr>
            <a:endParaRPr lang="sv-SE" sz="2000" dirty="0"/>
          </a:p>
          <a:p>
            <a:r>
              <a:rPr lang="sv-SE" sz="2000" dirty="0">
                <a:solidFill>
                  <a:schemeClr val="tx1"/>
                </a:solidFill>
              </a:rPr>
              <a:t>Samtycke till samordnad individuell planering ger tillgång till meddelandetypen Kallelse till SIP. </a:t>
            </a:r>
          </a:p>
          <a:p>
            <a:pPr marL="176213" indent="0">
              <a:buNone/>
            </a:pPr>
            <a:r>
              <a:rPr lang="sv-SE" sz="2000" dirty="0">
                <a:solidFill>
                  <a:schemeClr val="tx1"/>
                </a:solidFill>
              </a:rPr>
              <a:t>Är inte samtycket besvarat kan inte öppenvård kalla till SIP, meddelandet finns inte tillgängligt. Det går inte heller att skriva SIP för fliken för planer blir inaktiv. </a:t>
            </a:r>
          </a:p>
          <a:p>
            <a:pPr marL="0" indent="0">
              <a:buNone/>
            </a:pPr>
            <a:endParaRPr lang="sv-SE" sz="2000" b="1" i="1" dirty="0">
              <a:solidFill>
                <a:srgbClr val="FF0000"/>
              </a:solidFill>
            </a:endParaRPr>
          </a:p>
          <a:p>
            <a:r>
              <a:rPr lang="sv-SE" sz="2000" dirty="0">
                <a:solidFill>
                  <a:schemeClr val="tx1"/>
                </a:solidFill>
              </a:rPr>
              <a:t>Samtycke till informationsdelning mellan hälso- och sjukvård och kommunal hälso- och sjukvård samt socialtjänst – leder till att journalflik och läkemedelslista blir synlig för kommunen.</a:t>
            </a:r>
          </a:p>
          <a:p>
            <a:pPr marL="176213" indent="0">
              <a:buNone/>
            </a:pPr>
            <a:r>
              <a:rPr lang="sv-SE" sz="2000" dirty="0"/>
              <a:t>Samtycket innebär att man får dela information emellan sig, via telefon, fax, möten osv men man får inte läsa informationen skriven i journalen. </a:t>
            </a:r>
          </a:p>
          <a:p>
            <a:pPr marL="0" indent="0">
              <a:buNone/>
            </a:pPr>
            <a:endParaRPr lang="sv-SE" sz="2000" dirty="0">
              <a:solidFill>
                <a:schemeClr val="tx1"/>
              </a:solidFill>
            </a:endParaRPr>
          </a:p>
          <a:p>
            <a:r>
              <a:rPr lang="sv-SE" sz="2000" dirty="0">
                <a:solidFill>
                  <a:schemeClr val="tx1"/>
                </a:solidFill>
              </a:rPr>
              <a:t>Samtycke till sammanhållen journalföring ska efterfrågas och dokumenteras. Innebär </a:t>
            </a:r>
            <a:r>
              <a:rPr lang="sv-SE" sz="2000" dirty="0"/>
              <a:t>att man får ha direktåtkomst till journalen, alltså läsa direkt i journalen, </a:t>
            </a:r>
            <a:r>
              <a:rPr lang="sv-SE" sz="2000" dirty="0">
                <a:solidFill>
                  <a:schemeClr val="tx1"/>
                </a:solidFill>
              </a:rPr>
              <a:t>har inte bara med Link att göra utan möjliggör för Regionen att ta del av journal från andra vårdgivare och vice versa.</a:t>
            </a:r>
          </a:p>
          <a:p>
            <a:endParaRPr lang="sv-SE" dirty="0"/>
          </a:p>
        </p:txBody>
      </p:sp>
    </p:spTree>
    <p:extLst>
      <p:ext uri="{BB962C8B-B14F-4D97-AF65-F5344CB8AC3E}">
        <p14:creationId xmlns:p14="http://schemas.microsoft.com/office/powerpoint/2010/main" val="2323201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sz="4000" dirty="0"/>
              <a:t>Slutenvård</a:t>
            </a:r>
          </a:p>
        </p:txBody>
      </p:sp>
      <p:sp>
        <p:nvSpPr>
          <p:cNvPr id="4" name="Platshållare för bildnummer 3"/>
          <p:cNvSpPr>
            <a:spLocks noGrp="1"/>
          </p:cNvSpPr>
          <p:nvPr>
            <p:ph type="sldNum" sz="quarter" idx="12"/>
          </p:nvPr>
        </p:nvSpPr>
        <p:spPr/>
        <p:txBody>
          <a:bodyPr/>
          <a:lstStyle/>
          <a:p>
            <a:fld id="{6D8CCFDF-DFA5-484F-9FF8-7212AEA69C48}" type="slidenum">
              <a:rPr lang="sv-SE" smtClean="0"/>
              <a:pPr/>
              <a:t>8</a:t>
            </a:fld>
            <a:endParaRPr lang="sv-SE" dirty="0"/>
          </a:p>
        </p:txBody>
      </p:sp>
      <p:sp>
        <p:nvSpPr>
          <p:cNvPr id="2" name="Platshållare för innehåll 1"/>
          <p:cNvSpPr>
            <a:spLocks noGrp="1"/>
          </p:cNvSpPr>
          <p:nvPr>
            <p:ph sz="quarter" idx="13"/>
          </p:nvPr>
        </p:nvSpPr>
        <p:spPr>
          <a:xfrm>
            <a:off x="555088" y="1778697"/>
            <a:ext cx="9924000" cy="4093254"/>
          </a:xfrm>
        </p:spPr>
        <p:txBody>
          <a:bodyPr/>
          <a:lstStyle/>
          <a:p>
            <a:pPr marL="90488" indent="0">
              <a:buNone/>
            </a:pPr>
            <a:r>
              <a:rPr lang="sv-SE" sz="1800" dirty="0">
                <a:solidFill>
                  <a:schemeClr val="tx1"/>
                </a:solidFill>
              </a:rPr>
              <a:t>Samordningsbehov identifieras</a:t>
            </a:r>
          </a:p>
          <a:p>
            <a:pPr marL="90488" indent="0">
              <a:buNone/>
            </a:pPr>
            <a:r>
              <a:rPr lang="sv-SE" sz="1800" dirty="0">
                <a:solidFill>
                  <a:schemeClr val="tx1"/>
                </a:solidFill>
              </a:rPr>
              <a:t>Detta innebär att en eller flera aktörer kommer vara involverade och att information kommer delas mellan dessa.</a:t>
            </a:r>
          </a:p>
          <a:p>
            <a:endParaRPr lang="sv-SE" dirty="0"/>
          </a:p>
        </p:txBody>
      </p:sp>
      <p:graphicFrame>
        <p:nvGraphicFramePr>
          <p:cNvPr id="5" name="Diagram 4"/>
          <p:cNvGraphicFramePr/>
          <p:nvPr/>
        </p:nvGraphicFramePr>
        <p:xfrm>
          <a:off x="2075079" y="3050438"/>
          <a:ext cx="6566612" cy="2960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2113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Samtycke i Cosmic Journal</a:t>
            </a:r>
          </a:p>
        </p:txBody>
      </p:sp>
      <p:sp>
        <p:nvSpPr>
          <p:cNvPr id="5" name="Platshållare för innehåll 4"/>
          <p:cNvSpPr>
            <a:spLocks noGrp="1"/>
          </p:cNvSpPr>
          <p:nvPr>
            <p:ph sz="quarter" idx="13"/>
          </p:nvPr>
        </p:nvSpPr>
        <p:spPr>
          <a:xfrm>
            <a:off x="555088" y="1603333"/>
            <a:ext cx="9924000" cy="4268618"/>
          </a:xfrm>
        </p:spPr>
        <p:txBody>
          <a:bodyPr/>
          <a:lstStyle/>
          <a:p>
            <a:pPr marL="0" indent="0">
              <a:buNone/>
            </a:pPr>
            <a:r>
              <a:rPr lang="sv-SE" sz="1800" dirty="0"/>
              <a:t>Samtycke dokumenteras </a:t>
            </a:r>
            <a:r>
              <a:rPr lang="sv-SE" sz="1800" u="sng" dirty="0"/>
              <a:t>alltid</a:t>
            </a:r>
            <a:r>
              <a:rPr lang="sv-SE" sz="1800" dirty="0"/>
              <a:t> i journalen. Här kan man se datum och vem som dokumenterat det. </a:t>
            </a:r>
          </a:p>
          <a:p>
            <a:endParaRPr lang="sv-SE" dirty="0"/>
          </a:p>
        </p:txBody>
      </p:sp>
      <p:pic>
        <p:nvPicPr>
          <p:cNvPr id="6" name="Platshållare för innehåll 3"/>
          <p:cNvPicPr>
            <a:picLocks noChangeAspect="1"/>
          </p:cNvPicPr>
          <p:nvPr/>
        </p:nvPicPr>
        <p:blipFill>
          <a:blip r:embed="rId3"/>
          <a:stretch>
            <a:fillRect/>
          </a:stretch>
        </p:blipFill>
        <p:spPr>
          <a:xfrm>
            <a:off x="874029" y="2462492"/>
            <a:ext cx="7735688" cy="3861046"/>
          </a:xfrm>
          <a:prstGeom prst="rect">
            <a:avLst/>
          </a:prstGeom>
        </p:spPr>
      </p:pic>
    </p:spTree>
    <p:extLst>
      <p:ext uri="{BB962C8B-B14F-4D97-AF65-F5344CB8AC3E}">
        <p14:creationId xmlns:p14="http://schemas.microsoft.com/office/powerpoint/2010/main" val="36867947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Region Östergötland">
  <a:themeElements>
    <a:clrScheme name="Region Östergötland 1">
      <a:dk1>
        <a:sysClr val="windowText" lastClr="000000"/>
      </a:dk1>
      <a:lt1>
        <a:sysClr val="window" lastClr="FFFFFF"/>
      </a:lt1>
      <a:dk2>
        <a:srgbClr val="FB575C"/>
      </a:dk2>
      <a:lt2>
        <a:srgbClr val="0861CE"/>
      </a:lt2>
      <a:accent1>
        <a:srgbClr val="182745"/>
      </a:accent1>
      <a:accent2>
        <a:srgbClr val="EBECF0"/>
      </a:accent2>
      <a:accent3>
        <a:srgbClr val="4D648A"/>
      </a:accent3>
      <a:accent4>
        <a:srgbClr val="0861CE"/>
      </a:accent4>
      <a:accent5>
        <a:srgbClr val="707580"/>
      </a:accent5>
      <a:accent6>
        <a:srgbClr val="242831"/>
      </a:accent6>
      <a:hlink>
        <a:srgbClr val="000000"/>
      </a:hlink>
      <a:folHlink>
        <a:srgbClr val="000000"/>
      </a:folHlink>
    </a:clrScheme>
    <a:fontScheme name="Region Östergötland Ny">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10000"/>
          </a:lnSpc>
          <a:defRPr sz="16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smtClean="0"/>
        </a:defPPr>
      </a:lstStyle>
    </a:txDef>
  </a:objectDefaults>
  <a:extraClrSchemeLst/>
  <a:extLst>
    <a:ext uri="{05A4C25C-085E-4340-85A3-A5531E510DB2}">
      <thm15:themeFamily xmlns:thm15="http://schemas.microsoft.com/office/thememl/2012/main" name="Region Östergötland mall.potx" id="{D59FD54E-0EFD-47F0-8FBB-5319677ACB2B}" vid="{B5A23F47-7270-4819-BAB3-3491027929B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gion Östergötland 1">
    <a:dk1>
      <a:sysClr val="windowText" lastClr="000000"/>
    </a:dk1>
    <a:lt1>
      <a:sysClr val="window" lastClr="FFFFFF"/>
    </a:lt1>
    <a:dk2>
      <a:srgbClr val="FB575C"/>
    </a:dk2>
    <a:lt2>
      <a:srgbClr val="0861CE"/>
    </a:lt2>
    <a:accent1>
      <a:srgbClr val="182745"/>
    </a:accent1>
    <a:accent2>
      <a:srgbClr val="EBECF0"/>
    </a:accent2>
    <a:accent3>
      <a:srgbClr val="4D648A"/>
    </a:accent3>
    <a:accent4>
      <a:srgbClr val="0861CE"/>
    </a:accent4>
    <a:accent5>
      <a:srgbClr val="707580"/>
    </a:accent5>
    <a:accent6>
      <a:srgbClr val="242831"/>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Region Östergötland mall-återkoppling</Template>
  <TotalTime>2223</TotalTime>
  <Words>3255</Words>
  <Application>Microsoft Office PowerPoint</Application>
  <PresentationFormat>Bredbild</PresentationFormat>
  <Paragraphs>243</Paragraphs>
  <Slides>26</Slides>
  <Notes>25</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26</vt:i4>
      </vt:variant>
    </vt:vector>
  </HeadingPairs>
  <TitlesOfParts>
    <vt:vector size="33" baseType="lpstr">
      <vt:lpstr>Arial</vt:lpstr>
      <vt:lpstr>Calibri</vt:lpstr>
      <vt:lpstr>Georgia</vt:lpstr>
      <vt:lpstr>Roboto</vt:lpstr>
      <vt:lpstr>Roboto </vt:lpstr>
      <vt:lpstr>Roboto Light</vt:lpstr>
      <vt:lpstr>Region Östergötland</vt:lpstr>
      <vt:lpstr>Introduktion till Cosmic Link</vt:lpstr>
      <vt:lpstr>Vad är Cosmic Link</vt:lpstr>
      <vt:lpstr>Samordnad vård och omsorgsplanering</vt:lpstr>
      <vt:lpstr>Inmeddelande</vt:lpstr>
      <vt:lpstr>Inmeddelande i Cosmic</vt:lpstr>
      <vt:lpstr>Inmeddelande i Cosmic</vt:lpstr>
      <vt:lpstr>Samtycke</vt:lpstr>
      <vt:lpstr>Slutenvård</vt:lpstr>
      <vt:lpstr>Samtycke i Cosmic Journal</vt:lpstr>
      <vt:lpstr>Samtycke i Cosmic Journal</vt:lpstr>
      <vt:lpstr>Samtycke i Cosmic Link</vt:lpstr>
      <vt:lpstr>Inskrivningsmeddelande </vt:lpstr>
      <vt:lpstr>Inskrivningsmeddelande</vt:lpstr>
      <vt:lpstr>Inskrivningsmeddelande</vt:lpstr>
      <vt:lpstr>Preliminärt utskrivningsdatum </vt:lpstr>
      <vt:lpstr>Preliminärt utskrivningsdatum </vt:lpstr>
      <vt:lpstr>Mätpunkter för betalningsansvar</vt:lpstr>
      <vt:lpstr>Process och mätpunkter för betalningsansvar</vt:lpstr>
      <vt:lpstr>Utskrivningsmeddelande</vt:lpstr>
      <vt:lpstr>Fast ämnesrubrik</vt:lpstr>
      <vt:lpstr>Utskrivningsplan</vt:lpstr>
      <vt:lpstr>Utskrivningsplan</vt:lpstr>
      <vt:lpstr>Journal</vt:lpstr>
      <vt:lpstr>Planering</vt:lpstr>
      <vt:lpstr>Avsluta ärende</vt:lpstr>
      <vt:lpstr>Processen för samordnad vård- och omsorgsplanering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Bromée Sanna</dc:creator>
  <cp:lastModifiedBy>Andersson Kihlberg Karin</cp:lastModifiedBy>
  <cp:revision>168</cp:revision>
  <dcterms:created xsi:type="dcterms:W3CDTF">2022-01-31T12:20:33Z</dcterms:created>
  <dcterms:modified xsi:type="dcterms:W3CDTF">2023-02-03T15:05:19Z</dcterms:modified>
</cp:coreProperties>
</file>