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71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8" r:id="rId5"/>
    <p:sldId id="794" r:id="rId6"/>
    <p:sldId id="262" r:id="rId7"/>
    <p:sldId id="795" r:id="rId8"/>
    <p:sldId id="796" r:id="rId9"/>
    <p:sldId id="797" r:id="rId10"/>
    <p:sldId id="260" r:id="rId11"/>
    <p:sldId id="798" r:id="rId12"/>
    <p:sldId id="799" r:id="rId13"/>
    <p:sldId id="800" r:id="rId14"/>
    <p:sldId id="805" r:id="rId15"/>
    <p:sldId id="801" r:id="rId16"/>
    <p:sldId id="802" r:id="rId17"/>
    <p:sldId id="803" r:id="rId18"/>
    <p:sldId id="804" r:id="rId19"/>
    <p:sldId id="806" r:id="rId2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5">
          <p15:clr>
            <a:srgbClr val="A4A3A4"/>
          </p15:clr>
        </p15:guide>
        <p15:guide id="2" pos="5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595" autoAdjust="0"/>
  </p:normalViewPr>
  <p:slideViewPr>
    <p:cSldViewPr snapToGrid="0" snapToObjects="1">
      <p:cViewPr varScale="1">
        <p:scale>
          <a:sx n="115" d="100"/>
          <a:sy n="115" d="100"/>
        </p:scale>
        <p:origin x="1470" y="108"/>
      </p:cViewPr>
      <p:guideLst>
        <p:guide orient="horz" pos="4125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2023-04-27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2023-04-27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Certifieringen baseras på</a:t>
            </a:r>
            <a:r>
              <a:rPr lang="sv-SE" baseline="0" dirty="0"/>
              <a:t> nationella riktlinjer för demens</a:t>
            </a:r>
          </a:p>
          <a:p>
            <a:pPr marL="228600" indent="-228600">
              <a:buFont typeface="+mj-lt"/>
              <a:buAutoNum type="arabicPeriod"/>
            </a:pPr>
            <a:r>
              <a:rPr lang="sv-SE" baseline="0" dirty="0"/>
              <a:t>Utbildning personal tex demens ABC, +, BPSD, Nollvisionen</a:t>
            </a:r>
          </a:p>
          <a:p>
            <a:pPr marL="228600" indent="-228600">
              <a:buFont typeface="+mj-lt"/>
              <a:buAutoNum type="arabicPeriod"/>
            </a:pPr>
            <a:r>
              <a:rPr lang="sv-SE" baseline="0" dirty="0"/>
              <a:t>Personcentrerad vård tex levnadsberättelse, rutin för </a:t>
            </a:r>
            <a:r>
              <a:rPr lang="sv-SE" baseline="0" dirty="0" err="1"/>
              <a:t>inflytt</a:t>
            </a:r>
            <a:r>
              <a:rPr lang="sv-SE" baseline="0" dirty="0"/>
              <a:t> på </a:t>
            </a:r>
            <a:r>
              <a:rPr lang="sv-SE" baseline="0" dirty="0" err="1"/>
              <a:t>säbo</a:t>
            </a:r>
            <a:endParaRPr lang="sv-SE" baseline="0" dirty="0"/>
          </a:p>
          <a:p>
            <a:pPr marL="228600" indent="-228600">
              <a:buFont typeface="+mj-lt"/>
              <a:buAutoNum type="arabicPeriod"/>
            </a:pPr>
            <a:r>
              <a:rPr lang="sv-SE" baseline="0" dirty="0"/>
              <a:t>Kvalitetsregister </a:t>
            </a:r>
            <a:r>
              <a:rPr lang="sv-SE" baseline="0" dirty="0" err="1"/>
              <a:t>SveDem</a:t>
            </a:r>
            <a:r>
              <a:rPr lang="sv-SE" baseline="0" dirty="0"/>
              <a:t>, BPSD</a:t>
            </a:r>
          </a:p>
          <a:p>
            <a:pPr marL="228600" indent="-22860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A155-BB71-4548-BB86-4FDC922E185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78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Start 1 januari 2023</a:t>
            </a:r>
          </a:p>
          <a:p>
            <a:r>
              <a:rPr lang="sv-SE" dirty="0"/>
              <a:t>Första året görs en </a:t>
            </a:r>
            <a:r>
              <a:rPr lang="sv-SE" dirty="0" err="1"/>
              <a:t>baseline</a:t>
            </a:r>
            <a:endParaRPr lang="sv-SE" dirty="0"/>
          </a:p>
          <a:p>
            <a:r>
              <a:rPr lang="sv-SE" dirty="0"/>
              <a:t>Målnivåer tas fram genom gemensamma</a:t>
            </a:r>
            <a:r>
              <a:rPr lang="sv-SE" baseline="0" dirty="0"/>
              <a:t> diskussioner och med syfte att nå upp till målnivåerna i Nationella riktlinjer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EA155-BB71-4548-BB86-4FDC922E185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53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559" y="2321"/>
            <a:ext cx="9151559" cy="6855679"/>
          </a:xfrm>
          <a:prstGeom prst="rect">
            <a:avLst/>
          </a:prstGeom>
          <a:solidFill>
            <a:srgbClr val="0050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346201"/>
            <a:ext cx="9144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251200"/>
            <a:ext cx="9144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49" y="6145193"/>
            <a:ext cx="1705356" cy="457200"/>
          </a:xfrm>
          <a:prstGeom prst="rect">
            <a:avLst/>
          </a:prstGeom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5570" y="6281627"/>
            <a:ext cx="5595459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57" y="616842"/>
            <a:ext cx="6858000" cy="60979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41557" y="1397000"/>
            <a:ext cx="6858000" cy="4737100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127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71616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7833361" y="5727127"/>
            <a:ext cx="1666654" cy="851793"/>
            <a:chOff x="10242697" y="5607996"/>
            <a:chExt cx="2222205" cy="851793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18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61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6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515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7833361" y="5727127"/>
            <a:ext cx="1666654" cy="851793"/>
            <a:chOff x="10242697" y="5607996"/>
            <a:chExt cx="2222205" cy="851793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18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61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6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515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8822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7682023" y="5607997"/>
            <a:ext cx="1666654" cy="851793"/>
            <a:chOff x="10242697" y="5607996"/>
            <a:chExt cx="2222205" cy="851793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18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61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6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515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6060" y="1574800"/>
            <a:ext cx="6858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6060" y="761565"/>
            <a:ext cx="6858000" cy="660400"/>
          </a:xfrm>
        </p:spPr>
        <p:txBody>
          <a:bodyPr>
            <a:no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7682023" y="5607997"/>
            <a:ext cx="1666654" cy="851793"/>
            <a:chOff x="10242697" y="5607996"/>
            <a:chExt cx="2222205" cy="851793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18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61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6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515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78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1977" y="743842"/>
            <a:ext cx="3095625" cy="805559"/>
          </a:xfrm>
        </p:spPr>
        <p:txBody>
          <a:bodyPr anchor="b">
            <a:noAutofit/>
          </a:bodyPr>
          <a:lstStyle>
            <a:lvl1pPr algn="l">
              <a:defRPr sz="21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1977" y="1727200"/>
            <a:ext cx="3095625" cy="4186238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943350" cy="6642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57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61102C-5B75-4CD8-B136-BDAFEA3181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61102C-5B75-4CD8-B136-BDAFEA318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19DA64-CD2E-4347-BFEC-01DE0B3E85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  <a:noFill/>
        </p:spPr>
        <p:txBody>
          <a:bodyPr anchor="b"/>
          <a:lstStyle>
            <a:lvl1pPr algn="ctr">
              <a:defRPr sz="4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377D7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465703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B5F8694-B435-4CE8-B48B-EB6447FCBA7D}" type="datetime1">
              <a:rPr lang="sv-SE" sz="1350" smtClean="0">
                <a:solidFill>
                  <a:srgbClr val="000000"/>
                </a:solidFill>
              </a:rPr>
              <a:pPr defTabSz="685800">
                <a:defRPr/>
              </a:pPr>
              <a:t>2023-04-27</a:t>
            </a:fld>
            <a:endParaRPr lang="sv-SE" sz="135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sv-SE" sz="135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30D80BF-074B-4E55-B5AC-841B5F35CA8C}" type="slidenum">
              <a:rPr lang="sv-SE" sz="1350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sv-SE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7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noFill/>
        </p:spPr>
        <p:txBody>
          <a:bodyPr anchor="b"/>
          <a:lstStyle>
            <a:lvl1pPr algn="ctr">
              <a:defRPr sz="4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377D7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450402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A43D138-C68F-45AD-88AB-B7CE16BB056C}" type="datetime1">
              <a:rPr lang="sv-SE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2023-04-27</a:t>
            </a:fld>
            <a:endParaRPr lang="sv-SE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sv-SE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defRPr/>
            </a:pPr>
            <a:fld id="{330D80BF-074B-4E55-B5AC-841B5F35CA8C}" type="slidenum">
              <a:rPr lang="sv-SE" sz="900" smtClean="0">
                <a:solidFill>
                  <a:prstClr val="black">
                    <a:tint val="75000"/>
                  </a:prstClr>
                </a:solidFill>
              </a:rPr>
              <a:pPr algn="r" defTabSz="685800">
                <a:defRPr/>
              </a:pPr>
              <a:t>‹#›</a:t>
            </a:fld>
            <a:endParaRPr lang="sv-SE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56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5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35CA-C59E-48DE-B67F-774D689585B2}" type="datetime1">
              <a:rPr lang="sv-SE" smtClean="0">
                <a:solidFill>
                  <a:srgbClr val="002B45"/>
                </a:solidFill>
              </a:rPr>
              <a:t>2023-04-27</a:t>
            </a:fld>
            <a:endParaRPr lang="sv-SE">
              <a:solidFill>
                <a:srgbClr val="002B45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2B45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>
                <a:solidFill>
                  <a:srgbClr val="002B45"/>
                </a:solidFill>
              </a:rPr>
              <a:pPr/>
              <a:t>‹#›</a:t>
            </a:fld>
            <a:endParaRPr lang="sv-SE">
              <a:solidFill>
                <a:srgbClr val="002B45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9" y="2074074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9" y="5612279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13" indent="0">
              <a:buNone/>
              <a:defRPr sz="675"/>
            </a:lvl2pPr>
            <a:lvl3pPr marL="404813" indent="0">
              <a:buNone/>
              <a:defRPr sz="675"/>
            </a:lvl3pPr>
            <a:lvl4pPr marL="542925" indent="0">
              <a:buNone/>
              <a:defRPr sz="675"/>
            </a:lvl4pPr>
            <a:lvl5pPr marL="695325" indent="0">
              <a:buNone/>
              <a:defRPr sz="675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-1333501" y="1209675"/>
            <a:ext cx="125730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750" b="1">
                <a:solidFill>
                  <a:srgbClr val="000000"/>
                </a:solidFill>
              </a:rPr>
              <a:t>Rubrik:</a:t>
            </a:r>
          </a:p>
          <a:p>
            <a:pPr algn="r"/>
            <a:r>
              <a:rPr lang="sv-SE" sz="750">
                <a:solidFill>
                  <a:srgbClr val="000000"/>
                </a:solidFill>
              </a:rPr>
              <a:t>Century Gothic,</a:t>
            </a:r>
            <a:br>
              <a:rPr lang="sv-SE" sz="750">
                <a:solidFill>
                  <a:srgbClr val="000000"/>
                </a:solidFill>
              </a:rPr>
            </a:br>
            <a:r>
              <a:rPr lang="sv-SE" sz="750">
                <a:solidFill>
                  <a:srgbClr val="000000"/>
                </a:solidFill>
              </a:rPr>
              <a:t>bold 33pt</a:t>
            </a:r>
          </a:p>
        </p:txBody>
      </p:sp>
    </p:spTree>
    <p:extLst>
      <p:ext uri="{BB962C8B-B14F-4D97-AF65-F5344CB8AC3E}">
        <p14:creationId xmlns:p14="http://schemas.microsoft.com/office/powerpoint/2010/main" val="704003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246395-2758-4E88-B38D-4FD973D9E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386CA70-73F3-49D8-AFDD-50DEB6374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E11AFD-0304-4260-8D27-79222B5B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CB04-5467-4CF5-8D47-78D86AF64C6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D3CB8A-8095-4126-9596-EB16CEE5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5195E6-CA04-495A-AA9E-654E4DAB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74A6-AAF1-4855-A986-98DBA8051A1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8B8310-DAD1-496E-B05D-30496BA9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E336C9-E1C7-498F-A8DA-2F3B2CE0A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62AEE3-1F4D-4D55-988B-5F4B7CE1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CB04-5467-4CF5-8D47-78D86AF64C6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564F0E-CE4E-43A3-842C-CAD12095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BBB23E-A076-4D88-92BF-69FA84B5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74A6-AAF1-4855-A986-98DBA8051A1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7E613-22F9-4EE4-97BF-F7F5179B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5291060-1DD0-497A-8706-97A61268B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E7CA56-DF6B-4BE1-96A4-D0AC8DFC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CB04-5467-4CF5-8D47-78D86AF64C6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DA744C-ED82-4BF7-9EC1-E8A58DA2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E4ABC5-6E1F-459E-A113-AEF6AE0F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74A6-AAF1-4855-A986-98DBA8051A1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42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B65947-2DC1-46B1-B651-CB5C474C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970AFB-234E-4B25-95E6-01BFE5C77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A7D0EF-26FD-4DF0-9554-2C410C0F4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ED5114E-6646-4454-AA3A-CB039CD9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CB04-5467-4CF5-8D47-78D86AF64C6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B21811-CC7C-4269-847F-8612AB30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D0EE2BB-8451-45F7-8B31-8CA314C0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74A6-AAF1-4855-A986-98DBA8051A1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19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6CFE2D-43F3-4AA3-8C1A-1453FFC8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1F75C8-DFA7-41C7-81B7-97B2AE45F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B7BB639-28CE-4402-8CCC-E16174D86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987C9B0-E408-480E-BE60-ABAB3243E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18CC42-0EDF-417F-A3C5-7E8BA86AE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BE22B67-A691-4219-8849-54C533AA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CB04-5467-4CF5-8D47-78D86AF64C6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F1A699C-9909-459A-B5A7-24059E35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285471C-35AA-492F-88D9-D2563499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74A6-AAF1-4855-A986-98DBA8051A1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31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5D67C9-10D7-4CBB-873E-AF5F8226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A594B4-E20A-48E0-BCE2-95ABC9D9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CB04-5467-4CF5-8D47-78D86AF64C6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8C5A1F-A61F-4860-B889-C527C9A2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05745E7-EE5E-4E0B-9DF5-7A8B6785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74A6-AAF1-4855-A986-98DBA8051A1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03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32A9E70-113D-4C46-B9D3-275C85E6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CB04-5467-4CF5-8D47-78D86AF64C6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423B61A-7220-408A-99BE-A46ED500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1DD4E5D-C8D4-4FAF-844E-01707758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74A6-AAF1-4855-A986-98DBA8051A1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49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55AAF3-62A9-4E99-A28E-D6D47153E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2201E6-B0D4-4BFD-8070-3BA4A77E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49C433-BD69-4808-8881-304E15757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551A91-734B-420C-80B1-5171D51C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CB04-5467-4CF5-8D47-78D86AF64C6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2B3F0C2-F75D-427B-A857-8894F958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905B47-103B-4633-9CE0-FF0D153A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74A6-AAF1-4855-A986-98DBA8051A1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8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C8FE1B-1BEE-4ED4-BD35-B9B89D90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B201AB9-4ADF-4048-8D13-18438282A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F03400-21EF-4BA2-B38A-591A9F7A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023C37-188C-4583-AB19-61FE9007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CB04-5467-4CF5-8D47-78D86AF64C6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94AB21F-DB7B-4DAA-BCE5-F24A6083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691A025-1682-479F-B65E-ACAA32E1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74A6-AAF1-4855-A986-98DBA8051A1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8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CD559A-4F1D-46CD-B6F5-FE789271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0F9E3DF-A566-41B9-A5A1-44E2B6DC0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535F5F-CCB2-4FA2-B3BD-971AD775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CB04-5467-4CF5-8D47-78D86AF64C6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B321DA-F5C8-41E8-875A-54B9C04A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B7876C-F96B-4DAF-9429-7F9265EB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74A6-AAF1-4855-A986-98DBA8051A1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69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BFF4A50-2536-47AB-A92F-A56A4573A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6FA9438-E2C6-4B93-9C73-F9BB9A094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D522CA-9068-47A8-A281-4598AC2F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CB04-5467-4CF5-8D47-78D86AF64C6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099265-355B-47B4-9544-1BCDAB7F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D4751C-C3F8-4C10-81DA-057BAE01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74A6-AAF1-4855-A986-98DBA8051A1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7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94224"/>
            <a:ext cx="383384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94224"/>
            <a:ext cx="383384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415173"/>
            <a:ext cx="38355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054939"/>
            <a:ext cx="3835517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415173"/>
            <a:ext cx="383702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3054939"/>
            <a:ext cx="3837024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9418"/>
            <a:ext cx="578346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905023"/>
            <a:ext cx="5783466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57" y="616842"/>
            <a:ext cx="6858000" cy="60979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760" y="1422400"/>
            <a:ext cx="6858000" cy="4186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608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206" y="2349500"/>
            <a:ext cx="3868544" cy="1219200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364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6850" y="6333644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8D3DB2-9356-4838-A1B2-D065D5906C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8D3DB2-9356-4838-A1B2-D065D5906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70567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533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9144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7833302" y="5729020"/>
            <a:ext cx="1666654" cy="851793"/>
            <a:chOff x="9377915" y="4859079"/>
            <a:chExt cx="2222205" cy="851793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515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18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61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61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9144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7833302" y="5729020"/>
            <a:ext cx="1666654" cy="851793"/>
            <a:chOff x="9377915" y="4859079"/>
            <a:chExt cx="2222205" cy="851793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515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18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61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61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69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0F40B0A-937B-4285-942F-D3451855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E7683F2-40A4-43D5-8F17-9D6EB055B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FC8B76-2F44-4898-85D5-FA41AD268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1CB04-5467-4CF5-8D47-78D86AF64C6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F1EB50-FC54-4516-B84F-6D4DE601C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E98BBD-EE36-4D5F-BB7A-9645FC8BD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D74A6-AAF1-4855-A986-98DBA8051A1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>
          <a:xfrm>
            <a:off x="7559" y="1346200"/>
            <a:ext cx="9144000" cy="2805669"/>
          </a:xfrm>
        </p:spPr>
        <p:txBody>
          <a:bodyPr/>
          <a:lstStyle/>
          <a:p>
            <a:r>
              <a:rPr lang="sv-SE" dirty="0"/>
              <a:t>Certifiering Utredningsprocessen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VPP Demens Planeringsdag 2023-02-03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82" y="199589"/>
            <a:ext cx="868755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9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7EC47D6B-4670-4464-9502-9DEEDEF5D8B7}"/>
              </a:ext>
            </a:extLst>
          </p:cNvPr>
          <p:cNvCxnSpPr>
            <a:cxnSpLocks/>
          </p:cNvCxnSpPr>
          <p:nvPr/>
        </p:nvCxnSpPr>
        <p:spPr>
          <a:xfrm>
            <a:off x="790769" y="3191069"/>
            <a:ext cx="80686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A1FC4891-7210-468E-9AD0-E06F728C62C0}"/>
              </a:ext>
            </a:extLst>
          </p:cNvPr>
          <p:cNvSpPr/>
          <p:nvPr/>
        </p:nvSpPr>
        <p:spPr>
          <a:xfrm>
            <a:off x="790771" y="2219140"/>
            <a:ext cx="902726" cy="914400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dagar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20F83FA-7666-4F16-8D64-29090A90BFAE}"/>
              </a:ext>
            </a:extLst>
          </p:cNvPr>
          <p:cNvSpPr/>
          <p:nvPr/>
        </p:nvSpPr>
        <p:spPr>
          <a:xfrm>
            <a:off x="762768" y="3429100"/>
            <a:ext cx="930728" cy="18910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från SveDem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B815482-9348-4436-ABB7-7CCBED402D1F}"/>
              </a:ext>
            </a:extLst>
          </p:cNvPr>
          <p:cNvSpPr txBox="1"/>
          <p:nvPr/>
        </p:nvSpPr>
        <p:spPr>
          <a:xfrm>
            <a:off x="762768" y="763982"/>
            <a:ext cx="15570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Utredningsstart beslut 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utredning  läkarbesök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9FED1E01-1293-4D88-A201-BD30C653BF2A}"/>
              </a:ext>
            </a:extLst>
          </p:cNvPr>
          <p:cNvCxnSpPr/>
          <p:nvPr/>
        </p:nvCxnSpPr>
        <p:spPr>
          <a:xfrm>
            <a:off x="8859416" y="2636302"/>
            <a:ext cx="0" cy="10772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CD32DA45-EDA1-43DD-BF6E-0A204AEE6DE3}"/>
              </a:ext>
            </a:extLst>
          </p:cNvPr>
          <p:cNvSpPr txBox="1"/>
          <p:nvPr/>
        </p:nvSpPr>
        <p:spPr>
          <a:xfrm>
            <a:off x="7623754" y="436363"/>
            <a:ext cx="1390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Uppföljning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utrednings-team och biståndshand-läggare</a:t>
            </a: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C81B9101-C1FF-4121-8044-4B48EF5E9085}"/>
              </a:ext>
            </a:extLst>
          </p:cNvPr>
          <p:cNvCxnSpPr>
            <a:cxnSpLocks/>
          </p:cNvCxnSpPr>
          <p:nvPr/>
        </p:nvCxnSpPr>
        <p:spPr>
          <a:xfrm>
            <a:off x="1731993" y="2676343"/>
            <a:ext cx="739035" cy="809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235AEA23-E847-4F81-8702-7FCB5CB3403E}"/>
              </a:ext>
            </a:extLst>
          </p:cNvPr>
          <p:cNvSpPr txBox="1"/>
          <p:nvPr/>
        </p:nvSpPr>
        <p:spPr>
          <a:xfrm>
            <a:off x="2319823" y="726425"/>
            <a:ext cx="1350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Kognitiv utredning hembesök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kommunteam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31B3EFEC-7EFE-40F6-BDA5-3E445990A3DD}"/>
              </a:ext>
            </a:extLst>
          </p:cNvPr>
          <p:cNvSpPr/>
          <p:nvPr/>
        </p:nvSpPr>
        <p:spPr>
          <a:xfrm>
            <a:off x="2487838" y="2223902"/>
            <a:ext cx="902726" cy="914400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 dagar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3500DBB6-1631-4067-B5A1-46DFC27C620B}"/>
              </a:ext>
            </a:extLst>
          </p:cNvPr>
          <p:cNvSpPr/>
          <p:nvPr/>
        </p:nvSpPr>
        <p:spPr>
          <a:xfrm>
            <a:off x="4179972" y="2227240"/>
            <a:ext cx="902726" cy="914400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Inom 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dagar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141388A-304B-4FBB-A260-BD436AE483C0}"/>
              </a:ext>
            </a:extLst>
          </p:cNvPr>
          <p:cNvSpPr txBox="1"/>
          <p:nvPr/>
        </p:nvSpPr>
        <p:spPr>
          <a:xfrm>
            <a:off x="3876878" y="763982"/>
            <a:ext cx="1350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Diagnosbesök</a:t>
            </a: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476133D3-725D-43F2-956F-C8ABAADBF408}"/>
              </a:ext>
            </a:extLst>
          </p:cNvPr>
          <p:cNvSpPr/>
          <p:nvPr/>
        </p:nvSpPr>
        <p:spPr>
          <a:xfrm>
            <a:off x="3904658" y="3429101"/>
            <a:ext cx="1499047" cy="18910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från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SveDem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Återkopplings-blankett till kommunens utredningsteam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89971DF-3AFE-44D6-994B-D3C19E9EE8D7}"/>
              </a:ext>
            </a:extLst>
          </p:cNvPr>
          <p:cNvSpPr txBox="1"/>
          <p:nvPr/>
        </p:nvSpPr>
        <p:spPr>
          <a:xfrm>
            <a:off x="5720921" y="465195"/>
            <a:ext cx="1350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Återkoppling från VC – till kommunteam angående diagnos eller inte</a:t>
            </a:r>
          </a:p>
        </p:txBody>
      </p:sp>
      <p:sp>
        <p:nvSpPr>
          <p:cNvPr id="27" name="Rektangel: rundade hörn 26">
            <a:extLst>
              <a:ext uri="{FF2B5EF4-FFF2-40B4-BE49-F238E27FC236}">
                <a16:creationId xmlns:a16="http://schemas.microsoft.com/office/drawing/2014/main" id="{5455794C-FB0B-4651-9889-7EC60EBEF7FF}"/>
              </a:ext>
            </a:extLst>
          </p:cNvPr>
          <p:cNvSpPr/>
          <p:nvPr/>
        </p:nvSpPr>
        <p:spPr>
          <a:xfrm>
            <a:off x="5906608" y="2222135"/>
            <a:ext cx="1066945" cy="914400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Inkommit eller inte</a:t>
            </a:r>
          </a:p>
        </p:txBody>
      </p:sp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31290D7B-91B6-4857-A818-68C6E9C3B335}"/>
              </a:ext>
            </a:extLst>
          </p:cNvPr>
          <p:cNvSpPr/>
          <p:nvPr/>
        </p:nvSpPr>
        <p:spPr>
          <a:xfrm>
            <a:off x="5792597" y="3432704"/>
            <a:ext cx="1294965" cy="18911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VC meddelar kommun-team via återkopplings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blankett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BA2A0D78-34D4-4478-B104-0C1E9D689FC9}"/>
              </a:ext>
            </a:extLst>
          </p:cNvPr>
          <p:cNvSpPr txBox="1"/>
          <p:nvPr/>
        </p:nvSpPr>
        <p:spPr>
          <a:xfrm>
            <a:off x="1835696" y="6021288"/>
            <a:ext cx="618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Teamträffar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VC och kommunteam minst en gång per termin</a:t>
            </a:r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56019618-B2D2-4144-9BAA-4DCAB20917E3}"/>
              </a:ext>
            </a:extLst>
          </p:cNvPr>
          <p:cNvSpPr/>
          <p:nvPr/>
        </p:nvSpPr>
        <p:spPr>
          <a:xfrm>
            <a:off x="7844108" y="2204817"/>
            <a:ext cx="892348" cy="914400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Inom 60 – 120 dagar</a:t>
            </a:r>
          </a:p>
        </p:txBody>
      </p:sp>
      <p:sp>
        <p:nvSpPr>
          <p:cNvPr id="36" name="Rektangel: rundade hörn 35">
            <a:extLst>
              <a:ext uri="{FF2B5EF4-FFF2-40B4-BE49-F238E27FC236}">
                <a16:creationId xmlns:a16="http://schemas.microsoft.com/office/drawing/2014/main" id="{FACCB405-F50B-44A8-8460-332DCDBF212C}"/>
              </a:ext>
            </a:extLst>
          </p:cNvPr>
          <p:cNvSpPr/>
          <p:nvPr/>
        </p:nvSpPr>
        <p:spPr>
          <a:xfrm>
            <a:off x="7818146" y="3429000"/>
            <a:ext cx="944271" cy="18911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Hanteras via pappersblankett av kommunen?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A9183479-5B08-6381-708F-6928A9555920}"/>
              </a:ext>
            </a:extLst>
          </p:cNvPr>
          <p:cNvCxnSpPr>
            <a:cxnSpLocks/>
          </p:cNvCxnSpPr>
          <p:nvPr/>
        </p:nvCxnSpPr>
        <p:spPr>
          <a:xfrm>
            <a:off x="3414568" y="2668243"/>
            <a:ext cx="739035" cy="809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35DFEA47-B4C4-1008-3362-76D9E993AFE2}"/>
              </a:ext>
            </a:extLst>
          </p:cNvPr>
          <p:cNvCxnSpPr>
            <a:cxnSpLocks/>
          </p:cNvCxnSpPr>
          <p:nvPr/>
        </p:nvCxnSpPr>
        <p:spPr>
          <a:xfrm>
            <a:off x="5125136" y="2650586"/>
            <a:ext cx="739035" cy="809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0F37E39B-3E71-4AD4-CA4E-58DD5C51E465}"/>
              </a:ext>
            </a:extLst>
          </p:cNvPr>
          <p:cNvCxnSpPr>
            <a:cxnSpLocks/>
          </p:cNvCxnSpPr>
          <p:nvPr/>
        </p:nvCxnSpPr>
        <p:spPr>
          <a:xfrm>
            <a:off x="7039313" y="2668243"/>
            <a:ext cx="739035" cy="809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D3B79E69-A745-8AE3-7ACD-D52B308F3B8F}"/>
              </a:ext>
            </a:extLst>
          </p:cNvPr>
          <p:cNvSpPr/>
          <p:nvPr/>
        </p:nvSpPr>
        <p:spPr>
          <a:xfrm>
            <a:off x="2471028" y="3429100"/>
            <a:ext cx="930728" cy="18910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från SveDem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98" y="199589"/>
            <a:ext cx="5185048" cy="38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0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D08933-40D4-4C95-2E49-1308FBBF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878" y="524414"/>
            <a:ext cx="7538699" cy="1265447"/>
          </a:xfrm>
        </p:spPr>
        <p:txBody>
          <a:bodyPr/>
          <a:lstStyle/>
          <a:p>
            <a:r>
              <a:rPr lang="sv-SE" sz="3600" dirty="0"/>
              <a:t>Genomförda / Pågående 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8DB023-4058-5B6F-63AF-5ABCF004C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Nya blanketter för </a:t>
            </a:r>
            <a:r>
              <a:rPr lang="sv-SE" dirty="0" err="1"/>
              <a:t>Svedemregistrering</a:t>
            </a:r>
            <a:r>
              <a:rPr lang="sv-SE" dirty="0"/>
              <a:t> och återkoppling från Vc till kommun</a:t>
            </a:r>
          </a:p>
          <a:p>
            <a:endParaRPr lang="sv-SE" sz="800" dirty="0"/>
          </a:p>
          <a:p>
            <a:r>
              <a:rPr lang="sv-SE" dirty="0"/>
              <a:t>Informationsträff med </a:t>
            </a:r>
            <a:r>
              <a:rPr lang="sv-SE" dirty="0" err="1"/>
              <a:t>vårdcentralschefer</a:t>
            </a:r>
            <a:r>
              <a:rPr lang="sv-SE" dirty="0"/>
              <a:t> och PVC-ledning</a:t>
            </a:r>
          </a:p>
          <a:p>
            <a:endParaRPr lang="sv-SE" sz="800" dirty="0"/>
          </a:p>
          <a:p>
            <a:r>
              <a:rPr lang="sv-SE" dirty="0"/>
              <a:t>Informationsträffar för utredningsteam och biståndshandläggare</a:t>
            </a:r>
          </a:p>
          <a:p>
            <a:endParaRPr lang="sv-SE" sz="800" dirty="0"/>
          </a:p>
          <a:p>
            <a:r>
              <a:rPr lang="sv-SE" dirty="0"/>
              <a:t>Exceldokument med makron för sammanställning av data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201298"/>
            <a:ext cx="7782751" cy="5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9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2410538"/>
            <a:ext cx="8024849" cy="3890839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Hemsjukvårsreform 2014</a:t>
            </a:r>
          </a:p>
          <a:p>
            <a:r>
              <a:rPr lang="sv-SE" dirty="0" smtClean="0"/>
              <a:t>Olika journalsystem kommuner/region</a:t>
            </a:r>
          </a:p>
          <a:p>
            <a:r>
              <a:rPr lang="sv-SE" dirty="0" smtClean="0"/>
              <a:t>Goda exempel från Centrala länsdelen</a:t>
            </a:r>
          </a:p>
          <a:p>
            <a:pPr marL="90488" indent="0">
              <a:buNone/>
            </a:pPr>
            <a:r>
              <a:rPr lang="sv-SE" dirty="0"/>
              <a:t> </a:t>
            </a:r>
            <a:r>
              <a:rPr lang="sv-SE" dirty="0" smtClean="0"/>
              <a:t>-regelbundna planerade konsultationsträffar 3/termin då alla </a:t>
            </a:r>
            <a:r>
              <a:rPr lang="sv-SE" dirty="0" err="1" smtClean="0"/>
              <a:t>demenutredningar</a:t>
            </a:r>
            <a:r>
              <a:rPr lang="sv-SE" dirty="0" smtClean="0"/>
              <a:t> tas upp, plus </a:t>
            </a:r>
            <a:r>
              <a:rPr lang="sv-SE" dirty="0" err="1" smtClean="0"/>
              <a:t>ev</a:t>
            </a:r>
            <a:r>
              <a:rPr lang="sv-SE" dirty="0" smtClean="0"/>
              <a:t> andra frågor gällande demens. </a:t>
            </a:r>
          </a:p>
          <a:p>
            <a:pPr marL="90488" indent="0">
              <a:buNone/>
            </a:pPr>
            <a:r>
              <a:rPr lang="sv-SE" dirty="0"/>
              <a:t> </a:t>
            </a:r>
            <a:r>
              <a:rPr lang="sv-SE" dirty="0" smtClean="0"/>
              <a:t>- deltar gör läkare VC, kommunens utredningsteam och Läkare Minnesmottagningen</a:t>
            </a:r>
          </a:p>
          <a:p>
            <a:pPr marL="90488" indent="0">
              <a:buNone/>
            </a:pPr>
            <a:endParaRPr lang="sv-SE" dirty="0"/>
          </a:p>
          <a:p>
            <a:pPr marL="90488" indent="0">
              <a:buNone/>
            </a:pPr>
            <a:r>
              <a:rPr lang="sv-SE" dirty="0" smtClean="0"/>
              <a:t>    </a:t>
            </a:r>
            <a:r>
              <a:rPr lang="sv-SE" sz="2800" dirty="0" smtClean="0"/>
              <a:t>Kan detta var något för väster att ta efter???</a:t>
            </a:r>
            <a:endParaRPr lang="sv-SE" sz="28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Rutin återkoppling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19" y="127611"/>
            <a:ext cx="7778367" cy="57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5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14000AC-3A61-E673-222D-1A00D52465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59" y="1914612"/>
            <a:ext cx="9144000" cy="1763788"/>
          </a:xfrm>
        </p:spPr>
        <p:txBody>
          <a:bodyPr/>
          <a:lstStyle/>
          <a:p>
            <a:r>
              <a:rPr lang="sv-SE" dirty="0"/>
              <a:t>MCI-registrering i </a:t>
            </a:r>
            <a:r>
              <a:rPr lang="sv-SE" dirty="0" err="1"/>
              <a:t>Svedem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5" y="371920"/>
            <a:ext cx="869364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39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93F7ACF-5046-D1B6-51CB-843A4FBD0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</a:rPr>
              <a:t>Sedan den 20 oktober 2021 kan anslutna enheter i primärvården grundregistrera diagnosen Lindrig kognitiv störning (som antas komma utvecklas till en Alzheimers sjukdom).</a:t>
            </a:r>
          </a:p>
          <a:p>
            <a:endParaRPr lang="sv-SE" sz="1800" dirty="0">
              <a:solidFill>
                <a:srgbClr val="333333"/>
              </a:solidFill>
              <a:latin typeface="+mn-lt"/>
            </a:endParaRPr>
          </a:p>
          <a:p>
            <a:r>
              <a:rPr lang="sv-SE" sz="2000" dirty="0">
                <a:solidFill>
                  <a:srgbClr val="333333"/>
                </a:solidFill>
                <a:latin typeface="+mn-lt"/>
              </a:rPr>
              <a:t>VPP demens har beslutat avvakta med detta</a:t>
            </a:r>
          </a:p>
          <a:p>
            <a:pPr lvl="1"/>
            <a:r>
              <a:rPr lang="sv-SE" sz="2000" dirty="0">
                <a:solidFill>
                  <a:srgbClr val="333333"/>
                </a:solidFill>
                <a:latin typeface="+mn-lt"/>
              </a:rPr>
              <a:t>Svårt för </a:t>
            </a:r>
            <a:r>
              <a:rPr lang="sv-SE" sz="2000" dirty="0" err="1">
                <a:solidFill>
                  <a:srgbClr val="333333"/>
                </a:solidFill>
                <a:latin typeface="+mn-lt"/>
              </a:rPr>
              <a:t>pv</a:t>
            </a:r>
            <a:r>
              <a:rPr lang="sv-SE" sz="2000" dirty="0">
                <a:solidFill>
                  <a:srgbClr val="333333"/>
                </a:solidFill>
                <a:latin typeface="+mn-lt"/>
              </a:rPr>
              <a:t> att särskilja dessa MCI-patienter från de med kognitiv nedsättning av andra orsaker</a:t>
            </a:r>
          </a:p>
          <a:p>
            <a:pPr lvl="1"/>
            <a:r>
              <a:rPr lang="sv-SE" sz="2000" dirty="0">
                <a:solidFill>
                  <a:srgbClr val="333333"/>
                </a:solidFill>
                <a:latin typeface="+mn-lt"/>
              </a:rPr>
              <a:t>Krävs egentligen utredning med analys av </a:t>
            </a:r>
            <a:r>
              <a:rPr lang="sv-SE" sz="2000" dirty="0" err="1">
                <a:solidFill>
                  <a:srgbClr val="333333"/>
                </a:solidFill>
                <a:latin typeface="+mn-lt"/>
              </a:rPr>
              <a:t>liqvormarkörer</a:t>
            </a:r>
            <a:r>
              <a:rPr lang="sv-SE" sz="2000" dirty="0">
                <a:solidFill>
                  <a:srgbClr val="333333"/>
                </a:solidFill>
                <a:latin typeface="+mn-lt"/>
              </a:rPr>
              <a:t> eller </a:t>
            </a:r>
            <a:r>
              <a:rPr lang="sv-SE" sz="2000" dirty="0" err="1">
                <a:solidFill>
                  <a:srgbClr val="333333"/>
                </a:solidFill>
                <a:latin typeface="+mn-lt"/>
              </a:rPr>
              <a:t>amyloid</a:t>
            </a:r>
            <a:r>
              <a:rPr lang="sv-SE" sz="2000" dirty="0">
                <a:solidFill>
                  <a:srgbClr val="333333"/>
                </a:solidFill>
                <a:latin typeface="+mn-lt"/>
              </a:rPr>
              <a:t>-PET.</a:t>
            </a:r>
            <a:endParaRPr lang="sv-SE" sz="2000" dirty="0">
              <a:latin typeface="+mn-lt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7A296B4-B766-97B0-0179-9C982AC8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MCI-registrering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9F0376D-80E1-1AA4-6E6E-D1839E161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79" y="199589"/>
            <a:ext cx="7642971" cy="56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279B704-B33D-9C50-D21A-7747BD8A8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Framtida utveckling med analys av demensmarkörer i blodprov och nya behandlingsmöjligheter vid MCI / tidig Alzheimer kan komma att ändra på detta</a:t>
            </a:r>
          </a:p>
          <a:p>
            <a:endParaRPr lang="sv-SE" dirty="0"/>
          </a:p>
          <a:p>
            <a:r>
              <a:rPr lang="sv-SE" dirty="0"/>
              <a:t>Mer info </a:t>
            </a:r>
            <a:r>
              <a:rPr lang="sv-SE" dirty="0" err="1"/>
              <a:t>kl</a:t>
            </a:r>
            <a:r>
              <a:rPr lang="sv-SE" dirty="0"/>
              <a:t> 13:30…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DD0324D-9D73-54F9-EF85-BD0FA80A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MCI-registrering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B5705DC-EA60-B89B-56DF-99A610688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109" y="199589"/>
            <a:ext cx="7575741" cy="5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2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F6812FF-3345-CFAC-1CCD-6FA4E74F9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Uppföljning av MCI-patienter får även fortsättningsvis skötas via respektive vårdcentral</a:t>
            </a:r>
          </a:p>
          <a:p>
            <a:endParaRPr lang="sv-SE" sz="1800" dirty="0"/>
          </a:p>
          <a:p>
            <a:r>
              <a:rPr lang="sv-SE" dirty="0"/>
              <a:t>Bäst är att lägga dem på VL</a:t>
            </a:r>
          </a:p>
          <a:p>
            <a:endParaRPr lang="sv-SE" sz="1800" dirty="0"/>
          </a:p>
          <a:p>
            <a:r>
              <a:rPr lang="sv-SE" dirty="0"/>
              <a:t>Remiss för ny testning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493EB3A-E4DE-3D77-EBEC-CEA707FE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MCI-registrering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910A02-A722-2D14-5AA6-DAC279703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36" y="199589"/>
            <a:ext cx="7492614" cy="5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0">
              <a:buNone/>
            </a:pPr>
            <a:r>
              <a:rPr lang="sv-SE" sz="3600" dirty="0" smtClean="0"/>
              <a:t>Maria Kling</a:t>
            </a:r>
            <a:endParaRPr lang="sv-SE" sz="36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9" y="969819"/>
            <a:ext cx="7099170" cy="1149882"/>
          </a:xfrm>
        </p:spPr>
        <p:txBody>
          <a:bodyPr/>
          <a:lstStyle/>
          <a:p>
            <a:r>
              <a:rPr lang="sv-SE" sz="4800" dirty="0" smtClean="0"/>
              <a:t>3  Månaders uppföljning</a:t>
            </a:r>
            <a:endParaRPr lang="sv-SE" sz="4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79" y="199589"/>
            <a:ext cx="7642971" cy="56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488" indent="0">
              <a:buNone/>
            </a:pPr>
            <a:r>
              <a:rPr lang="sv-SE" sz="2400" b="1" dirty="0"/>
              <a:t>Personcentrerat och sammanhållet vårdförlopp </a:t>
            </a:r>
          </a:p>
          <a:p>
            <a:pPr marL="90488" indent="0">
              <a:buNone/>
            </a:pPr>
            <a:r>
              <a:rPr lang="sv-SE" sz="2400" b="1" dirty="0"/>
              <a:t>Kognitiv svikt vid misstänkt demenssjukdom</a:t>
            </a:r>
            <a:endParaRPr lang="sv-SE" b="1" dirty="0"/>
          </a:p>
          <a:p>
            <a:pPr marL="90488" indent="0">
              <a:buNone/>
            </a:pPr>
            <a:r>
              <a:rPr lang="sv-SE" i="1" dirty="0"/>
              <a:t>Sveriges regioner i samverkan 2021</a:t>
            </a:r>
          </a:p>
          <a:p>
            <a:pPr marL="90488" indent="0">
              <a:buNone/>
            </a:pPr>
            <a:endParaRPr lang="sv-SE" i="1" dirty="0"/>
          </a:p>
          <a:p>
            <a:pPr marL="90488" indent="0">
              <a:buNone/>
            </a:pPr>
            <a:endParaRPr lang="sv-SE" i="1" dirty="0"/>
          </a:p>
          <a:p>
            <a:pPr marL="90488" indent="0">
              <a:buNone/>
            </a:pPr>
            <a:r>
              <a:rPr lang="sv-SE" b="1" dirty="0"/>
              <a:t>Ett standardiserat insatsförlopp vid demenssjukdom</a:t>
            </a:r>
          </a:p>
          <a:p>
            <a:pPr marL="90488" indent="0">
              <a:buNone/>
            </a:pPr>
            <a:r>
              <a:rPr lang="sv-SE" i="1" dirty="0"/>
              <a:t>Socialstyrelsen 2019</a:t>
            </a:r>
          </a:p>
          <a:p>
            <a:pPr marL="90488" indent="0">
              <a:buNone/>
            </a:pPr>
            <a:endParaRPr lang="sv-SE" i="1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1" y="62596"/>
            <a:ext cx="7741995" cy="5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599556" y="4904961"/>
            <a:ext cx="1544444" cy="92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v-SE" sz="1350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8564D2F-45CC-4D11-B1EF-80B21B99A4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8564D2F-45CC-4D11-B1EF-80B21B99A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21C52E-9F03-416F-B9DA-51DBF7EF0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7" y="616842"/>
            <a:ext cx="6964219" cy="986773"/>
          </a:xfrm>
        </p:spPr>
        <p:txBody>
          <a:bodyPr>
            <a:normAutofit/>
          </a:bodyPr>
          <a:lstStyle/>
          <a:p>
            <a:r>
              <a:rPr lang="sv-SE" dirty="0"/>
              <a:t>Personcentrerat och sammanhållet vårdförlopp </a:t>
            </a:r>
            <a:br>
              <a:rPr lang="sv-SE" dirty="0"/>
            </a:br>
            <a:r>
              <a:rPr lang="sv-SE" dirty="0"/>
              <a:t>för kognitiv svikt vid misstänkt demenssjukdom</a:t>
            </a:r>
          </a:p>
        </p:txBody>
      </p:sp>
      <p:sp>
        <p:nvSpPr>
          <p:cNvPr id="7" name="Rektangel 6"/>
          <p:cNvSpPr/>
          <p:nvPr/>
        </p:nvSpPr>
        <p:spPr>
          <a:xfrm>
            <a:off x="671439" y="1852960"/>
            <a:ext cx="76606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sv-SE" sz="1500" i="1" dirty="0">
                <a:solidFill>
                  <a:srgbClr val="377D7A"/>
                </a:solidFill>
                <a:latin typeface="Calibri" panose="020F0502020204030204"/>
              </a:rPr>
              <a:t>Vårdförloppet inleds vid misstanke om demenssjukdom och avslutas vid att en demensdiagnos är bekräftad eller avfärdad</a:t>
            </a:r>
            <a:endParaRPr lang="sv-SE" sz="1500" dirty="0">
              <a:solidFill>
                <a:srgbClr val="377D7A"/>
              </a:solidFill>
              <a:latin typeface="Calibri" panose="020F0502020204030204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741557" y="2656303"/>
            <a:ext cx="3768324" cy="2927003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rtlCol="0" anchor="t"/>
          <a:lstStyle/>
          <a:p>
            <a:pPr defTabSz="685800">
              <a:spcBef>
                <a:spcPts val="450"/>
              </a:spcBef>
              <a:spcAft>
                <a:spcPts val="450"/>
              </a:spcAft>
            </a:pPr>
            <a:r>
              <a:rPr lang="sv-SE" sz="12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Den basala utredningen syftar till att fastställa: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•"/>
              <a:tabLst>
                <a:tab pos="405289" algn="l"/>
              </a:tabLst>
            </a:pPr>
            <a:r>
              <a:rPr lang="sv-SE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om personen har en kognitiv svikt och om den beror på en demenssjukdom eller om annan sjukdom orsakar eller bidrar till den kognitiva svikten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•"/>
              <a:tabLst>
                <a:tab pos="405289" algn="l"/>
              </a:tabLst>
            </a:pPr>
            <a:r>
              <a:rPr lang="sv-SE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vilka personer som är i behov av en fortsatt utvidgad utredning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•"/>
              <a:tabLst>
                <a:tab pos="405289" algn="l"/>
              </a:tabLst>
            </a:pPr>
            <a:r>
              <a:rPr lang="sv-SE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vilka funktionsnedsättningar som demenssjukdomen medför och vad man kan göra för att minimera eller kompensera för dessa.</a:t>
            </a:r>
          </a:p>
          <a:p>
            <a:pPr defTabSz="685800">
              <a:spcBef>
                <a:spcPts val="450"/>
              </a:spcBef>
              <a:spcAft>
                <a:spcPts val="450"/>
              </a:spcAft>
              <a:tabLst>
                <a:tab pos="405289" algn="l"/>
              </a:tabLst>
            </a:pPr>
            <a:r>
              <a:rPr lang="sv-SE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Vid oklarhet efter den basala utredningen kan en utvidgad utredning genomföras på en specialistenhet.</a:t>
            </a:r>
          </a:p>
          <a:p>
            <a:pPr defTabSz="685800">
              <a:lnSpc>
                <a:spcPts val="975"/>
              </a:lnSpc>
              <a:spcBef>
                <a:spcPts val="450"/>
              </a:spcBef>
              <a:spcAft>
                <a:spcPts val="450"/>
              </a:spcAft>
              <a:tabLst>
                <a:tab pos="405289" algn="l"/>
              </a:tabLst>
            </a:pPr>
            <a:endParaRPr lang="sv-SE" sz="135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4660093" y="2656303"/>
            <a:ext cx="3957134" cy="2927004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rtlCol="0" anchor="t"/>
          <a:lstStyle/>
          <a:p>
            <a:pPr defTabSz="685800">
              <a:lnSpc>
                <a:spcPts val="975"/>
              </a:lnSpc>
              <a:spcBef>
                <a:spcPts val="450"/>
              </a:spcBef>
              <a:spcAft>
                <a:spcPts val="450"/>
              </a:spcAft>
            </a:pPr>
            <a:r>
              <a:rPr lang="sv-SE" sz="12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Målet är:</a:t>
            </a:r>
          </a:p>
          <a:p>
            <a:pPr marL="257175" indent="-257175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Att fler genomgår utredning</a:t>
            </a:r>
          </a:p>
          <a:p>
            <a:pPr marL="257175" indent="-257175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Att fler får utredning i ett tidigt skede </a:t>
            </a:r>
          </a:p>
          <a:p>
            <a:pPr marL="257175" indent="-257175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Kortare utredningstider</a:t>
            </a:r>
          </a:p>
          <a:p>
            <a:pPr marL="257175" indent="-257175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Minskade praxisskillnader vid utvidgade utredningar</a:t>
            </a:r>
          </a:p>
          <a:p>
            <a:pPr marL="257175" indent="-257175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Bättre förutsättningar för patientgruppen inom primärvården</a:t>
            </a:r>
          </a:p>
          <a:p>
            <a:pPr marL="257175" indent="-257175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Att patienter och anhöriga får mer stöd</a:t>
            </a:r>
          </a:p>
          <a:p>
            <a:pPr marL="257175" indent="-257175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Bättre förutsättningar för jämlik och adekvat läkemedelsbehandling </a:t>
            </a:r>
          </a:p>
          <a:p>
            <a:pPr marL="257175" indent="-257175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Mer sammanhållen och personcentrerad vård och omsorg</a:t>
            </a:r>
            <a:endParaRPr lang="sv-SE" sz="12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 rot="18892177">
            <a:off x="99344" y="702127"/>
            <a:ext cx="1728733" cy="3077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sv-SE" sz="14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Sammanfattning</a:t>
            </a:r>
          </a:p>
        </p:txBody>
      </p:sp>
    </p:spTree>
    <p:extLst>
      <p:ext uri="{BB962C8B-B14F-4D97-AF65-F5344CB8AC3E}">
        <p14:creationId xmlns:p14="http://schemas.microsoft.com/office/powerpoint/2010/main" val="198462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8B9E893-937E-45CB-885F-520E271A97F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A758B33-E922-4132-AD7A-85BDE8A3221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685800">
              <a:defRPr/>
            </a:pPr>
            <a:endParaRPr lang="sv-SE" sz="2700" b="1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57" y="1319881"/>
            <a:ext cx="6858000" cy="457345"/>
          </a:xfrm>
        </p:spPr>
        <p:txBody>
          <a:bodyPr>
            <a:normAutofit fontScale="90000"/>
          </a:bodyPr>
          <a:lstStyle/>
          <a:p>
            <a:r>
              <a:rPr lang="sv-SE" dirty="0"/>
              <a:t>          Vad kommer att följas upp (urval)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A3914D-6AB0-4643-82B5-C41FCC809901}"/>
              </a:ext>
            </a:extLst>
          </p:cNvPr>
          <p:cNvSpPr/>
          <p:nvPr/>
        </p:nvSpPr>
        <p:spPr>
          <a:xfrm>
            <a:off x="741557" y="2069770"/>
            <a:ext cx="3952166" cy="282212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spcBef>
                <a:spcPts val="450"/>
              </a:spcBef>
            </a:pPr>
            <a:r>
              <a:rPr lang="sv-SE" sz="1500" b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För basala utredningar</a:t>
            </a:r>
          </a:p>
          <a:p>
            <a:pPr marL="257175" indent="-257175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Antal dagar från start av utredning till diagnos, medel och medianvärde </a:t>
            </a:r>
            <a:r>
              <a:rPr lang="sv-SE" sz="1500" i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(≤ 30 </a:t>
            </a:r>
            <a:r>
              <a:rPr lang="sv-SE" sz="1500" i="1" dirty="0" err="1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dgr</a:t>
            </a:r>
            <a:r>
              <a:rPr lang="sv-SE" sz="1500" i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sv-SE" sz="15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Andelen personer med: </a:t>
            </a:r>
          </a:p>
          <a:p>
            <a:pPr marL="401241" lvl="1" indent="-134541" defTabSz="685800">
              <a:spcBef>
                <a:spcPts val="450"/>
              </a:spcBef>
              <a:buFont typeface="Calibri" panose="020F0502020204030204" pitchFamily="34" charset="0"/>
              <a:buChar char="─"/>
            </a:pPr>
            <a:r>
              <a:rPr lang="sv-SE" sz="15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nydiagnostiserad demenssjukdom som genomgått en fullständig basal kognitiv utredning </a:t>
            </a:r>
            <a:r>
              <a:rPr lang="sv-SE" sz="1500" i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(≥ 90%)</a:t>
            </a:r>
          </a:p>
          <a:p>
            <a:pPr marL="401241" lvl="1" indent="-134541" defTabSz="685800">
              <a:spcBef>
                <a:spcPts val="450"/>
              </a:spcBef>
              <a:buFont typeface="Calibri" panose="020F0502020204030204" pitchFamily="34" charset="0"/>
              <a:buChar char="─"/>
            </a:pPr>
            <a:r>
              <a:rPr lang="sv-SE" sz="15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diagnosticerad demenssjukdom som fått en strukturerad funktions- och aktivitets-bedömning som del av demens-utredningen </a:t>
            </a:r>
            <a:r>
              <a:rPr lang="sv-SE" sz="1500" i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(≥ 90%)</a:t>
            </a:r>
          </a:p>
          <a:p>
            <a:pPr marL="401241" lvl="1" indent="-134541" defTabSz="685800">
              <a:spcBef>
                <a:spcPts val="450"/>
              </a:spcBef>
              <a:buFont typeface="Calibri" panose="020F0502020204030204" pitchFamily="34" charset="0"/>
              <a:buChar char="─"/>
            </a:pPr>
            <a:endParaRPr lang="sv-SE" sz="15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F30D1A-8F25-4810-A47A-39C95C855260}"/>
              </a:ext>
            </a:extLst>
          </p:cNvPr>
          <p:cNvSpPr/>
          <p:nvPr/>
        </p:nvSpPr>
        <p:spPr>
          <a:xfrm>
            <a:off x="4818415" y="2069770"/>
            <a:ext cx="4254335" cy="28889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spcBef>
                <a:spcPts val="450"/>
              </a:spcBef>
            </a:pPr>
            <a:r>
              <a:rPr lang="sv-SE" sz="1500" b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För utvidgade utredningar</a:t>
            </a:r>
          </a:p>
          <a:p>
            <a:pPr marL="257175" indent="-257175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Tid från kontaktdatum/mottagen remiss till diagnos </a:t>
            </a:r>
            <a:r>
              <a:rPr lang="sv-SE" sz="1500" i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(≤ 60 dagar)</a:t>
            </a:r>
          </a:p>
          <a:p>
            <a:pPr marL="257175" indent="-257175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Andelen personer där vården, i samband med att personen informeras om diagnosen: </a:t>
            </a:r>
          </a:p>
          <a:p>
            <a:pPr marL="600075" lvl="1" indent="-257175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förskriver demensläkemedel (Alzheimers sjukdom) </a:t>
            </a:r>
            <a:r>
              <a:rPr lang="sv-SE" sz="1500" i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sv-SE" sz="1500" i="1" dirty="0" err="1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Sp.V</a:t>
            </a:r>
            <a:r>
              <a:rPr lang="sv-SE" sz="1500" i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≥ 80, PV ≥ 75 %)</a:t>
            </a:r>
          </a:p>
          <a:p>
            <a:pPr marL="600075" lvl="1" indent="-257175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Initierar patientstöd (demenssjukdom) </a:t>
            </a:r>
            <a:br>
              <a:rPr lang="sv-SE" sz="15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1500" i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(≥ 95 %)</a:t>
            </a:r>
          </a:p>
          <a:p>
            <a:pPr marL="600075" lvl="1" indent="-257175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Initierar anhörigstöd (demenssjukdom)</a:t>
            </a:r>
            <a:r>
              <a:rPr lang="sv-SE" sz="1500" i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sv-SE" sz="1500" i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1500" i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(≥ 95 %)</a:t>
            </a:r>
          </a:p>
          <a:p>
            <a:pPr marL="600075" lvl="1" indent="-257175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sv-SE" sz="15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1">
            <a:extLst>
              <a:ext uri="{FF2B5EF4-FFF2-40B4-BE49-F238E27FC236}">
                <a16:creationId xmlns:a16="http://schemas.microsoft.com/office/drawing/2014/main" id="{6650076E-DDDA-425F-811D-9F7850FFFA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51" y="1265737"/>
            <a:ext cx="767262" cy="5656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F77448-64CF-4386-8406-839026FD8FC9}"/>
              </a:ext>
            </a:extLst>
          </p:cNvPr>
          <p:cNvSpPr/>
          <p:nvPr/>
        </p:nvSpPr>
        <p:spPr>
          <a:xfrm>
            <a:off x="741557" y="5119779"/>
            <a:ext cx="6907073" cy="625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spcBef>
                <a:spcPts val="450"/>
              </a:spcBef>
              <a:defRPr/>
            </a:pPr>
            <a:r>
              <a:rPr lang="sv-SE" sz="1200" b="1" dirty="0">
                <a:solidFill>
                  <a:srgbClr val="FFFFFF"/>
                </a:solidFill>
                <a:latin typeface="Calibri" panose="020F0502020204030204"/>
              </a:rPr>
              <a:t>Datakällor:</a:t>
            </a:r>
            <a:r>
              <a:rPr lang="sv-SE" sz="1200" dirty="0">
                <a:solidFill>
                  <a:srgbClr val="FFFFFF"/>
                </a:solidFill>
                <a:latin typeface="Calibri" panose="020F0502020204030204"/>
              </a:rPr>
              <a:t> Etablerade och tillkommande indikatorer kan främst följas från kvalitetsregistret </a:t>
            </a:r>
            <a:r>
              <a:rPr lang="sv-SE" sz="1200" dirty="0" err="1">
                <a:solidFill>
                  <a:srgbClr val="FFFFFF"/>
                </a:solidFill>
                <a:latin typeface="Calibri" panose="020F0502020204030204"/>
              </a:rPr>
              <a:t>SveDem</a:t>
            </a:r>
            <a:r>
              <a:rPr lang="sv-SE" sz="1200" dirty="0">
                <a:solidFill>
                  <a:srgbClr val="FFFFFF"/>
                </a:solidFill>
                <a:latin typeface="Calibri" panose="020F0502020204030204"/>
              </a:rPr>
              <a:t>. Arbete för att vårddokumentationen ska bli strukturerad så kvalitetsvariablerna kan fångas behövs då täckningsgraden är begränsad i kvalitetsregistret.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FA1D06-CE48-4110-8485-A9D2852468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48" y="5149930"/>
            <a:ext cx="565503" cy="565503"/>
          </a:xfrm>
          <a:prstGeom prst="rect">
            <a:avLst/>
          </a:prstGeom>
          <a:noFill/>
        </p:spPr>
      </p:pic>
      <p:sp>
        <p:nvSpPr>
          <p:cNvPr id="16" name="textruta 15"/>
          <p:cNvSpPr txBox="1"/>
          <p:nvPr/>
        </p:nvSpPr>
        <p:spPr>
          <a:xfrm>
            <a:off x="7726260" y="866657"/>
            <a:ext cx="14177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900" dirty="0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Kognitiv svikt vid misstänkt demenssjukdom </a:t>
            </a:r>
          </a:p>
        </p:txBody>
      </p:sp>
    </p:spTree>
    <p:extLst>
      <p:ext uri="{BB962C8B-B14F-4D97-AF65-F5344CB8AC3E}">
        <p14:creationId xmlns:p14="http://schemas.microsoft.com/office/powerpoint/2010/main" val="71954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latshållare för innehåll 12">
            <a:extLst>
              <a:ext uri="{FF2B5EF4-FFF2-40B4-BE49-F238E27FC236}">
                <a16:creationId xmlns:a16="http://schemas.microsoft.com/office/drawing/2014/main" id="{7EAA210A-6AA9-1F66-5B83-4414C12BA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954081"/>
              </p:ext>
            </p:extLst>
          </p:nvPr>
        </p:nvGraphicFramePr>
        <p:xfrm>
          <a:off x="2198254" y="701368"/>
          <a:ext cx="5030448" cy="5965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580">
                  <a:extLst>
                    <a:ext uri="{9D8B030D-6E8A-4147-A177-3AD203B41FA5}">
                      <a16:colId xmlns:a16="http://schemas.microsoft.com/office/drawing/2014/main" val="3958241398"/>
                    </a:ext>
                  </a:extLst>
                </a:gridCol>
                <a:gridCol w="1266491">
                  <a:extLst>
                    <a:ext uri="{9D8B030D-6E8A-4147-A177-3AD203B41FA5}">
                      <a16:colId xmlns:a16="http://schemas.microsoft.com/office/drawing/2014/main" val="2674933662"/>
                    </a:ext>
                  </a:extLst>
                </a:gridCol>
                <a:gridCol w="1325377">
                  <a:extLst>
                    <a:ext uri="{9D8B030D-6E8A-4147-A177-3AD203B41FA5}">
                      <a16:colId xmlns:a16="http://schemas.microsoft.com/office/drawing/2014/main" val="480456841"/>
                    </a:ext>
                  </a:extLst>
                </a:gridCol>
              </a:tblGrid>
              <a:tr h="1521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</a:rPr>
                        <a:t>Tid mellan kontakt/remiss och diagnos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v-SE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(Median, dagar)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</a:rPr>
                        <a:t>Tid mellan utredningsstart och diagnos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(Median, dagar)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397354"/>
                  </a:ext>
                </a:extLst>
              </a:tr>
              <a:tr h="44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Marieberg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166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effectLst/>
                        </a:rPr>
                        <a:t>105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9764576"/>
                  </a:ext>
                </a:extLst>
              </a:tr>
              <a:tr h="44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Borensberg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206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effectLst/>
                        </a:rPr>
                        <a:t>82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5588702"/>
                  </a:ext>
                </a:extLst>
              </a:tr>
              <a:tr h="44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Brinken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74,6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effectLst/>
                        </a:rPr>
                        <a:t>28,5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978695"/>
                  </a:ext>
                </a:extLst>
              </a:tr>
              <a:tr h="44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Lyckorna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152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effectLst/>
                        </a:rPr>
                        <a:t>41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951028"/>
                  </a:ext>
                </a:extLst>
              </a:tr>
              <a:tr h="44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Vadstena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110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45,5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679142"/>
                  </a:ext>
                </a:extLst>
              </a:tr>
              <a:tr h="44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Ödeshög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effectLst/>
                        </a:rPr>
                        <a:t>80,5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64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025257"/>
                  </a:ext>
                </a:extLst>
              </a:tr>
              <a:tr h="44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Skänninge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effectLst/>
                        </a:rPr>
                        <a:t>177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44,5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8606836"/>
                  </a:ext>
                </a:extLst>
              </a:tr>
              <a:tr h="44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Mjölby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effectLst/>
                        </a:rPr>
                        <a:t>128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42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429102"/>
                  </a:ext>
                </a:extLst>
              </a:tr>
              <a:tr h="44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Mantorp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effectLst/>
                        </a:rPr>
                        <a:t>122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64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3796014"/>
                  </a:ext>
                </a:extLst>
              </a:tr>
              <a:tr h="44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Boxholm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effectLst/>
                        </a:rPr>
                        <a:t>126,5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42,5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735972"/>
                  </a:ext>
                </a:extLst>
              </a:tr>
            </a:tbl>
          </a:graphicData>
        </a:graphic>
      </p:graphicFrame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45" y="131775"/>
            <a:ext cx="7662679" cy="5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4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ECBAF05-F930-F97A-EF8D-1730BE0F0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438"/>
            <a:ext cx="8024849" cy="4021101"/>
          </a:xfrm>
        </p:spPr>
        <p:txBody>
          <a:bodyPr>
            <a:normAutofit lnSpcReduction="10000"/>
          </a:bodyPr>
          <a:lstStyle/>
          <a:p>
            <a:r>
              <a:rPr lang="sv-SE" sz="2000" dirty="0">
                <a:solidFill>
                  <a:srgbClr val="000000"/>
                </a:solidFill>
                <a:effectLst/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Ledningsgrupp vård och omsorg (</a:t>
            </a:r>
            <a:r>
              <a:rPr lang="sv-SE" sz="2000" b="1" dirty="0">
                <a:solidFill>
                  <a:srgbClr val="000000"/>
                </a:solidFill>
                <a:effectLst/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LGVO</a:t>
            </a:r>
            <a:r>
              <a:rPr lang="sv-SE" sz="2000" dirty="0">
                <a:solidFill>
                  <a:srgbClr val="000000"/>
                </a:solidFill>
                <a:effectLst/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) </a:t>
            </a:r>
          </a:p>
          <a:p>
            <a:r>
              <a:rPr lang="sv-SE" sz="2000" dirty="0">
                <a:latin typeface="+mn-lt"/>
                <a:ea typeface="Calibri" panose="020F0502020204030204" pitchFamily="34" charset="0"/>
              </a:rPr>
              <a:t>S</a:t>
            </a:r>
            <a:r>
              <a:rPr lang="sv-SE" sz="2000" dirty="0">
                <a:effectLst/>
                <a:latin typeface="+mn-lt"/>
                <a:ea typeface="Calibri" panose="020F0502020204030204" pitchFamily="34" charset="0"/>
              </a:rPr>
              <a:t>akområdesnätverket Kognitiv svikt vid demenssjukdom</a:t>
            </a:r>
          </a:p>
          <a:p>
            <a:pPr lvl="1"/>
            <a:r>
              <a:rPr lang="sv-SE" sz="1600" dirty="0">
                <a:latin typeface="+mn-lt"/>
              </a:rPr>
              <a:t>Boel Eklund (processtöd)</a:t>
            </a:r>
          </a:p>
          <a:p>
            <a:pPr lvl="1"/>
            <a:r>
              <a:rPr lang="sv-SE" sz="1600" dirty="0">
                <a:latin typeface="+mn-lt"/>
              </a:rPr>
              <a:t>Tove Hultberg</a:t>
            </a:r>
          </a:p>
          <a:p>
            <a:pPr lvl="1"/>
            <a:r>
              <a:rPr lang="sv-SE" sz="1600" dirty="0">
                <a:latin typeface="+mn-lt"/>
              </a:rPr>
              <a:t>Anna Bodén</a:t>
            </a:r>
          </a:p>
          <a:p>
            <a:pPr lvl="1"/>
            <a:r>
              <a:rPr lang="sv-SE" sz="1600" dirty="0">
                <a:latin typeface="+mn-lt"/>
              </a:rPr>
              <a:t>Thomas </a:t>
            </a:r>
            <a:r>
              <a:rPr lang="sv-SE" sz="1600" dirty="0" smtClean="0">
                <a:latin typeface="+mn-lt"/>
              </a:rPr>
              <a:t>Gylfe</a:t>
            </a:r>
          </a:p>
          <a:p>
            <a:pPr lvl="1"/>
            <a:r>
              <a:rPr lang="sv-SE" sz="1600" dirty="0" smtClean="0">
                <a:latin typeface="+mn-lt"/>
              </a:rPr>
              <a:t>Maria Kling</a:t>
            </a:r>
            <a:endParaRPr lang="sv-SE" sz="1600" dirty="0">
              <a:latin typeface="+mn-lt"/>
            </a:endParaRPr>
          </a:p>
          <a:p>
            <a:pPr lvl="1"/>
            <a:r>
              <a:rPr lang="sv-SE" sz="1600" dirty="0">
                <a:latin typeface="+mn-lt"/>
              </a:rPr>
              <a:t>M. fl.</a:t>
            </a:r>
          </a:p>
          <a:p>
            <a:pPr lvl="1"/>
            <a:endParaRPr lang="sv-SE" sz="1000" dirty="0">
              <a:latin typeface="+mn-lt"/>
            </a:endParaRPr>
          </a:p>
          <a:p>
            <a:r>
              <a:rPr lang="sv-SE" sz="2000" dirty="0">
                <a:latin typeface="+mn-lt"/>
              </a:rPr>
              <a:t>Uppdrag</a:t>
            </a:r>
          </a:p>
          <a:p>
            <a:pPr lvl="1"/>
            <a:r>
              <a:rPr lang="sv-SE" sz="2000" dirty="0">
                <a:latin typeface="+mn-lt"/>
                <a:ea typeface="Calibri" panose="020F0502020204030204" pitchFamily="34" charset="0"/>
              </a:rPr>
              <a:t>A</a:t>
            </a:r>
            <a:r>
              <a:rPr lang="sv-SE" sz="2000" dirty="0">
                <a:effectLst/>
                <a:latin typeface="+mn-lt"/>
                <a:ea typeface="Calibri" panose="020F0502020204030204" pitchFamily="34" charset="0"/>
              </a:rPr>
              <a:t>tt jämföra befintliga arbetssätt med vårdförloppet. Föreslå förändrade arbetssätt och lämpliga mått och indikatorer för att följa utvecklingen inom området.</a:t>
            </a:r>
            <a:endParaRPr lang="sv-SE" sz="2000" dirty="0">
              <a:latin typeface="+mn-lt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118F962-90D4-4E45-8F69-DF5E7006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Arbetsgrupp centralt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80311BB-B2FB-1C66-0FE2-61C173F88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73" y="199589"/>
            <a:ext cx="7788177" cy="5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BFB6CF9-2D31-F851-05BC-A8215B6E7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Lokalt arbete i väster</a:t>
            </a:r>
          </a:p>
          <a:p>
            <a:endParaRPr lang="sv-SE" sz="900" dirty="0"/>
          </a:p>
          <a:p>
            <a:r>
              <a:rPr lang="sv-SE" dirty="0"/>
              <a:t>Arbetsgrupp</a:t>
            </a:r>
          </a:p>
          <a:p>
            <a:pPr lvl="1"/>
            <a:r>
              <a:rPr lang="sv-SE" dirty="0"/>
              <a:t>Maria Kling, Motala kommun (sammankallande)</a:t>
            </a:r>
          </a:p>
          <a:p>
            <a:pPr lvl="1"/>
            <a:r>
              <a:rPr lang="sv-SE" dirty="0"/>
              <a:t>Tommy Hallén, Boxholms kommun</a:t>
            </a:r>
          </a:p>
          <a:p>
            <a:pPr lvl="1"/>
            <a:r>
              <a:rPr lang="sv-SE" dirty="0"/>
              <a:t>Tove Hultberg, Minnesmottagningen </a:t>
            </a:r>
            <a:r>
              <a:rPr lang="sv-SE" dirty="0" err="1"/>
              <a:t>LiM</a:t>
            </a:r>
            <a:endParaRPr lang="sv-SE" dirty="0"/>
          </a:p>
          <a:p>
            <a:pPr lvl="1"/>
            <a:r>
              <a:rPr lang="sv-SE" dirty="0"/>
              <a:t>Elinor </a:t>
            </a:r>
            <a:r>
              <a:rPr lang="sv-SE" dirty="0" err="1"/>
              <a:t>Strickert</a:t>
            </a:r>
            <a:r>
              <a:rPr lang="sv-SE" dirty="0"/>
              <a:t>, Motala kommun</a:t>
            </a:r>
          </a:p>
          <a:p>
            <a:pPr lvl="1"/>
            <a:r>
              <a:rPr lang="sv-SE" dirty="0"/>
              <a:t>Jaana </a:t>
            </a:r>
            <a:r>
              <a:rPr lang="sv-SE" dirty="0" err="1"/>
              <a:t>Kuoppakangas</a:t>
            </a:r>
            <a:r>
              <a:rPr lang="sv-SE" dirty="0"/>
              <a:t>, Motala kommun</a:t>
            </a:r>
          </a:p>
          <a:p>
            <a:pPr lvl="1"/>
            <a:r>
              <a:rPr lang="sv-SE" dirty="0"/>
              <a:t>Anna Bodén, Mjölby kommun</a:t>
            </a:r>
          </a:p>
          <a:p>
            <a:pPr lvl="1"/>
            <a:r>
              <a:rPr lang="sv-SE" dirty="0"/>
              <a:t>Thomas Gylfe, Vc Mjölby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379A62-A8F1-31BF-CF54-FDF1E4DA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Certifiering av utredningar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437EB3D-D086-D315-05CD-6B8EDC560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82" y="199589"/>
            <a:ext cx="7760468" cy="5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82879" y="524414"/>
            <a:ext cx="7452202" cy="1265447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Erfarenheter från certifiering SÄBO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310714"/>
            <a:ext cx="8229600" cy="4214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Start 2016 </a:t>
            </a:r>
          </a:p>
          <a:p>
            <a:pPr marL="0" indent="0">
              <a:buNone/>
            </a:pPr>
            <a:r>
              <a:rPr lang="sv-SE" dirty="0"/>
              <a:t>Certifieringen utvecklas gemensamt årligen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Resultat:</a:t>
            </a:r>
          </a:p>
          <a:p>
            <a:r>
              <a:rPr lang="sv-SE" dirty="0"/>
              <a:t>Ökat kvaliteten för vård och omsorg</a:t>
            </a:r>
          </a:p>
          <a:p>
            <a:r>
              <a:rPr lang="sv-SE" dirty="0"/>
              <a:t>Ökad kompetens för personal</a:t>
            </a:r>
          </a:p>
          <a:p>
            <a:r>
              <a:rPr lang="sv-SE" dirty="0"/>
              <a:t>Ökad personcentrerad vård</a:t>
            </a:r>
          </a:p>
          <a:p>
            <a:r>
              <a:rPr lang="sv-SE" dirty="0"/>
              <a:t>Ökade registeringar i </a:t>
            </a:r>
            <a:r>
              <a:rPr lang="sv-SE" dirty="0" err="1"/>
              <a:t>SveDems</a:t>
            </a:r>
            <a:r>
              <a:rPr lang="sv-SE" dirty="0"/>
              <a:t> SÄBO-modul</a:t>
            </a:r>
          </a:p>
          <a:p>
            <a:r>
              <a:rPr lang="sv-SE" dirty="0"/>
              <a:t>Pågående förbättringsarbeten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783" y="79516"/>
            <a:ext cx="7233995" cy="5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C6730C8-F39D-B067-9A7B-C2CC44962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Start 1 januari 2023</a:t>
            </a:r>
          </a:p>
          <a:p>
            <a:endParaRPr lang="sv-SE" sz="1000" dirty="0"/>
          </a:p>
          <a:p>
            <a:r>
              <a:rPr lang="sv-SE" dirty="0"/>
              <a:t>Första året görs en </a:t>
            </a:r>
            <a:r>
              <a:rPr lang="sv-SE" dirty="0" err="1"/>
              <a:t>baseline</a:t>
            </a:r>
            <a:r>
              <a:rPr lang="sv-SE" dirty="0"/>
              <a:t>-mätning</a:t>
            </a:r>
          </a:p>
          <a:p>
            <a:endParaRPr lang="sv-SE" sz="1000" dirty="0"/>
          </a:p>
          <a:p>
            <a:r>
              <a:rPr lang="sv-SE" dirty="0"/>
              <a:t>Från och med 2024 årlig uppföljning och utdelning av diplom</a:t>
            </a:r>
          </a:p>
          <a:p>
            <a:endParaRPr lang="sv-SE" sz="1000" dirty="0"/>
          </a:p>
          <a:p>
            <a:r>
              <a:rPr lang="sv-SE" dirty="0"/>
              <a:t>Målnivåer tas fram genom gemensamma</a:t>
            </a:r>
            <a:r>
              <a:rPr lang="sv-SE" baseline="0" dirty="0"/>
              <a:t> diskussioner och med syfte att nå upp till målnivåerna i Nationella riktlinjer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35EBFA5-0BF5-C681-EDE8-43C72AF5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 för arbetet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2111A70-D3C9-E773-A379-EAB37E481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4A12F3-C89E-FC28-1E8C-511BC4FA0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90" b="25768"/>
          <a:stretch/>
        </p:blipFill>
        <p:spPr>
          <a:xfrm>
            <a:off x="4891726" y="6197895"/>
            <a:ext cx="1844679" cy="46860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7620"/>
            <a:ext cx="7628556" cy="5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TgJhFrNbr7.Xbsbn_9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Ost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årdförlopp presentation mall" id="{D6D87600-4664-4D8D-AFA0-A72CB7C11140}" vid="{9226E296-3A06-4CC4-8B97-86EDD3B06295}"/>
    </a:ext>
  </a:extLst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222</TotalTime>
  <Words>917</Words>
  <Application>Microsoft Office PowerPoint</Application>
  <PresentationFormat>Bildspel på skärmen (4:3)</PresentationFormat>
  <Paragraphs>202</Paragraphs>
  <Slides>17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8" baseType="lpstr">
      <vt:lpstr>Arial</vt:lpstr>
      <vt:lpstr>Arial Unicode MS</vt:lpstr>
      <vt:lpstr>Calibri</vt:lpstr>
      <vt:lpstr>Calibri Light</vt:lpstr>
      <vt:lpstr>Georgia</vt:lpstr>
      <vt:lpstr>Tahoma</vt:lpstr>
      <vt:lpstr>Times New Roman</vt:lpstr>
      <vt:lpstr>blank</vt:lpstr>
      <vt:lpstr>Tema_sveriges_regioner_i_samverkan</vt:lpstr>
      <vt:lpstr>1_Office-tema</vt:lpstr>
      <vt:lpstr>think-cell Slide</vt:lpstr>
      <vt:lpstr>PowerPoint-presentation</vt:lpstr>
      <vt:lpstr>Bakgrund</vt:lpstr>
      <vt:lpstr>Personcentrerat och sammanhållet vårdförlopp  för kognitiv svikt vid misstänkt demenssjukdom</vt:lpstr>
      <vt:lpstr>          Vad kommer att följas upp (urval)</vt:lpstr>
      <vt:lpstr>PowerPoint-presentation</vt:lpstr>
      <vt:lpstr>Arbetsgrupp centralt</vt:lpstr>
      <vt:lpstr>Certifiering av utredningar</vt:lpstr>
      <vt:lpstr>Erfarenheter från certifiering SÄBO</vt:lpstr>
      <vt:lpstr>Plan för arbetet</vt:lpstr>
      <vt:lpstr>PowerPoint-presentation</vt:lpstr>
      <vt:lpstr>Genomförda / Pågående aktiviteter</vt:lpstr>
      <vt:lpstr>Rutin återkoppling</vt:lpstr>
      <vt:lpstr>PowerPoint-presentation</vt:lpstr>
      <vt:lpstr>MCI-registrering</vt:lpstr>
      <vt:lpstr>MCI-registrering</vt:lpstr>
      <vt:lpstr>MCI-registrering</vt:lpstr>
      <vt:lpstr>3  Månaders uppföljning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Gylfe Thomas</dc:creator>
  <cp:lastModifiedBy>Hultberg Tove</cp:lastModifiedBy>
  <cp:revision>18</cp:revision>
  <dcterms:created xsi:type="dcterms:W3CDTF">2023-01-25T18:33:52Z</dcterms:created>
  <dcterms:modified xsi:type="dcterms:W3CDTF">2023-04-27T09:51:40Z</dcterms:modified>
</cp:coreProperties>
</file>